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67" r:id="rId2"/>
    <p:sldId id="423" r:id="rId3"/>
    <p:sldId id="268" r:id="rId4"/>
    <p:sldId id="462" r:id="rId5"/>
    <p:sldId id="283" r:id="rId6"/>
    <p:sldId id="281" r:id="rId7"/>
    <p:sldId id="290" r:id="rId8"/>
    <p:sldId id="282" r:id="rId9"/>
    <p:sldId id="278" r:id="rId10"/>
    <p:sldId id="279" r:id="rId11"/>
    <p:sldId id="294" r:id="rId12"/>
    <p:sldId id="292" r:id="rId13"/>
    <p:sldId id="285" r:id="rId14"/>
    <p:sldId id="296" r:id="rId15"/>
    <p:sldId id="298" r:id="rId16"/>
    <p:sldId id="300" r:id="rId17"/>
    <p:sldId id="302" r:id="rId18"/>
    <p:sldId id="301" r:id="rId19"/>
    <p:sldId id="317" r:id="rId20"/>
    <p:sldId id="448" r:id="rId21"/>
    <p:sldId id="471" r:id="rId22"/>
    <p:sldId id="304" r:id="rId23"/>
    <p:sldId id="463" r:id="rId24"/>
    <p:sldId id="306" r:id="rId25"/>
    <p:sldId id="307" r:id="rId26"/>
    <p:sldId id="318" r:id="rId27"/>
    <p:sldId id="327" r:id="rId28"/>
    <p:sldId id="319" r:id="rId29"/>
    <p:sldId id="308" r:id="rId30"/>
    <p:sldId id="431" r:id="rId31"/>
    <p:sldId id="430" r:id="rId32"/>
    <p:sldId id="315" r:id="rId33"/>
    <p:sldId id="447" r:id="rId34"/>
    <p:sldId id="449" r:id="rId35"/>
    <p:sldId id="428" r:id="rId36"/>
    <p:sldId id="311" r:id="rId37"/>
    <p:sldId id="450" r:id="rId38"/>
    <p:sldId id="295" r:id="rId39"/>
    <p:sldId id="467" r:id="rId40"/>
    <p:sldId id="312" r:id="rId41"/>
    <p:sldId id="426" r:id="rId42"/>
    <p:sldId id="321" r:id="rId43"/>
    <p:sldId id="322" r:id="rId44"/>
    <p:sldId id="323" r:id="rId45"/>
    <p:sldId id="324" r:id="rId46"/>
    <p:sldId id="331" r:id="rId47"/>
    <p:sldId id="330" r:id="rId48"/>
    <p:sldId id="325" r:id="rId49"/>
    <p:sldId id="326" r:id="rId50"/>
    <p:sldId id="332" r:id="rId51"/>
    <p:sldId id="337" r:id="rId52"/>
    <p:sldId id="360" r:id="rId53"/>
    <p:sldId id="335" r:id="rId54"/>
    <p:sldId id="334" r:id="rId55"/>
    <p:sldId id="468" r:id="rId56"/>
    <p:sldId id="342" r:id="rId57"/>
    <p:sldId id="464" r:id="rId58"/>
    <p:sldId id="343" r:id="rId59"/>
    <p:sldId id="344" r:id="rId60"/>
    <p:sldId id="469" r:id="rId61"/>
    <p:sldId id="470" r:id="rId62"/>
    <p:sldId id="345" r:id="rId63"/>
    <p:sldId id="346" r:id="rId64"/>
    <p:sldId id="347" r:id="rId65"/>
    <p:sldId id="434" r:id="rId66"/>
    <p:sldId id="452" r:id="rId67"/>
    <p:sldId id="352" r:id="rId68"/>
    <p:sldId id="350" r:id="rId69"/>
    <p:sldId id="356" r:id="rId70"/>
    <p:sldId id="357" r:id="rId71"/>
    <p:sldId id="358" r:id="rId72"/>
    <p:sldId id="362" r:id="rId73"/>
    <p:sldId id="366" r:id="rId74"/>
    <p:sldId id="466" r:id="rId75"/>
    <p:sldId id="368" r:id="rId76"/>
    <p:sldId id="371" r:id="rId77"/>
    <p:sldId id="372" r:id="rId78"/>
    <p:sldId id="369" r:id="rId79"/>
    <p:sldId id="453" r:id="rId80"/>
    <p:sldId id="373" r:id="rId81"/>
    <p:sldId id="393" r:id="rId82"/>
    <p:sldId id="376" r:id="rId83"/>
    <p:sldId id="380" r:id="rId84"/>
    <p:sldId id="374" r:id="rId85"/>
    <p:sldId id="435" r:id="rId86"/>
    <p:sldId id="382" r:id="rId87"/>
    <p:sldId id="381" r:id="rId88"/>
    <p:sldId id="454" r:id="rId89"/>
    <p:sldId id="384" r:id="rId90"/>
    <p:sldId id="436" r:id="rId91"/>
    <p:sldId id="386" r:id="rId92"/>
    <p:sldId id="387" r:id="rId93"/>
    <p:sldId id="389" r:id="rId94"/>
    <p:sldId id="456" r:id="rId95"/>
    <p:sldId id="455" r:id="rId96"/>
    <p:sldId id="394" r:id="rId97"/>
    <p:sldId id="397" r:id="rId98"/>
    <p:sldId id="390" r:id="rId99"/>
    <p:sldId id="412" r:id="rId100"/>
    <p:sldId id="438" r:id="rId101"/>
    <p:sldId id="458" r:id="rId102"/>
    <p:sldId id="400" r:id="rId103"/>
    <p:sldId id="408" r:id="rId104"/>
    <p:sldId id="401" r:id="rId105"/>
    <p:sldId id="403" r:id="rId106"/>
    <p:sldId id="404" r:id="rId107"/>
    <p:sldId id="406" r:id="rId108"/>
    <p:sldId id="410" r:id="rId109"/>
    <p:sldId id="415" r:id="rId110"/>
    <p:sldId id="413" r:id="rId111"/>
    <p:sldId id="460" r:id="rId112"/>
    <p:sldId id="420" r:id="rId113"/>
    <p:sldId id="439" r:id="rId114"/>
    <p:sldId id="445" r:id="rId115"/>
    <p:sldId id="442" r:id="rId116"/>
    <p:sldId id="443" r:id="rId117"/>
    <p:sldId id="422" r:id="rId118"/>
    <p:sldId id="440" r:id="rId119"/>
    <p:sldId id="286" r:id="rId120"/>
    <p:sldId id="287" r:id="rId121"/>
    <p:sldId id="284" r:id="rId122"/>
    <p:sldId id="291" r:id="rId123"/>
    <p:sldId id="310" r:id="rId124"/>
    <p:sldId id="340" r:id="rId125"/>
    <p:sldId id="365" r:id="rId126"/>
    <p:sldId id="375" r:id="rId127"/>
    <p:sldId id="398" r:id="rId128"/>
    <p:sldId id="424" r:id="rId129"/>
    <p:sldId id="427" r:id="rId130"/>
    <p:sldId id="465" r:id="rId131"/>
    <p:sldId id="364" r:id="rId132"/>
    <p:sldId id="354" r:id="rId133"/>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BD6"/>
    <a:srgbClr val="FFFFCC"/>
    <a:srgbClr val="FFFF99"/>
    <a:srgbClr val="006600"/>
    <a:srgbClr val="008000"/>
    <a:srgbClr val="EAEAEA"/>
    <a:srgbClr val="009900"/>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7" autoAdjust="0"/>
    <p:restoredTop sz="96448" autoAdjust="0"/>
  </p:normalViewPr>
  <p:slideViewPr>
    <p:cSldViewPr>
      <p:cViewPr varScale="1">
        <p:scale>
          <a:sx n="104" d="100"/>
          <a:sy n="104" d="100"/>
        </p:scale>
        <p:origin x="208" y="448"/>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80" d="100"/>
        <a:sy n="80" d="100"/>
      </p:scale>
      <p:origin x="0" y="27581"/>
    </p:cViewPr>
  </p:sorterViewPr>
  <p:notesViewPr>
    <p:cSldViewPr>
      <p:cViewPr varScale="1">
        <p:scale>
          <a:sx n="42" d="100"/>
          <a:sy n="42" d="100"/>
        </p:scale>
        <p:origin x="-2242"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25/08/22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ydroxyl_group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Ester" TargetMode="External"/><Relationship Id="rId4" Type="http://schemas.openxmlformats.org/officeDocument/2006/relationships/hyperlink" Target="https://en.wikipedia.org/wiki/Phosphoric_aci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medicinenet.com/script/main/art.asp?articlekey=13534"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In RNA, every nucleotide residue has an additional –OH group present at 2</a:t>
            </a:r>
            <a:r>
              <a:rPr lang="en-IN" i="1" dirty="0"/>
              <a:t>' -position in the ribose. </a:t>
            </a:r>
          </a:p>
          <a:p>
            <a:r>
              <a:rPr lang="en-IN" i="1" dirty="0"/>
              <a:t>Also, in RNA the </a:t>
            </a:r>
            <a:r>
              <a:rPr lang="en-IN" i="1" dirty="0" err="1"/>
              <a:t>uracil</a:t>
            </a:r>
            <a:r>
              <a:rPr lang="en-IN" i="1" dirty="0"/>
              <a:t> is found at the place of </a:t>
            </a:r>
            <a:r>
              <a:rPr lang="en-IN" dirty="0"/>
              <a:t>thymine (5-methyl </a:t>
            </a:r>
            <a:r>
              <a:rPr lang="en-IN" dirty="0" err="1"/>
              <a:t>uracil</a:t>
            </a:r>
            <a:r>
              <a:rPr lang="en-IN" dirty="0"/>
              <a:t>, another chemical name for thymine).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Coiled</a:t>
            </a:r>
            <a:r>
              <a:rPr lang="en-US" baseline="0" dirty="0"/>
              <a:t>, recoiled, folded and compacted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15</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sz="1200" dirty="0"/>
              <a:t>The negatively charged DNA (</a:t>
            </a:r>
            <a:r>
              <a:rPr lang="en-IN" sz="1200" b="1" dirty="0"/>
              <a:t>200 </a:t>
            </a:r>
            <a:r>
              <a:rPr lang="en-IN" sz="1200" b="1" dirty="0" err="1"/>
              <a:t>bp</a:t>
            </a:r>
            <a:r>
              <a:rPr lang="en-IN" sz="1200" b="1" dirty="0"/>
              <a:t> approx.</a:t>
            </a:r>
            <a:r>
              <a:rPr lang="en-IN" sz="1200" dirty="0"/>
              <a:t>) is wrapped around the positively charged </a:t>
            </a:r>
            <a:r>
              <a:rPr lang="en-IN" sz="1200" dirty="0" err="1"/>
              <a:t>histone</a:t>
            </a:r>
            <a:r>
              <a:rPr lang="en-IN" sz="1200" dirty="0"/>
              <a:t> </a:t>
            </a:r>
            <a:r>
              <a:rPr lang="en-IN" sz="1200" dirty="0" err="1"/>
              <a:t>octamer</a:t>
            </a:r>
            <a:r>
              <a:rPr lang="en-IN" sz="1200" dirty="0"/>
              <a:t> to form a </a:t>
            </a:r>
            <a:r>
              <a:rPr lang="en-IN" sz="1200" b="1" dirty="0" err="1"/>
              <a:t>nucleosome</a:t>
            </a:r>
            <a:r>
              <a:rPr lang="en-IN" sz="1200" b="1" dirty="0"/>
              <a:t>. </a:t>
            </a:r>
            <a:endParaRPr lang="en-IN" sz="1200" dirty="0"/>
          </a:p>
          <a:p>
            <a:pPr algn="just"/>
            <a:r>
              <a:rPr lang="en-IN" sz="1200" dirty="0" err="1"/>
              <a:t>Nucleosomes</a:t>
            </a:r>
            <a:r>
              <a:rPr lang="en-IN" sz="1200" dirty="0"/>
              <a:t> constitute the repeating unit of </a:t>
            </a:r>
            <a:r>
              <a:rPr lang="en-IN" sz="1200" b="1" dirty="0"/>
              <a:t>chromatin [thread-like stained (coloured) bodies seen in </a:t>
            </a:r>
            <a:r>
              <a:rPr lang="en-IN" sz="1200" dirty="0"/>
              <a:t>nucleus]. </a:t>
            </a:r>
          </a:p>
          <a:p>
            <a:pPr algn="just"/>
            <a:r>
              <a:rPr lang="en-IN" sz="1200" dirty="0"/>
              <a:t>The </a:t>
            </a:r>
            <a:r>
              <a:rPr lang="en-IN" sz="1200" dirty="0" err="1"/>
              <a:t>nucleosomes</a:t>
            </a:r>
            <a:r>
              <a:rPr lang="en-IN" sz="1200" dirty="0"/>
              <a:t> in chromatin are seen as ‘beads-on-string’ structure when viewed under electron microscope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16</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The beads-on-string structure in chromatin is packaged to form chromatin </a:t>
            </a:r>
            <a:r>
              <a:rPr lang="en-IN" dirty="0" err="1"/>
              <a:t>fibers</a:t>
            </a:r>
            <a:r>
              <a:rPr lang="en-IN" dirty="0"/>
              <a:t> that are further coiled and condensed at metaphase stage of cell division to form chromosomes. The packaging of chromatin at higher level requires additional set of proteins that collectively are referred to as </a:t>
            </a:r>
            <a:r>
              <a:rPr lang="en-IN" b="1" dirty="0"/>
              <a:t>Non-</a:t>
            </a:r>
            <a:r>
              <a:rPr lang="en-IN" b="1" dirty="0" err="1"/>
              <a:t>histone</a:t>
            </a:r>
            <a:r>
              <a:rPr lang="en-IN" b="1" dirty="0"/>
              <a:t> Chromosomal (NHC) proteins. In a typical nucleus, some </a:t>
            </a:r>
            <a:r>
              <a:rPr lang="en-IN" dirty="0"/>
              <a:t>region of chromatin are loosely packed (and stains light) and are referred to as </a:t>
            </a:r>
            <a:r>
              <a:rPr lang="en-IN" b="1" dirty="0" err="1"/>
              <a:t>euchromatin</a:t>
            </a:r>
            <a:r>
              <a:rPr lang="en-IN" b="1" dirty="0"/>
              <a:t>. The chromatin that is more densely packed and stains </a:t>
            </a:r>
            <a:r>
              <a:rPr lang="en-IN" dirty="0"/>
              <a:t>dark are called as </a:t>
            </a:r>
            <a:r>
              <a:rPr lang="en-IN" b="1" dirty="0"/>
              <a:t>Heterochromatin. </a:t>
            </a:r>
            <a:r>
              <a:rPr lang="en-IN" b="1" dirty="0" err="1"/>
              <a:t>Euchromatin</a:t>
            </a:r>
            <a:r>
              <a:rPr lang="en-IN" b="1" dirty="0"/>
              <a:t> is said to be </a:t>
            </a:r>
            <a:r>
              <a:rPr lang="en-IN" dirty="0" err="1"/>
              <a:t>transcriptionally</a:t>
            </a:r>
            <a:r>
              <a:rPr lang="en-IN" dirty="0"/>
              <a:t> active chromatin, whereas heterochromatin is inactive.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18</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22</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23</a:t>
            </a:fld>
            <a:endParaRPr lang="en-IN"/>
          </a:p>
        </p:txBody>
      </p:sp>
    </p:spTree>
    <p:extLst>
      <p:ext uri="{BB962C8B-B14F-4D97-AF65-F5344CB8AC3E}">
        <p14:creationId xmlns:p14="http://schemas.microsoft.com/office/powerpoint/2010/main" val="26535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24</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Earlier, the genetic material was thought to be a protein. </a:t>
            </a:r>
          </a:p>
          <a:p>
            <a:pPr algn="just"/>
            <a:r>
              <a:rPr lang="en-IN" dirty="0"/>
              <a:t>In 1933-44 , Oswald Avery, Colin MacLeod and </a:t>
            </a:r>
            <a:r>
              <a:rPr lang="en-IN" dirty="0" err="1"/>
              <a:t>Maclyn</a:t>
            </a:r>
            <a:r>
              <a:rPr lang="en-IN" dirty="0"/>
              <a:t> McCarty worked to determine the biochemical nature of ‘transforming principle’ in Griffith's experiment.</a:t>
            </a:r>
          </a:p>
          <a:p>
            <a:pPr algn="just"/>
            <a:r>
              <a:rPr lang="en-IN" dirty="0"/>
              <a:t>They purified </a:t>
            </a:r>
            <a:r>
              <a:rPr lang="en-IN" dirty="0" err="1"/>
              <a:t>biochemicals</a:t>
            </a:r>
            <a:r>
              <a:rPr lang="en-IN" dirty="0"/>
              <a:t> (proteins, DNA, RNA, etc.) from the heat-killed S cells to see which ones could transform live R cells into S cells. </a:t>
            </a:r>
          </a:p>
          <a:p>
            <a:pPr algn="just"/>
            <a:r>
              <a:rPr lang="en-IN" dirty="0"/>
              <a:t>They discovered that DNA alone from S bacteria caused R bacteria to become transformed.</a:t>
            </a:r>
          </a:p>
          <a:p>
            <a:pPr algn="just"/>
            <a:r>
              <a:rPr lang="en-IN" dirty="0"/>
              <a:t>They also discovered that protein-digesting enzymes (proteases) and RNA-digesting enzymes (</a:t>
            </a:r>
            <a:r>
              <a:rPr lang="en-IN" dirty="0" err="1"/>
              <a:t>RNases</a:t>
            </a:r>
            <a:r>
              <a:rPr lang="en-IN" dirty="0"/>
              <a:t>) did not affect transformation, so the transforming substance was not a protein or RNA. Digestion with </a:t>
            </a:r>
            <a:r>
              <a:rPr lang="en-IN" dirty="0" err="1"/>
              <a:t>DNase</a:t>
            </a:r>
            <a:r>
              <a:rPr lang="en-IN" dirty="0"/>
              <a:t> did inhibit transformation, suggesting that the DNA caused the transformation. They concluded that DNA is the hereditary material, but not all biologists were convinced.</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25</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a:t>The </a:t>
            </a:r>
            <a:r>
              <a:rPr lang="en-IN" sz="1200" dirty="0" err="1"/>
              <a:t>bacteriophage</a:t>
            </a:r>
            <a:r>
              <a:rPr lang="en-IN" sz="1200" dirty="0"/>
              <a:t> attaches to the bacteria and its genetic material then enters the bacterial cell. The bacterial cell treats the viral genetic material as if it was its own and subsequently manufactures more virus particles. </a:t>
            </a:r>
          </a:p>
        </p:txBody>
      </p:sp>
      <p:sp>
        <p:nvSpPr>
          <p:cNvPr id="4" name="Slide Number Placeholder 3"/>
          <p:cNvSpPr>
            <a:spLocks noGrp="1"/>
          </p:cNvSpPr>
          <p:nvPr>
            <p:ph type="sldNum" sz="quarter" idx="10"/>
          </p:nvPr>
        </p:nvSpPr>
        <p:spPr/>
        <p:txBody>
          <a:bodyPr/>
          <a:lstStyle/>
          <a:p>
            <a:fld id="{435C7F9D-A9F4-4281-B936-2FFE7AA075E9}" type="slidenum">
              <a:rPr lang="en-IN" smtClean="0"/>
              <a:pPr/>
              <a:t>28</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Hershey and Chase worked to discover whether it was protein or DNA from the viruses that entered the bacteria. </a:t>
            </a:r>
          </a:p>
          <a:p>
            <a:pPr algn="just"/>
            <a:r>
              <a:rPr lang="en-IN" dirty="0"/>
              <a:t>They grew some viruses on a medium that contained radioactive phosphorus and some others on medium that contained radioactive </a:t>
            </a:r>
            <a:r>
              <a:rPr lang="en-IN" dirty="0" err="1"/>
              <a:t>sulfur</a:t>
            </a:r>
            <a:r>
              <a:rPr lang="en-IN" dirty="0"/>
              <a:t>.</a:t>
            </a:r>
          </a:p>
          <a:p>
            <a:pPr algn="just"/>
            <a:r>
              <a:rPr lang="en-IN" dirty="0"/>
              <a:t>Viruses grown in the presence of radioactive phosphorus contained radioactive DNA but not radioactive protein because DNA contains phosphorus but protein does not. </a:t>
            </a:r>
          </a:p>
          <a:p>
            <a:pPr algn="just"/>
            <a:r>
              <a:rPr lang="en-IN" dirty="0"/>
              <a:t>Similarly, viruses grown on radioactive </a:t>
            </a:r>
            <a:r>
              <a:rPr lang="en-IN" dirty="0" err="1"/>
              <a:t>sulfur</a:t>
            </a:r>
            <a:r>
              <a:rPr lang="en-IN" dirty="0"/>
              <a:t> contained radioactive protein but not radioactive DNA because DNA does not contain </a:t>
            </a:r>
            <a:r>
              <a:rPr lang="en-IN" dirty="0" err="1"/>
              <a:t>sulfur</a:t>
            </a:r>
            <a:r>
              <a:rPr lang="en-I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Radioactive </a:t>
            </a:r>
            <a:r>
              <a:rPr lang="en-IN" dirty="0" err="1"/>
              <a:t>phages</a:t>
            </a:r>
            <a:r>
              <a:rPr lang="en-IN" dirty="0"/>
              <a:t> were allowed to attach to </a:t>
            </a:r>
            <a:r>
              <a:rPr lang="en-IN" i="1" dirty="0"/>
              <a:t>E. coli bacteria. Then, as </a:t>
            </a:r>
            <a:r>
              <a:rPr lang="en-IN" dirty="0"/>
              <a:t>the infection proceeded, the viral coats were removed from the bacteria by agitating them in a blender. The virus particles were separated from the bacteria by spinning them in a centrifuge.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32</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Hershey and Chase worked to discover whether it was protein or DNA from the viruses that entered the bacteria. </a:t>
            </a:r>
          </a:p>
          <a:p>
            <a:pPr algn="just"/>
            <a:r>
              <a:rPr lang="en-IN" dirty="0"/>
              <a:t>They grew some viruses on a medium that contained radioactive phosphorus and some others on medium that contained radioactive </a:t>
            </a:r>
            <a:r>
              <a:rPr lang="en-IN" dirty="0" err="1"/>
              <a:t>sulfur</a:t>
            </a:r>
            <a:r>
              <a:rPr lang="en-IN" dirty="0"/>
              <a:t>.</a:t>
            </a:r>
          </a:p>
          <a:p>
            <a:pPr algn="just"/>
            <a:r>
              <a:rPr lang="en-IN" dirty="0"/>
              <a:t>Viruses grown in the presence of radioactive phosphorus contained radioactive DNA but not radioactive protein because DNA contains phosphorus but protein does not. </a:t>
            </a:r>
          </a:p>
          <a:p>
            <a:pPr algn="just"/>
            <a:r>
              <a:rPr lang="en-IN" dirty="0"/>
              <a:t>Similarly, viruses grown on radioactive </a:t>
            </a:r>
            <a:r>
              <a:rPr lang="en-IN" dirty="0" err="1"/>
              <a:t>sulfur</a:t>
            </a:r>
            <a:r>
              <a:rPr lang="en-IN" dirty="0"/>
              <a:t> contained radioactive protein but not radioactive DNA because DNA does not contain </a:t>
            </a:r>
            <a:r>
              <a:rPr lang="en-IN" dirty="0" err="1"/>
              <a:t>sulfur</a:t>
            </a:r>
            <a:r>
              <a:rPr lang="en-I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Radioactive </a:t>
            </a:r>
            <a:r>
              <a:rPr lang="en-IN" dirty="0" err="1"/>
              <a:t>phages</a:t>
            </a:r>
            <a:r>
              <a:rPr lang="en-IN" dirty="0"/>
              <a:t> were allowed to attach to </a:t>
            </a:r>
            <a:r>
              <a:rPr lang="en-IN" i="1" dirty="0"/>
              <a:t>E. coli bacteria. Then, as </a:t>
            </a:r>
            <a:r>
              <a:rPr lang="en-IN" dirty="0"/>
              <a:t>the infection proceeded, the viral coats were removed from the bacteria by agitating them in a blender. The virus particles were separated from the bacteria by spinning them in a centrifuge.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In RNA, every nucleotide residue has an additional –OH group present at 2</a:t>
            </a:r>
            <a:r>
              <a:rPr lang="en-IN" i="1" dirty="0"/>
              <a:t>' -position in the ribose. </a:t>
            </a:r>
          </a:p>
          <a:p>
            <a:r>
              <a:rPr lang="en-IN" i="1" dirty="0"/>
              <a:t>Also, in RNA the </a:t>
            </a:r>
            <a:r>
              <a:rPr lang="en-IN" i="1" dirty="0" err="1"/>
              <a:t>uracil</a:t>
            </a:r>
            <a:r>
              <a:rPr lang="en-IN" i="1" dirty="0"/>
              <a:t> is found at the place of </a:t>
            </a:r>
            <a:r>
              <a:rPr lang="en-IN" dirty="0"/>
              <a:t>thymine (5-methyl </a:t>
            </a:r>
            <a:r>
              <a:rPr lang="en-IN" dirty="0" err="1"/>
              <a:t>uracil</a:t>
            </a:r>
            <a:r>
              <a:rPr lang="en-IN" dirty="0"/>
              <a:t>, another chemical name for thymine).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Hershey and Chase worked to discover whether it was protein or DNA from the viruses that entered the bacteria. </a:t>
            </a:r>
          </a:p>
          <a:p>
            <a:pPr algn="just"/>
            <a:r>
              <a:rPr lang="en-IN" dirty="0"/>
              <a:t>They grew some viruses on a medium that contained radioactive phosphorus and some others on medium that contained radioactive </a:t>
            </a:r>
            <a:r>
              <a:rPr lang="en-IN" dirty="0" err="1"/>
              <a:t>sulfur</a:t>
            </a:r>
            <a:r>
              <a:rPr lang="en-IN" dirty="0"/>
              <a:t>.</a:t>
            </a:r>
          </a:p>
          <a:p>
            <a:pPr algn="just"/>
            <a:r>
              <a:rPr lang="en-IN" dirty="0"/>
              <a:t>Viruses grown in the presence of radioactive phosphorus contained radioactive DNA but not radioactive protein because DNA contains phosphorus but protein does not. </a:t>
            </a:r>
          </a:p>
          <a:p>
            <a:pPr algn="just"/>
            <a:r>
              <a:rPr lang="en-IN" dirty="0"/>
              <a:t>Similarly, viruses grown on radioactive </a:t>
            </a:r>
            <a:r>
              <a:rPr lang="en-IN" dirty="0" err="1"/>
              <a:t>sulfur</a:t>
            </a:r>
            <a:r>
              <a:rPr lang="en-IN" dirty="0"/>
              <a:t> contained radioactive protein but not radioactive DNA because DNA does not contain </a:t>
            </a:r>
            <a:r>
              <a:rPr lang="en-IN" dirty="0" err="1"/>
              <a:t>sulfur</a:t>
            </a:r>
            <a:r>
              <a:rPr lang="en-I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Radioactive </a:t>
            </a:r>
            <a:r>
              <a:rPr lang="en-IN" dirty="0" err="1"/>
              <a:t>phages</a:t>
            </a:r>
            <a:r>
              <a:rPr lang="en-IN" dirty="0"/>
              <a:t> were allowed to attach to </a:t>
            </a:r>
            <a:r>
              <a:rPr lang="en-IN" i="1" dirty="0"/>
              <a:t>E. coli bacteria. Then, as </a:t>
            </a:r>
            <a:r>
              <a:rPr lang="en-IN" dirty="0"/>
              <a:t>the infection proceeded, the viral coats were removed from the bacteria by agitating them in a blender. The virus particles were separated from the bacteria by spinning them in a centrifuge.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34</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Hershey and Chase worked to discover whether it was protein or DNA from the viruses that entered the bacteria. </a:t>
            </a:r>
          </a:p>
          <a:p>
            <a:pPr algn="just"/>
            <a:r>
              <a:rPr lang="en-IN" dirty="0"/>
              <a:t>They grew some viruses on a medium that contained radioactive phosphorus and some others on medium that contained radioactive </a:t>
            </a:r>
            <a:r>
              <a:rPr lang="en-IN" dirty="0" err="1"/>
              <a:t>sulfur</a:t>
            </a:r>
            <a:r>
              <a:rPr lang="en-IN" dirty="0"/>
              <a:t>.</a:t>
            </a:r>
          </a:p>
          <a:p>
            <a:pPr algn="just"/>
            <a:r>
              <a:rPr lang="en-IN" dirty="0"/>
              <a:t>Viruses grown in the presence of radioactive phosphorus contained radioactive DNA but not radioactive protein because DNA contains phosphorus but protein does not. </a:t>
            </a:r>
          </a:p>
          <a:p>
            <a:pPr algn="just"/>
            <a:r>
              <a:rPr lang="en-IN" dirty="0"/>
              <a:t>Similarly, viruses grown on radioactive </a:t>
            </a:r>
            <a:r>
              <a:rPr lang="en-IN" dirty="0" err="1"/>
              <a:t>sulfur</a:t>
            </a:r>
            <a:r>
              <a:rPr lang="en-IN" dirty="0"/>
              <a:t> contained radioactive protein but not radioactive DNA because DNA does not contain </a:t>
            </a:r>
            <a:r>
              <a:rPr lang="en-IN" dirty="0" err="1"/>
              <a:t>sulfur</a:t>
            </a:r>
            <a:r>
              <a:rPr lang="en-I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Radioactive </a:t>
            </a:r>
            <a:r>
              <a:rPr lang="en-IN" dirty="0" err="1"/>
              <a:t>phages</a:t>
            </a:r>
            <a:r>
              <a:rPr lang="en-IN" dirty="0"/>
              <a:t> were allowed to attach to </a:t>
            </a:r>
            <a:r>
              <a:rPr lang="en-IN" i="1" dirty="0"/>
              <a:t>E. coli bacteria. Then, as </a:t>
            </a:r>
            <a:r>
              <a:rPr lang="en-IN" dirty="0"/>
              <a:t>the infection proceeded, the viral coats were removed from the bacteria by agitating them in a blender. The virus particles were separated from the bacteria by spinning them in a centrifuge.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35</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sz="1200" dirty="0"/>
              <a:t>The proposition of a double helix structure for DNA and its simplicity in explaining the genetic implication became revolutionary.</a:t>
            </a:r>
          </a:p>
          <a:p>
            <a:pPr algn="just"/>
            <a:r>
              <a:rPr lang="en-IN" sz="1200" dirty="0"/>
              <a:t>Very soon, Francis Crick proposed the Central dogma in molecular biology, which states that the genetic information flows from DNA</a:t>
            </a:r>
            <a:r>
              <a:rPr lang="en-IN" sz="1200" dirty="0">
                <a:latin typeface="Times New Roman"/>
                <a:cs typeface="Times New Roman"/>
              </a:rPr>
              <a:t>→</a:t>
            </a:r>
            <a:r>
              <a:rPr lang="en-IN" sz="1200" dirty="0"/>
              <a:t>RNA</a:t>
            </a:r>
            <a:r>
              <a:rPr lang="en-IN" sz="1200" dirty="0">
                <a:latin typeface="Times New Roman"/>
                <a:cs typeface="Times New Roman"/>
              </a:rPr>
              <a:t> → </a:t>
            </a:r>
            <a:r>
              <a:rPr lang="en-IN" sz="1200" dirty="0"/>
              <a:t>Protein.</a:t>
            </a:r>
          </a:p>
          <a:p>
            <a:r>
              <a:rPr lang="en-IN" sz="1200" dirty="0"/>
              <a:t>In some viruses the flow of information is in reverse direction, that is, from RNA to DNA.</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6632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43</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The  two strands would separate and act as a template for the synthesis of new complementary strands. </a:t>
            </a:r>
          </a:p>
          <a:p>
            <a:r>
              <a:rPr lang="en-IN" dirty="0"/>
              <a:t>After the completion of replication, each DNA molecule would have one parental and one newly synthesised strand.</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Under high centrifugal force, a solution of </a:t>
            </a:r>
            <a:r>
              <a:rPr lang="en-IN" sz="1200" b="1" i="0" kern="1200" dirty="0" err="1">
                <a:solidFill>
                  <a:schemeClr val="tx1"/>
                </a:solidFill>
                <a:latin typeface="+mn-lt"/>
                <a:ea typeface="+mn-ea"/>
                <a:cs typeface="+mn-cs"/>
              </a:rPr>
              <a:t>cesium</a:t>
            </a:r>
            <a:r>
              <a:rPr lang="en-IN" sz="1200" b="1" i="0" kern="1200" dirty="0">
                <a:solidFill>
                  <a:schemeClr val="tx1"/>
                </a:solidFill>
                <a:latin typeface="+mn-lt"/>
                <a:ea typeface="+mn-ea"/>
                <a:cs typeface="+mn-cs"/>
              </a:rPr>
              <a:t> chloride</a:t>
            </a:r>
            <a:r>
              <a:rPr lang="en-IN" sz="1200" b="0" i="0" kern="1200" dirty="0">
                <a:solidFill>
                  <a:schemeClr val="tx1"/>
                </a:solidFill>
                <a:latin typeface="+mn-lt"/>
                <a:ea typeface="+mn-ea"/>
                <a:cs typeface="+mn-cs"/>
              </a:rPr>
              <a:t> (</a:t>
            </a:r>
            <a:r>
              <a:rPr lang="en-IN" sz="1200" b="1" i="0" kern="1200" dirty="0" err="1">
                <a:solidFill>
                  <a:schemeClr val="tx1"/>
                </a:solidFill>
                <a:latin typeface="+mn-lt"/>
                <a:ea typeface="+mn-ea"/>
                <a:cs typeface="+mn-cs"/>
              </a:rPr>
              <a:t>CsCl</a:t>
            </a:r>
            <a:r>
              <a:rPr lang="en-IN" sz="1200" b="0" i="0" kern="1200" dirty="0">
                <a:solidFill>
                  <a:schemeClr val="tx1"/>
                </a:solidFill>
                <a:latin typeface="+mn-lt"/>
                <a:ea typeface="+mn-ea"/>
                <a:cs typeface="+mn-cs"/>
              </a:rPr>
              <a:t>) molecules will </a:t>
            </a:r>
            <a:r>
              <a:rPr lang="en-IN" sz="1200" b="0" i="0" kern="1200" dirty="0" err="1">
                <a:solidFill>
                  <a:schemeClr val="tx1"/>
                </a:solidFill>
                <a:latin typeface="+mn-lt"/>
                <a:ea typeface="+mn-ea"/>
                <a:cs typeface="+mn-cs"/>
              </a:rPr>
              <a:t>dissociate.The</a:t>
            </a:r>
            <a:r>
              <a:rPr lang="en-IN" sz="1200" b="0" i="0" kern="1200" dirty="0">
                <a:solidFill>
                  <a:schemeClr val="tx1"/>
                </a:solidFill>
                <a:latin typeface="+mn-lt"/>
                <a:ea typeface="+mn-ea"/>
                <a:cs typeface="+mn-cs"/>
              </a:rPr>
              <a:t> heavy </a:t>
            </a:r>
            <a:r>
              <a:rPr lang="en-IN" sz="1200" b="1" i="0" kern="1200" dirty="0">
                <a:solidFill>
                  <a:schemeClr val="tx1"/>
                </a:solidFill>
                <a:latin typeface="+mn-lt"/>
                <a:ea typeface="+mn-ea"/>
                <a:cs typeface="+mn-cs"/>
              </a:rPr>
              <a:t>Cs</a:t>
            </a:r>
            <a:r>
              <a:rPr lang="en-IN" sz="1200" b="1" i="0" kern="1200" baseline="30000" dirty="0">
                <a:solidFill>
                  <a:schemeClr val="tx1"/>
                </a:solidFill>
                <a:latin typeface="+mn-lt"/>
                <a:ea typeface="+mn-ea"/>
                <a:cs typeface="+mn-cs"/>
              </a:rPr>
              <a:t>+</a:t>
            </a:r>
            <a:r>
              <a:rPr lang="en-IN" sz="1200" b="0" i="0" kern="1200" dirty="0">
                <a:solidFill>
                  <a:schemeClr val="tx1"/>
                </a:solidFill>
                <a:latin typeface="+mn-lt"/>
                <a:ea typeface="+mn-ea"/>
                <a:cs typeface="+mn-cs"/>
              </a:rPr>
              <a:t> atoms will be forced away from the </a:t>
            </a:r>
            <a:r>
              <a:rPr lang="en-IN" sz="1200" b="0" i="0" kern="1200" dirty="0" err="1">
                <a:solidFill>
                  <a:schemeClr val="tx1"/>
                </a:solidFill>
                <a:latin typeface="+mn-lt"/>
                <a:ea typeface="+mn-ea"/>
                <a:cs typeface="+mn-cs"/>
              </a:rPr>
              <a:t>center</a:t>
            </a:r>
            <a:r>
              <a:rPr lang="en-IN" sz="1200" b="0" i="0" kern="1200" dirty="0">
                <a:solidFill>
                  <a:schemeClr val="tx1"/>
                </a:solidFill>
                <a:latin typeface="+mn-lt"/>
                <a:ea typeface="+mn-ea"/>
                <a:cs typeface="+mn-cs"/>
              </a:rPr>
              <a:t> towards the outer end of the tube, but will at the same time </a:t>
            </a:r>
            <a:r>
              <a:rPr lang="en-IN" sz="1200" b="0" i="1" kern="1200" dirty="0">
                <a:solidFill>
                  <a:schemeClr val="tx1"/>
                </a:solidFill>
                <a:latin typeface="+mn-lt"/>
                <a:ea typeface="+mn-ea"/>
                <a:cs typeface="+mn-cs"/>
              </a:rPr>
              <a:t>diffuse </a:t>
            </a:r>
            <a:r>
              <a:rPr lang="en-IN" sz="1200" b="0" i="0" kern="1200" dirty="0">
                <a:solidFill>
                  <a:schemeClr val="tx1"/>
                </a:solidFill>
                <a:latin typeface="+mn-lt"/>
                <a:ea typeface="+mn-ea"/>
                <a:cs typeface="+mn-cs"/>
              </a:rPr>
              <a:t>back towards the top of the tube, thus forming a shallow density gradient.</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46</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They grew </a:t>
            </a:r>
            <a:r>
              <a:rPr lang="en-IN" i="1" dirty="0"/>
              <a:t>E. coli in a medium containing </a:t>
            </a:r>
            <a:r>
              <a:rPr lang="en-IN" i="1" baseline="30000" dirty="0"/>
              <a:t>15</a:t>
            </a:r>
            <a:r>
              <a:rPr lang="en-IN" i="1" dirty="0"/>
              <a:t>NH4Cl (</a:t>
            </a:r>
            <a:r>
              <a:rPr lang="en-IN" i="1" baseline="30000" dirty="0"/>
              <a:t>15</a:t>
            </a:r>
            <a:r>
              <a:rPr lang="en-IN" i="1" dirty="0"/>
              <a:t>N is the heavy </a:t>
            </a:r>
            <a:r>
              <a:rPr lang="en-IN" dirty="0"/>
              <a:t>isotope of nitrogen) as the only nitrogen source for many generations. The result was that 15N was incorporated into newly synthesised DNA (as well as other nitrogen containing compounds). This heavy DNA molecule could be distinguished from the normal DNA by centrifugation in a </a:t>
            </a:r>
            <a:r>
              <a:rPr lang="en-IN" dirty="0" err="1"/>
              <a:t>cesium</a:t>
            </a:r>
            <a:r>
              <a:rPr lang="en-IN" dirty="0"/>
              <a:t> chloride (</a:t>
            </a:r>
            <a:r>
              <a:rPr lang="en-IN" dirty="0" err="1"/>
              <a:t>CsCl</a:t>
            </a:r>
            <a:r>
              <a:rPr lang="en-IN" dirty="0"/>
              <a:t>) density gradient (Please note that 15N is not a radioactive isotope, and it can be separated from 14N only based on densities).</a:t>
            </a:r>
          </a:p>
          <a:p>
            <a:r>
              <a:rPr lang="en-IN" dirty="0"/>
              <a:t>Then they transferred the cells into a medium with normal 14NH4Cl and took samples at various definite time intervals as the cells multiplied, and extracted the DNA that remained as double-stranded helices. The various samples were separated independently on </a:t>
            </a:r>
            <a:r>
              <a:rPr lang="en-IN" dirty="0" err="1"/>
              <a:t>CsCl</a:t>
            </a:r>
            <a:r>
              <a:rPr lang="en-IN" dirty="0"/>
              <a:t> gradients to measure the densities of DNA</a:t>
            </a:r>
          </a:p>
          <a:p>
            <a:r>
              <a:rPr lang="en-IN" dirty="0"/>
              <a:t>Thus, the DNA that was extracted from the culture one generation after the transfer from 15N to 14N medium [that is after 20 minutes; </a:t>
            </a:r>
            <a:r>
              <a:rPr lang="en-IN" i="1" dirty="0"/>
              <a:t>E. coli divides in 20 minutes] had a hybrid or </a:t>
            </a:r>
            <a:r>
              <a:rPr lang="en-IN" dirty="0"/>
              <a:t>intermediate density. DNA extracted from the culture after another generation [that is after 40 minutes, II generation] was composed of equal amounts of this hybrid DNA and of ‘light’ DNA.</a:t>
            </a:r>
          </a:p>
          <a:p>
            <a:r>
              <a:rPr lang="en-IN" dirty="0"/>
              <a:t>Very similar experiments involving use of radioactive </a:t>
            </a:r>
            <a:r>
              <a:rPr lang="en-IN" dirty="0" err="1"/>
              <a:t>thymidine</a:t>
            </a:r>
            <a:r>
              <a:rPr lang="en-IN" dirty="0"/>
              <a:t> to detect distribution of newly synthesised DNA in the chromosomes was performed on </a:t>
            </a:r>
            <a:r>
              <a:rPr lang="en-IN" i="1" dirty="0" err="1"/>
              <a:t>Vicia</a:t>
            </a:r>
            <a:r>
              <a:rPr lang="en-IN" i="1" dirty="0"/>
              <a:t> </a:t>
            </a:r>
            <a:r>
              <a:rPr lang="en-IN" i="1" dirty="0" err="1"/>
              <a:t>faba</a:t>
            </a:r>
            <a:r>
              <a:rPr lang="en-IN" i="1" dirty="0"/>
              <a:t> (</a:t>
            </a:r>
            <a:r>
              <a:rPr lang="en-IN" i="1" dirty="0" err="1"/>
              <a:t>faba</a:t>
            </a:r>
            <a:r>
              <a:rPr lang="en-IN" i="1" dirty="0"/>
              <a:t> beans) by Taylor and colleagues in 1958. </a:t>
            </a:r>
            <a:r>
              <a:rPr lang="en-IN" dirty="0"/>
              <a:t>The experiments proved that the DNA in chromosomes also replicate </a:t>
            </a:r>
            <a:r>
              <a:rPr lang="en-IN" dirty="0" err="1"/>
              <a:t>semiconservatively</a:t>
            </a:r>
            <a:r>
              <a:rPr lang="en-IN" dirty="0"/>
              <a: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47</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They grew </a:t>
            </a:r>
            <a:r>
              <a:rPr lang="en-IN" i="1" dirty="0"/>
              <a:t>E. coli in a medium containing </a:t>
            </a:r>
            <a:r>
              <a:rPr lang="en-IN" i="1" baseline="30000" dirty="0"/>
              <a:t>15</a:t>
            </a:r>
            <a:r>
              <a:rPr lang="en-IN" i="1" dirty="0"/>
              <a:t>NH4Cl (</a:t>
            </a:r>
            <a:r>
              <a:rPr lang="en-IN" i="1" baseline="30000" dirty="0"/>
              <a:t>15</a:t>
            </a:r>
            <a:r>
              <a:rPr lang="en-IN" i="1" dirty="0"/>
              <a:t>N is the heavy </a:t>
            </a:r>
            <a:r>
              <a:rPr lang="en-IN" dirty="0"/>
              <a:t>isotope of nitrogen) as the only nitrogen source for many generations. The result was that 15N was incorporated into newly synthesised DNA (as well as other nitrogen containing compounds). This heavy DNA molecule could be distinguished from the normal DNA by centrifugation in a </a:t>
            </a:r>
            <a:r>
              <a:rPr lang="en-IN" dirty="0" err="1"/>
              <a:t>cesium</a:t>
            </a:r>
            <a:r>
              <a:rPr lang="en-IN" dirty="0"/>
              <a:t> chloride (</a:t>
            </a:r>
            <a:r>
              <a:rPr lang="en-IN" dirty="0" err="1"/>
              <a:t>CsCl</a:t>
            </a:r>
            <a:r>
              <a:rPr lang="en-IN" dirty="0"/>
              <a:t>) density gradient (Please note that 15N is not a radioactive isotope, and it can be separated from 14N only based on densities).</a:t>
            </a:r>
          </a:p>
          <a:p>
            <a:r>
              <a:rPr lang="en-IN" dirty="0"/>
              <a:t>Then they transferred the cells into a medium with normal 14NH4Cl and took samples at various definite time intervals as the cells multiplied, and extracted the DNA that remained as double-stranded helices. The various samples were separated independently on </a:t>
            </a:r>
            <a:r>
              <a:rPr lang="en-IN" dirty="0" err="1"/>
              <a:t>CsCl</a:t>
            </a:r>
            <a:r>
              <a:rPr lang="en-IN" dirty="0"/>
              <a:t> gradients to measure the densities of DNA</a:t>
            </a:r>
          </a:p>
          <a:p>
            <a:r>
              <a:rPr lang="en-IN" dirty="0"/>
              <a:t>Thus, the DNA that was extracted from the culture one generation after the transfer from 15N to 14N medium [that is after 20 minutes; </a:t>
            </a:r>
            <a:r>
              <a:rPr lang="en-IN" i="1" dirty="0"/>
              <a:t>E. coli divides in 20 minutes] had a hybrid or </a:t>
            </a:r>
            <a:r>
              <a:rPr lang="en-IN" dirty="0"/>
              <a:t>intermediate density. DNA extracted from the culture after another generation [that is after 40 minutes, II generation] was composed of equal amounts of this hybrid DNA and of ‘light’ DNA.</a:t>
            </a:r>
          </a:p>
          <a:p>
            <a:r>
              <a:rPr lang="en-IN" dirty="0"/>
              <a:t>Very similar experiments involving use of radioactive </a:t>
            </a:r>
            <a:r>
              <a:rPr lang="en-IN" dirty="0" err="1"/>
              <a:t>thymidine</a:t>
            </a:r>
            <a:r>
              <a:rPr lang="en-IN" dirty="0"/>
              <a:t> to detect distribution of newly synthesised DNA in the chromosomes was performed on </a:t>
            </a:r>
            <a:r>
              <a:rPr lang="en-IN" i="1" dirty="0" err="1"/>
              <a:t>Vicia</a:t>
            </a:r>
            <a:r>
              <a:rPr lang="en-IN" i="1" dirty="0"/>
              <a:t> </a:t>
            </a:r>
            <a:r>
              <a:rPr lang="en-IN" i="1" dirty="0" err="1"/>
              <a:t>faba</a:t>
            </a:r>
            <a:r>
              <a:rPr lang="en-IN" i="1" dirty="0"/>
              <a:t> (</a:t>
            </a:r>
            <a:r>
              <a:rPr lang="en-IN" i="1" dirty="0" err="1"/>
              <a:t>faba</a:t>
            </a:r>
            <a:r>
              <a:rPr lang="en-IN" i="1" dirty="0"/>
              <a:t> beans) by Taylor and colleagues in 1958. </a:t>
            </a:r>
            <a:r>
              <a:rPr lang="en-IN" dirty="0"/>
              <a:t>The experiments proved that the DNA in chromosomes also replicate </a:t>
            </a:r>
            <a:r>
              <a:rPr lang="en-IN" dirty="0" err="1"/>
              <a:t>semiconservatively</a:t>
            </a:r>
            <a:r>
              <a:rPr lang="en-IN" dirty="0"/>
              <a: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48</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49</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20000"/>
          </a:bodyPr>
          <a:lstStyle/>
          <a:p>
            <a:pPr algn="just"/>
            <a:r>
              <a:rPr lang="en-IN" i="1" dirty="0"/>
              <a:t>E. Coli requires a set of </a:t>
            </a:r>
            <a:r>
              <a:rPr lang="en-IN" dirty="0"/>
              <a:t>catalysts (enzymes) </a:t>
            </a:r>
            <a:r>
              <a:rPr lang="en-IN" i="1" dirty="0"/>
              <a:t>for replication </a:t>
            </a:r>
          </a:p>
          <a:p>
            <a:pPr algn="just"/>
            <a:r>
              <a:rPr lang="en-IN" b="1" dirty="0"/>
              <a:t>Features of the enzymes;</a:t>
            </a:r>
          </a:p>
          <a:p>
            <a:pPr lvl="1" algn="just"/>
            <a:r>
              <a:rPr lang="en-IN" dirty="0"/>
              <a:t>Highly efficient enzymes (catalyse polymerisation of a large number of nucleotides in a very short time). </a:t>
            </a:r>
          </a:p>
          <a:p>
            <a:pPr lvl="1" algn="just"/>
            <a:r>
              <a:rPr lang="en-IN" dirty="0"/>
              <a:t>Has high degree of accuracy. </a:t>
            </a:r>
          </a:p>
          <a:p>
            <a:pPr algn="just"/>
            <a:r>
              <a:rPr lang="en-IN" dirty="0"/>
              <a:t>Any mistake during replication would result into mutations. </a:t>
            </a:r>
          </a:p>
          <a:p>
            <a:pPr algn="just"/>
            <a:r>
              <a:rPr lang="en-IN" dirty="0"/>
              <a:t>Energetically replication is a very expensive process. </a:t>
            </a:r>
          </a:p>
          <a:p>
            <a:pPr algn="just"/>
            <a:r>
              <a:rPr lang="en-IN" dirty="0" err="1"/>
              <a:t>Deoxyribonucleoside</a:t>
            </a:r>
            <a:r>
              <a:rPr lang="en-IN" dirty="0"/>
              <a:t> </a:t>
            </a:r>
            <a:r>
              <a:rPr lang="en-IN" dirty="0" err="1"/>
              <a:t>triphosphates</a:t>
            </a:r>
            <a:r>
              <a:rPr lang="en-IN" dirty="0"/>
              <a:t> serve dual purposes</a:t>
            </a:r>
          </a:p>
          <a:p>
            <a:pPr marL="914400" lvl="1" indent="-514350" algn="just">
              <a:buFont typeface="+mj-lt"/>
              <a:buAutoNum type="arabicParenR"/>
            </a:pPr>
            <a:r>
              <a:rPr lang="en-IN" dirty="0"/>
              <a:t>Act as substrates</a:t>
            </a:r>
          </a:p>
          <a:p>
            <a:pPr marL="914400" lvl="1" indent="-514350" algn="just">
              <a:buFont typeface="+mj-lt"/>
              <a:buAutoNum type="arabicParenR"/>
            </a:pPr>
            <a:r>
              <a:rPr lang="en-IN" dirty="0"/>
              <a:t>Provide energy for polymerisation reaction (the two terminal phosphates in a </a:t>
            </a:r>
            <a:r>
              <a:rPr lang="en-IN" dirty="0" err="1"/>
              <a:t>deoxynucleoside</a:t>
            </a:r>
            <a:r>
              <a:rPr lang="en-IN" dirty="0"/>
              <a:t> </a:t>
            </a:r>
            <a:r>
              <a:rPr lang="en-IN" dirty="0" err="1"/>
              <a:t>triphosphates</a:t>
            </a:r>
            <a:r>
              <a:rPr lang="en-IN" dirty="0"/>
              <a:t> are high-energy phosphates).</a:t>
            </a:r>
          </a:p>
          <a:p>
            <a:pPr algn="just"/>
            <a:endParaRPr lang="en-IN" i="1" dirty="0"/>
          </a:p>
          <a:p>
            <a:pPr algn="just"/>
            <a:endParaRPr lang="en-IN" i="1" dirty="0"/>
          </a:p>
          <a:p>
            <a:pPr algn="just"/>
            <a:r>
              <a:rPr lang="en-IN" i="1" dirty="0"/>
              <a:t>E. Coli requires a set of </a:t>
            </a:r>
            <a:r>
              <a:rPr lang="en-IN" dirty="0"/>
              <a:t>catalysts (enzymes) </a:t>
            </a:r>
            <a:r>
              <a:rPr lang="en-IN" i="1" dirty="0"/>
              <a:t>for replication </a:t>
            </a:r>
            <a:r>
              <a:rPr lang="en-IN" dirty="0"/>
              <a:t>. </a:t>
            </a:r>
          </a:p>
          <a:p>
            <a:pPr algn="just"/>
            <a:r>
              <a:rPr lang="en-IN" dirty="0"/>
              <a:t>DNA-dependent </a:t>
            </a:r>
            <a:r>
              <a:rPr lang="en-IN" b="1" dirty="0"/>
              <a:t>DNA polymerase (uses a DNA template to catalyse the </a:t>
            </a:r>
            <a:r>
              <a:rPr lang="en-IN" dirty="0"/>
              <a:t>polymerisation of </a:t>
            </a:r>
            <a:r>
              <a:rPr lang="en-IN" dirty="0" err="1"/>
              <a:t>deoxynucleotides</a:t>
            </a:r>
            <a:r>
              <a:rPr lang="en-IN" dirty="0"/>
              <a:t>). </a:t>
            </a:r>
          </a:p>
          <a:p>
            <a:pPr algn="just"/>
            <a:r>
              <a:rPr lang="en-IN" dirty="0"/>
              <a:t>Highly efficient enzymes (catalyse polymerisation of a large number of nucleotides in a very short time, with high degree of accuracy ). </a:t>
            </a:r>
          </a:p>
          <a:p>
            <a:pPr algn="just"/>
            <a:r>
              <a:rPr lang="en-IN" i="1" dirty="0"/>
              <a:t>E. coli that has only 4.6 ×10</a:t>
            </a:r>
            <a:r>
              <a:rPr lang="en-IN" i="1" baseline="30000" dirty="0"/>
              <a:t>6</a:t>
            </a:r>
            <a:r>
              <a:rPr lang="en-IN" i="1" dirty="0"/>
              <a:t> </a:t>
            </a:r>
            <a:r>
              <a:rPr lang="en-IN" i="1" dirty="0" err="1"/>
              <a:t>bp</a:t>
            </a:r>
            <a:r>
              <a:rPr lang="en-IN" i="1" dirty="0"/>
              <a:t> (compare </a:t>
            </a:r>
            <a:r>
              <a:rPr lang="en-IN" dirty="0"/>
              <a:t>it with human whose diploid content is 6.6 × 10</a:t>
            </a:r>
            <a:r>
              <a:rPr lang="en-IN" baseline="30000" dirty="0"/>
              <a:t>9</a:t>
            </a:r>
            <a:r>
              <a:rPr lang="en-IN" dirty="0"/>
              <a:t> </a:t>
            </a:r>
            <a:r>
              <a:rPr lang="en-IN" dirty="0" err="1"/>
              <a:t>bp</a:t>
            </a:r>
            <a:r>
              <a:rPr lang="en-IN" dirty="0"/>
              <a:t>), completes the process of replication within 38 minutes; that means the average rate of polymerisation has to be approximately 2000 </a:t>
            </a:r>
            <a:r>
              <a:rPr lang="en-IN" dirty="0" err="1"/>
              <a:t>bp</a:t>
            </a:r>
            <a:r>
              <a:rPr lang="en-IN" dirty="0"/>
              <a:t> per second. </a:t>
            </a:r>
          </a:p>
          <a:p>
            <a:pPr algn="just"/>
            <a:r>
              <a:rPr lang="en-IN" dirty="0"/>
              <a:t>Any mistake during replication would result into mutations. </a:t>
            </a:r>
          </a:p>
          <a:p>
            <a:pPr algn="just"/>
            <a:r>
              <a:rPr lang="en-IN" dirty="0"/>
              <a:t>Energetically replication is a very expensive process. </a:t>
            </a:r>
          </a:p>
          <a:p>
            <a:pPr algn="just"/>
            <a:r>
              <a:rPr lang="en-IN" dirty="0" err="1"/>
              <a:t>Deoxyribonucleoside</a:t>
            </a:r>
            <a:r>
              <a:rPr lang="en-IN" dirty="0"/>
              <a:t> </a:t>
            </a:r>
            <a:r>
              <a:rPr lang="en-IN" dirty="0" err="1"/>
              <a:t>triphosphates</a:t>
            </a:r>
            <a:r>
              <a:rPr lang="en-IN" dirty="0"/>
              <a:t> serve dual purposes</a:t>
            </a:r>
          </a:p>
          <a:p>
            <a:pPr marL="914400" lvl="1" indent="-514350" algn="just">
              <a:buFont typeface="+mj-lt"/>
              <a:buAutoNum type="arabicParenR"/>
            </a:pPr>
            <a:r>
              <a:rPr lang="en-IN" dirty="0"/>
              <a:t>acting as substrates, </a:t>
            </a:r>
          </a:p>
          <a:p>
            <a:pPr marL="914400" lvl="1" indent="-514350" algn="just">
              <a:buFont typeface="+mj-lt"/>
              <a:buAutoNum type="arabicParenR"/>
            </a:pPr>
            <a:r>
              <a:rPr lang="en-IN" dirty="0"/>
              <a:t>provide energy for polymerisation reaction (the two terminal phosphates in a </a:t>
            </a:r>
            <a:r>
              <a:rPr lang="en-IN" dirty="0" err="1"/>
              <a:t>deoxynucleoside</a:t>
            </a:r>
            <a:r>
              <a:rPr lang="en-IN" dirty="0"/>
              <a:t> </a:t>
            </a:r>
            <a:r>
              <a:rPr lang="en-IN" dirty="0" err="1"/>
              <a:t>triphosphates</a:t>
            </a:r>
            <a:r>
              <a:rPr lang="en-IN" dirty="0"/>
              <a:t> are high-energy phosphates, same as in case of ATP).</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51</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b="0" i="0" kern="1200" dirty="0" err="1">
                <a:solidFill>
                  <a:schemeClr val="tx1"/>
                </a:solidFill>
                <a:latin typeface="+mn-lt"/>
                <a:ea typeface="+mn-ea"/>
                <a:cs typeface="+mn-cs"/>
              </a:rPr>
              <a:t>Phosphoester</a:t>
            </a:r>
            <a:r>
              <a:rPr lang="en-IN" sz="1200" b="0" i="0" kern="1200" dirty="0">
                <a:solidFill>
                  <a:schemeClr val="tx1"/>
                </a:solidFill>
                <a:latin typeface="+mn-lt"/>
                <a:ea typeface="+mn-ea"/>
                <a:cs typeface="+mn-cs"/>
              </a:rPr>
              <a:t> bond:</a:t>
            </a:r>
            <a:r>
              <a:rPr lang="en-IN" sz="1200" b="0" i="0" kern="1200" baseline="0" dirty="0">
                <a:solidFill>
                  <a:schemeClr val="tx1"/>
                </a:solidFill>
                <a:latin typeface="+mn-lt"/>
                <a:ea typeface="+mn-ea"/>
                <a:cs typeface="+mn-cs"/>
              </a:rPr>
              <a:t> </a:t>
            </a:r>
            <a:r>
              <a:rPr lang="en-IN" sz="1200" b="0" i="0" kern="1200" dirty="0">
                <a:solidFill>
                  <a:schemeClr val="tx1"/>
                </a:solidFill>
                <a:latin typeface="+mn-lt"/>
                <a:ea typeface="+mn-ea"/>
                <a:cs typeface="+mn-cs"/>
              </a:rPr>
              <a:t>bond between the phosphorous atom of a phosphate group and an oxygen atom. </a:t>
            </a:r>
          </a:p>
          <a:p>
            <a:r>
              <a:rPr lang="en-IN" sz="1200" b="0" i="0" kern="1200" dirty="0" err="1">
                <a:solidFill>
                  <a:schemeClr val="tx1"/>
                </a:solidFill>
                <a:latin typeface="+mn-lt"/>
                <a:ea typeface="+mn-ea"/>
                <a:cs typeface="+mn-cs"/>
              </a:rPr>
              <a:t>Phosphodiester</a:t>
            </a:r>
            <a:r>
              <a:rPr lang="en-IN" sz="1200" b="0" i="0" kern="1200" dirty="0">
                <a:solidFill>
                  <a:schemeClr val="tx1"/>
                </a:solidFill>
                <a:latin typeface="+mn-lt"/>
                <a:ea typeface="+mn-ea"/>
                <a:cs typeface="+mn-cs"/>
              </a:rPr>
              <a:t> bonds consist of two </a:t>
            </a:r>
            <a:r>
              <a:rPr lang="en-IN" sz="1200" b="0" i="0" kern="1200" dirty="0" err="1">
                <a:solidFill>
                  <a:schemeClr val="tx1"/>
                </a:solidFill>
                <a:latin typeface="+mn-lt"/>
                <a:ea typeface="+mn-ea"/>
                <a:cs typeface="+mn-cs"/>
              </a:rPr>
              <a:t>phosphoester</a:t>
            </a:r>
            <a:r>
              <a:rPr lang="en-IN" sz="1200" b="0" i="0" kern="1200" dirty="0">
                <a:solidFill>
                  <a:schemeClr val="tx1"/>
                </a:solidFill>
                <a:latin typeface="+mn-lt"/>
                <a:ea typeface="+mn-ea"/>
                <a:cs typeface="+mn-cs"/>
              </a:rPr>
              <a:t> bonds between a phosphate group and two oxygen atoms.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For long DNA molecules, since the two strands of DNA cannot be separated in its entire length (due to very high energy requirement), the replication occur within a small opening of the DNA helix, referred to as </a:t>
            </a:r>
            <a:r>
              <a:rPr lang="en-IN" b="1" dirty="0"/>
              <a:t>replication fork. The DNA-dependent DNA </a:t>
            </a:r>
            <a:r>
              <a:rPr lang="en-IN" dirty="0"/>
              <a:t>polymerases catalyse polymerisation only in one direction, that is 5</a:t>
            </a:r>
            <a:r>
              <a:rPr lang="en-IN" i="1" dirty="0"/>
              <a:t>'</a:t>
            </a:r>
            <a:r>
              <a:rPr lang="en-IN" dirty="0">
                <a:latin typeface="Times New Roman"/>
                <a:cs typeface="Times New Roman"/>
              </a:rPr>
              <a:t> → </a:t>
            </a:r>
            <a:r>
              <a:rPr lang="en-IN" i="1" dirty="0"/>
              <a:t>3' .</a:t>
            </a:r>
          </a:p>
          <a:p>
            <a:pPr algn="just"/>
            <a:r>
              <a:rPr lang="en-IN" dirty="0"/>
              <a:t>This creates some additional complications at the replicating fork.</a:t>
            </a:r>
          </a:p>
          <a:p>
            <a:pPr algn="just"/>
            <a:r>
              <a:rPr lang="en-IN" dirty="0"/>
              <a:t>Consequently, on one strand (the template with polarity 3</a:t>
            </a:r>
            <a:r>
              <a:rPr lang="en-IN" i="1" dirty="0"/>
              <a:t>'</a:t>
            </a:r>
            <a:r>
              <a:rPr lang="en-IN" dirty="0">
                <a:latin typeface="Times New Roman"/>
                <a:cs typeface="Times New Roman"/>
              </a:rPr>
              <a:t> → </a:t>
            </a:r>
            <a:r>
              <a:rPr lang="en-IN" i="1" dirty="0"/>
              <a:t>5' ), the </a:t>
            </a:r>
            <a:r>
              <a:rPr lang="en-IN" dirty="0"/>
              <a:t>replication is </a:t>
            </a:r>
            <a:r>
              <a:rPr lang="en-IN" b="1" dirty="0"/>
              <a:t>continuous, while on the other (the template with </a:t>
            </a:r>
            <a:r>
              <a:rPr lang="en-IN" dirty="0"/>
              <a:t>polarity 5</a:t>
            </a:r>
            <a:r>
              <a:rPr lang="en-IN" i="1" dirty="0"/>
              <a:t>'</a:t>
            </a:r>
            <a:r>
              <a:rPr lang="en-IN" dirty="0">
                <a:latin typeface="Times New Roman"/>
                <a:cs typeface="Times New Roman"/>
              </a:rPr>
              <a:t> → </a:t>
            </a:r>
            <a:r>
              <a:rPr lang="en-IN" i="1" dirty="0"/>
              <a:t>3' ), it is </a:t>
            </a:r>
            <a:r>
              <a:rPr lang="en-IN" b="1" i="1" dirty="0"/>
              <a:t>discontinuous. The discontinuously synthesised </a:t>
            </a:r>
            <a:r>
              <a:rPr lang="en-IN" dirty="0"/>
              <a:t>fragments are later joined by the enzyme </a:t>
            </a:r>
            <a:r>
              <a:rPr lang="en-IN" b="1" dirty="0"/>
              <a:t>DNA </a:t>
            </a:r>
            <a:r>
              <a:rPr lang="en-IN" b="1" dirty="0" err="1"/>
              <a:t>ligase</a:t>
            </a:r>
            <a:r>
              <a:rPr lang="en-IN" b="1" dirty="0"/>
              <a:t>.</a:t>
            </a:r>
          </a:p>
          <a:p>
            <a:pPr algn="just"/>
            <a:r>
              <a:rPr lang="en-IN" dirty="0"/>
              <a:t>The DNA polymerases on their own cannot initiate the process of replication. Also the replication does not initiate randomly at any place in DNA. There is a definite region in </a:t>
            </a:r>
            <a:r>
              <a:rPr lang="en-IN" i="1" dirty="0"/>
              <a:t>E. coli DNA where the replication </a:t>
            </a:r>
            <a:r>
              <a:rPr lang="en-IN" dirty="0"/>
              <a:t>originates. Such regions are termed as </a:t>
            </a:r>
            <a:r>
              <a:rPr lang="en-IN" b="1" dirty="0"/>
              <a:t>origin of replication. It is</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54</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There is single DNA-dependent RNA polymerase that catalyses transcription of all types of RNA in bacteria.</a:t>
            </a:r>
          </a:p>
          <a:p>
            <a:pPr algn="just"/>
            <a:r>
              <a:rPr lang="en-IN" dirty="0"/>
              <a:t>RNA polymerase associates transiently with </a:t>
            </a:r>
            <a:r>
              <a:rPr lang="en-IN" b="1" dirty="0"/>
              <a:t>initiation-factor (σ)</a:t>
            </a:r>
            <a:r>
              <a:rPr lang="en-IN" dirty="0"/>
              <a:t> binds to promoter and initiates transcription (</a:t>
            </a:r>
            <a:r>
              <a:rPr lang="en-IN" b="1" dirty="0"/>
              <a:t>Initiation). </a:t>
            </a:r>
          </a:p>
          <a:p>
            <a:pPr algn="just"/>
            <a:r>
              <a:rPr lang="en-IN" dirty="0"/>
              <a:t>RNA polymerase</a:t>
            </a:r>
            <a:r>
              <a:rPr lang="en-IN" b="1" dirty="0"/>
              <a:t> uses nucleoside </a:t>
            </a:r>
            <a:r>
              <a:rPr lang="en-IN" b="1" dirty="0" err="1"/>
              <a:t>triphosphates</a:t>
            </a:r>
            <a:r>
              <a:rPr lang="en-IN" b="1" dirty="0"/>
              <a:t> as substrate </a:t>
            </a:r>
            <a:r>
              <a:rPr lang="en-IN" dirty="0"/>
              <a:t>and polymerises in a template depended fashion following the rule of </a:t>
            </a:r>
            <a:r>
              <a:rPr lang="en-IN" dirty="0" err="1"/>
              <a:t>complementarity</a:t>
            </a:r>
            <a:r>
              <a:rPr lang="en-IN" dirty="0"/>
              <a:t>. It somehow also facilitates opening of the helix and continues elongation. </a:t>
            </a:r>
          </a:p>
          <a:p>
            <a:pPr algn="just"/>
            <a:r>
              <a:rPr lang="en-IN" dirty="0"/>
              <a:t>Only a short stretch of RNA remains bound to the enzyme. </a:t>
            </a:r>
          </a:p>
          <a:p>
            <a:pPr algn="just"/>
            <a:r>
              <a:rPr lang="en-IN" dirty="0"/>
              <a:t>RNA polymerase associates with </a:t>
            </a:r>
            <a:r>
              <a:rPr lang="en-IN" b="1" dirty="0"/>
              <a:t>termination-factor (ρ) terminate the transcription. </a:t>
            </a:r>
            <a:r>
              <a:rPr lang="en-IN" dirty="0"/>
              <a:t>Once the polymerases reaches the terminator region, the nascent RNA falls off, so also the RNA polymerase. This results in </a:t>
            </a:r>
            <a:r>
              <a:rPr lang="en-IN" b="1" dirty="0"/>
              <a:t>termination of </a:t>
            </a:r>
            <a:r>
              <a:rPr lang="en-IN" dirty="0"/>
              <a:t>transcription.</a:t>
            </a:r>
          </a:p>
          <a:p>
            <a:pPr algn="just"/>
            <a:r>
              <a:rPr lang="en-IN" dirty="0"/>
              <a:t>The RNA polymerase is only capable of catalysing the process of elongation.</a:t>
            </a:r>
            <a:r>
              <a:rPr lang="en-IN" b="1" dirty="0"/>
              <a:t> </a:t>
            </a:r>
            <a:r>
              <a:rPr lang="en-IN" dirty="0"/>
              <a:t>Association with these factors alter the specificity of the RNA polymerase to either initiate or terminate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65</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pPr algn="just"/>
            <a:r>
              <a:rPr lang="en-IN" dirty="0"/>
              <a:t>Precursor mRNA (pre-mRNA) is an immature single strand of messenger ribonucleic acid (mRNA). Pre-mRNA is synthesized from a DNA template in the cell nucleus by transcription. Pre-mRNA comprises the bulk of heterogeneous nuclear RNA (</a:t>
            </a:r>
            <a:r>
              <a:rPr lang="en-IN" dirty="0" err="1"/>
              <a:t>hnRNA</a:t>
            </a:r>
            <a:r>
              <a:rPr lang="en-IN" dirty="0"/>
              <a:t>). The term </a:t>
            </a:r>
            <a:r>
              <a:rPr lang="en-IN" dirty="0" err="1"/>
              <a:t>hnRNA</a:t>
            </a:r>
            <a:r>
              <a:rPr lang="en-IN" dirty="0"/>
              <a:t> is often used as a synonym for pre-mRNA, although, in the strict sense, </a:t>
            </a:r>
            <a:r>
              <a:rPr lang="en-IN" dirty="0" err="1"/>
              <a:t>hnRNA</a:t>
            </a:r>
            <a:r>
              <a:rPr lang="en-IN" dirty="0"/>
              <a:t> may include nuclear RNA transcripts that do not end up as </a:t>
            </a:r>
            <a:r>
              <a:rPr lang="en-IN" dirty="0" err="1"/>
              <a:t>cytoplasmic</a:t>
            </a:r>
            <a:r>
              <a:rPr lang="en-IN" dirty="0"/>
              <a:t> mRNA.</a:t>
            </a:r>
          </a:p>
          <a:p>
            <a:pPr algn="just"/>
            <a:r>
              <a:rPr lang="en-IN" dirty="0"/>
              <a:t>Once pre-mRNA has been completely processed, it is termed "mature messenger RNA", "mature mRNA", or simply "mRNA".</a:t>
            </a:r>
          </a:p>
          <a:p>
            <a:pPr algn="just"/>
            <a:endParaRPr lang="en-US" dirty="0"/>
          </a:p>
          <a:p>
            <a:pPr algn="just"/>
            <a:r>
              <a:rPr lang="en-IN" sz="1200" b="0" i="0" kern="1200" dirty="0">
                <a:solidFill>
                  <a:schemeClr val="tx1"/>
                </a:solidFill>
                <a:latin typeface="+mn-lt"/>
                <a:ea typeface="+mn-ea"/>
                <a:cs typeface="+mn-cs"/>
              </a:rPr>
              <a:t>An interrupted </a:t>
            </a:r>
            <a:r>
              <a:rPr lang="en-IN" sz="1200" b="1" i="0" kern="1200" dirty="0">
                <a:solidFill>
                  <a:schemeClr val="tx1"/>
                </a:solidFill>
                <a:latin typeface="+mn-lt"/>
                <a:ea typeface="+mn-ea"/>
                <a:cs typeface="+mn-cs"/>
              </a:rPr>
              <a:t>gene</a:t>
            </a:r>
            <a:r>
              <a:rPr lang="en-IN" sz="1200" b="0" i="0" kern="1200" dirty="0">
                <a:solidFill>
                  <a:schemeClr val="tx1"/>
                </a:solidFill>
                <a:latin typeface="+mn-lt"/>
                <a:ea typeface="+mn-ea"/>
                <a:cs typeface="+mn-cs"/>
              </a:rPr>
              <a:t> (also called a </a:t>
            </a:r>
            <a:r>
              <a:rPr lang="en-IN" sz="1200" b="1" i="0" kern="1200" dirty="0">
                <a:solidFill>
                  <a:schemeClr val="tx1"/>
                </a:solidFill>
                <a:latin typeface="+mn-lt"/>
                <a:ea typeface="+mn-ea"/>
                <a:cs typeface="+mn-cs"/>
              </a:rPr>
              <a:t>split gene</a:t>
            </a:r>
            <a:r>
              <a:rPr lang="en-IN" sz="1200" b="0" i="0" kern="1200" dirty="0">
                <a:solidFill>
                  <a:schemeClr val="tx1"/>
                </a:solidFill>
                <a:latin typeface="+mn-lt"/>
                <a:ea typeface="+mn-ea"/>
                <a:cs typeface="+mn-cs"/>
              </a:rPr>
              <a:t>) is a </a:t>
            </a:r>
            <a:r>
              <a:rPr lang="en-IN" sz="1200" b="1" i="0" kern="1200" dirty="0">
                <a:solidFill>
                  <a:schemeClr val="tx1"/>
                </a:solidFill>
                <a:latin typeface="+mn-lt"/>
                <a:ea typeface="+mn-ea"/>
                <a:cs typeface="+mn-cs"/>
              </a:rPr>
              <a:t>gene</a:t>
            </a:r>
            <a:r>
              <a:rPr lang="en-IN" sz="1200" b="0" i="0" kern="1200" dirty="0">
                <a:solidFill>
                  <a:schemeClr val="tx1"/>
                </a:solidFill>
                <a:latin typeface="+mn-lt"/>
                <a:ea typeface="+mn-ea"/>
                <a:cs typeface="+mn-cs"/>
              </a:rPr>
              <a:t> that contains sections of DNA called </a:t>
            </a:r>
            <a:r>
              <a:rPr lang="en-IN" sz="1200" b="0" i="0" kern="1200" dirty="0" err="1">
                <a:solidFill>
                  <a:schemeClr val="tx1"/>
                </a:solidFill>
                <a:latin typeface="+mn-lt"/>
                <a:ea typeface="+mn-ea"/>
                <a:cs typeface="+mn-cs"/>
              </a:rPr>
              <a:t>exons</a:t>
            </a:r>
            <a:r>
              <a:rPr lang="en-IN" sz="1200" b="0" i="0" kern="1200" dirty="0">
                <a:solidFill>
                  <a:schemeClr val="tx1"/>
                </a:solidFill>
                <a:latin typeface="+mn-lt"/>
                <a:ea typeface="+mn-ea"/>
                <a:cs typeface="+mn-cs"/>
              </a:rPr>
              <a:t>, which are expressed as RNA and protein, interrupted by sections of DNA called </a:t>
            </a:r>
            <a:r>
              <a:rPr lang="en-IN" sz="1200" b="0" i="0" kern="1200" dirty="0" err="1">
                <a:solidFill>
                  <a:schemeClr val="tx1"/>
                </a:solidFill>
                <a:latin typeface="+mn-lt"/>
                <a:ea typeface="+mn-ea"/>
                <a:cs typeface="+mn-cs"/>
              </a:rPr>
              <a:t>introns</a:t>
            </a:r>
            <a:r>
              <a:rPr lang="en-IN" sz="1200" b="0" i="0" kern="1200" dirty="0">
                <a:solidFill>
                  <a:schemeClr val="tx1"/>
                </a:solidFill>
                <a:latin typeface="+mn-lt"/>
                <a:ea typeface="+mn-ea"/>
                <a:cs typeface="+mn-cs"/>
              </a:rPr>
              <a:t>, which are not expressed. The DNA sequence in the </a:t>
            </a:r>
            <a:r>
              <a:rPr lang="en-IN" sz="1200" b="0" i="0" kern="1200" dirty="0" err="1">
                <a:solidFill>
                  <a:schemeClr val="tx1"/>
                </a:solidFill>
                <a:latin typeface="+mn-lt"/>
                <a:ea typeface="+mn-ea"/>
                <a:cs typeface="+mn-cs"/>
              </a:rPr>
              <a:t>exon</a:t>
            </a:r>
            <a:r>
              <a:rPr lang="en-IN" sz="1200" b="0" i="0" kern="1200" dirty="0">
                <a:solidFill>
                  <a:schemeClr val="tx1"/>
                </a:solidFill>
                <a:latin typeface="+mn-lt"/>
                <a:ea typeface="+mn-ea"/>
                <a:cs typeface="+mn-cs"/>
              </a:rPr>
              <a:t> provides instructions for coding proteins.</a:t>
            </a:r>
            <a:endParaRPr lang="en-IN" dirty="0"/>
          </a:p>
          <a:p>
            <a:pPr algn="just"/>
            <a:endParaRPr lang="en-IN" dirty="0"/>
          </a:p>
          <a:p>
            <a:pPr algn="just"/>
            <a:r>
              <a:rPr lang="en-IN" dirty="0"/>
              <a:t>The second complexity is that the primary transcripts contain both the </a:t>
            </a:r>
            <a:r>
              <a:rPr lang="en-IN" dirty="0" err="1"/>
              <a:t>exons</a:t>
            </a:r>
            <a:r>
              <a:rPr lang="en-IN" dirty="0"/>
              <a:t> and the </a:t>
            </a:r>
            <a:r>
              <a:rPr lang="en-IN" dirty="0" err="1"/>
              <a:t>introns</a:t>
            </a:r>
            <a:r>
              <a:rPr lang="en-IN" dirty="0"/>
              <a:t> and are non-functional. Hence, it is subjected to a process called </a:t>
            </a:r>
            <a:r>
              <a:rPr lang="en-IN" b="1" dirty="0"/>
              <a:t>splicing where the </a:t>
            </a:r>
            <a:r>
              <a:rPr lang="en-IN" b="1" dirty="0" err="1"/>
              <a:t>introns</a:t>
            </a:r>
            <a:r>
              <a:rPr lang="en-IN" b="1" dirty="0"/>
              <a:t> are removed </a:t>
            </a:r>
            <a:r>
              <a:rPr lang="en-IN" dirty="0"/>
              <a:t>and </a:t>
            </a:r>
            <a:r>
              <a:rPr lang="en-IN" dirty="0" err="1"/>
              <a:t>exons</a:t>
            </a:r>
            <a:r>
              <a:rPr lang="en-IN" dirty="0"/>
              <a:t> are joined in a defined order. </a:t>
            </a:r>
          </a:p>
          <a:p>
            <a:pPr algn="just"/>
            <a:r>
              <a:rPr lang="en-IN" dirty="0" err="1"/>
              <a:t>hnRNA</a:t>
            </a:r>
            <a:r>
              <a:rPr lang="en-IN" dirty="0"/>
              <a:t> undergo two additional processing called as </a:t>
            </a:r>
          </a:p>
          <a:p>
            <a:pPr marL="914400" lvl="1" indent="-514350" algn="just">
              <a:buFont typeface="+mj-lt"/>
              <a:buAutoNum type="arabicParenR"/>
            </a:pPr>
            <a:r>
              <a:rPr lang="en-IN" dirty="0"/>
              <a:t>capping (methyl </a:t>
            </a:r>
            <a:r>
              <a:rPr lang="en-IN" dirty="0" err="1"/>
              <a:t>guanosine</a:t>
            </a:r>
            <a:r>
              <a:rPr lang="en-IN" dirty="0"/>
              <a:t> </a:t>
            </a:r>
            <a:r>
              <a:rPr lang="en-IN" dirty="0" err="1"/>
              <a:t>triphosphate</a:t>
            </a:r>
            <a:r>
              <a:rPr lang="en-IN" dirty="0"/>
              <a:t>) is added to the 5</a:t>
            </a:r>
            <a:r>
              <a:rPr lang="en-IN" i="1" dirty="0"/>
              <a:t>'-end of </a:t>
            </a:r>
            <a:r>
              <a:rPr lang="en-IN" i="1" dirty="0" err="1"/>
              <a:t>hnRNA</a:t>
            </a:r>
            <a:r>
              <a:rPr lang="en-IN" dirty="0"/>
              <a:t>)</a:t>
            </a:r>
          </a:p>
          <a:p>
            <a:pPr marL="914400" lvl="1" indent="-514350" algn="just">
              <a:buFont typeface="+mj-lt"/>
              <a:buAutoNum type="arabicParenR"/>
            </a:pPr>
            <a:r>
              <a:rPr lang="en-IN" dirty="0"/>
              <a:t>Tailing (</a:t>
            </a:r>
            <a:r>
              <a:rPr lang="en-IN" b="1" i="1" dirty="0" err="1"/>
              <a:t>adenylate</a:t>
            </a:r>
            <a:r>
              <a:rPr lang="en-IN" b="1" i="1" dirty="0"/>
              <a:t> residues (200-300) are added </a:t>
            </a:r>
            <a:r>
              <a:rPr lang="en-IN" dirty="0"/>
              <a:t>at 3</a:t>
            </a:r>
            <a:r>
              <a:rPr lang="en-IN" i="1" dirty="0"/>
              <a:t>'-end in a template independent manner</a:t>
            </a:r>
            <a:r>
              <a:rPr lang="en-IN" dirty="0"/>
              <a:t>)</a:t>
            </a:r>
          </a:p>
          <a:p>
            <a:pPr algn="just"/>
            <a:r>
              <a:rPr lang="en-IN" dirty="0"/>
              <a:t>T</a:t>
            </a:r>
            <a:r>
              <a:rPr lang="en-IN" i="1" dirty="0"/>
              <a:t>he </a:t>
            </a:r>
            <a:r>
              <a:rPr lang="en-IN" dirty="0"/>
              <a:t>fully processed </a:t>
            </a:r>
            <a:r>
              <a:rPr lang="en-IN" dirty="0" err="1"/>
              <a:t>hnRNA</a:t>
            </a:r>
            <a:r>
              <a:rPr lang="en-IN" dirty="0"/>
              <a:t>, now called mRNA, that is transported out of the nucleus for translation</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67</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There are at least three RNA polymerases in the nucleus (in addition to the RNA polymerase found in the organelles). There is a clear cut division of labour. </a:t>
            </a:r>
          </a:p>
          <a:p>
            <a:r>
              <a:rPr lang="en-IN" dirty="0"/>
              <a:t>The RNA polymerase I transcribes </a:t>
            </a:r>
            <a:r>
              <a:rPr lang="en-IN" b="1" dirty="0" err="1"/>
              <a:t>rRNAs</a:t>
            </a:r>
            <a:r>
              <a:rPr lang="en-IN" b="1" dirty="0"/>
              <a:t> </a:t>
            </a:r>
            <a:r>
              <a:rPr lang="en-IN" dirty="0"/>
              <a:t>(28S, 18S, and 5.8S), </a:t>
            </a:r>
          </a:p>
          <a:p>
            <a:r>
              <a:rPr lang="en-IN" b="1" dirty="0"/>
              <a:t>The RNA polymerase II transcribes precursor of mRNA, the heterogeneous nuclear RNA (</a:t>
            </a:r>
            <a:r>
              <a:rPr lang="en-IN" b="1" dirty="0" err="1"/>
              <a:t>hnRNA</a:t>
            </a:r>
            <a:r>
              <a:rPr lang="en-IN" b="1" dirty="0"/>
              <a:t>).</a:t>
            </a:r>
            <a:endParaRPr lang="en-IN" dirty="0"/>
          </a:p>
          <a:p>
            <a:r>
              <a:rPr lang="en-IN" dirty="0"/>
              <a:t>RNA polymerase III is responsible for transcription of </a:t>
            </a:r>
            <a:r>
              <a:rPr lang="en-IN" b="1" dirty="0" err="1"/>
              <a:t>tRNA</a:t>
            </a:r>
            <a:r>
              <a:rPr lang="en-IN" b="1" dirty="0"/>
              <a:t>, 5srRNA, and </a:t>
            </a:r>
            <a:r>
              <a:rPr lang="en-IN" b="1" dirty="0" err="1"/>
              <a:t>snRNAs</a:t>
            </a:r>
            <a:r>
              <a:rPr lang="en-IN" b="1" dirty="0"/>
              <a:t> (small nuclear RNAs). </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9904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a:bodyPr>
          <a:lstStyle/>
          <a:p>
            <a:r>
              <a:rPr lang="en-IN" sz="1200" b="0" i="0" kern="1200" dirty="0">
                <a:solidFill>
                  <a:schemeClr val="tx1"/>
                </a:solidFill>
                <a:latin typeface="+mn-lt"/>
                <a:ea typeface="+mn-ea"/>
                <a:cs typeface="+mn-cs"/>
              </a:rPr>
              <a:t>The genetic code is the set of rules by which information encoded in genetic material (DNA or RNA sequences) is translated into proteins (amino acid sequences) by living cells.</a:t>
            </a:r>
          </a:p>
          <a:p>
            <a:r>
              <a:rPr lang="en-IN" sz="1200" b="0" i="0" kern="1200" dirty="0">
                <a:solidFill>
                  <a:schemeClr val="tx1"/>
                </a:solidFill>
                <a:latin typeface="+mn-lt"/>
                <a:ea typeface="+mn-ea"/>
                <a:cs typeface="+mn-cs"/>
              </a:rPr>
              <a:t>Specifically, the code defines a mapping between tri-nucleotide sequences called </a:t>
            </a:r>
            <a:r>
              <a:rPr lang="en-IN" sz="1200" b="0" i="0" kern="1200" dirty="0" err="1">
                <a:solidFill>
                  <a:schemeClr val="tx1"/>
                </a:solidFill>
                <a:latin typeface="+mn-lt"/>
                <a:ea typeface="+mn-ea"/>
                <a:cs typeface="+mn-cs"/>
              </a:rPr>
              <a:t>codons</a:t>
            </a:r>
            <a:r>
              <a:rPr lang="en-IN" sz="1200" b="0" i="0" kern="1200" dirty="0">
                <a:solidFill>
                  <a:schemeClr val="tx1"/>
                </a:solidFill>
                <a:latin typeface="+mn-lt"/>
                <a:ea typeface="+mn-ea"/>
                <a:cs typeface="+mn-cs"/>
              </a:rPr>
              <a:t> and amino acids; every triplet of nucleotides in a nucleic acid sequence specifies a single amino acid.</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George Gamow, a physicist, argued that since there are only 4 bases and if they have to code for 20 amino acids, the code should constitute a combination of bases. He suggested that in order to code for all the 20 amino acids, the code should be made up of three nucleotides. This was a very bold proposition, because a permutation combination of 43 (4 × 4 × 4) would generate 64 </a:t>
            </a:r>
            <a:r>
              <a:rPr lang="en-IN" dirty="0" err="1"/>
              <a:t>codons</a:t>
            </a:r>
            <a:r>
              <a:rPr lang="en-IN" dirty="0"/>
              <a:t>; generating many more </a:t>
            </a:r>
            <a:r>
              <a:rPr lang="en-IN" dirty="0" err="1"/>
              <a:t>codons</a:t>
            </a:r>
            <a:r>
              <a:rPr lang="en-IN" dirty="0"/>
              <a:t> than required</a:t>
            </a:r>
          </a:p>
          <a:p>
            <a:endParaRPr lang="en-US" dirty="0"/>
          </a:p>
          <a:p>
            <a:pPr algn="just"/>
            <a:r>
              <a:rPr lang="en-IN" dirty="0"/>
              <a:t>George Gamow, a physicist, suggested that in order to code for all the 20 amino acids, the code should be made up of three nucleotides. </a:t>
            </a:r>
          </a:p>
          <a:p>
            <a:pPr algn="just"/>
            <a:r>
              <a:rPr lang="en-IN" dirty="0" err="1"/>
              <a:t>codon</a:t>
            </a:r>
            <a:r>
              <a:rPr lang="en-IN" dirty="0"/>
              <a:t> was a triplet</a:t>
            </a:r>
          </a:p>
          <a:p>
            <a:r>
              <a:rPr lang="en-IN" dirty="0" err="1"/>
              <a:t>Har</a:t>
            </a:r>
            <a:r>
              <a:rPr lang="en-IN" dirty="0"/>
              <a:t> </a:t>
            </a:r>
            <a:r>
              <a:rPr lang="en-IN" dirty="0" err="1"/>
              <a:t>Gobind</a:t>
            </a:r>
            <a:r>
              <a:rPr lang="en-IN" dirty="0"/>
              <a:t> Khorana developed a chemical method for synthesising RNA molecules with defined combinations of bases (</a:t>
            </a:r>
            <a:r>
              <a:rPr lang="en-IN" dirty="0" err="1"/>
              <a:t>homopolymers</a:t>
            </a:r>
            <a:r>
              <a:rPr lang="en-IN" dirty="0"/>
              <a:t> and copolymers). </a:t>
            </a:r>
          </a:p>
          <a:p>
            <a:r>
              <a:rPr lang="en-IN" dirty="0"/>
              <a:t>Marshall Nirenberg’s cell-free system for protein synthesis finally helped the code to be deciphered.</a:t>
            </a:r>
          </a:p>
          <a:p>
            <a:r>
              <a:rPr lang="en-IN" dirty="0" err="1"/>
              <a:t>Severo</a:t>
            </a:r>
            <a:r>
              <a:rPr lang="en-IN" dirty="0"/>
              <a:t> Ochoa enzyme (polynucleotide </a:t>
            </a:r>
            <a:r>
              <a:rPr lang="en-IN" dirty="0" err="1"/>
              <a:t>phosphorylase</a:t>
            </a:r>
            <a:r>
              <a:rPr lang="en-IN" dirty="0"/>
              <a:t>) was also helpful in polymerising RNA with defined sequences in a template independent manner (enzymatic synthesis of RNA). </a:t>
            </a:r>
          </a:p>
          <a:p>
            <a:r>
              <a:rPr lang="en-IN" dirty="0"/>
              <a:t>Finally a checker-board for genetic code was prepared</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69</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435C7F9D-A9F4-4281-B936-2FFE7AA075E9}" type="slidenum">
              <a:rPr lang="en-IN" smtClean="0"/>
              <a:pPr/>
              <a:t>70</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b="0" dirty="0"/>
              <a:t>Degenerate: being</a:t>
            </a:r>
            <a:r>
              <a:rPr lang="en-IN" dirty="0"/>
              <a:t> or having multiple states, types, etc. with the same or similar property</a:t>
            </a:r>
          </a:p>
        </p:txBody>
      </p:sp>
      <p:sp>
        <p:nvSpPr>
          <p:cNvPr id="4" name="Slide Number Placeholder 3"/>
          <p:cNvSpPr>
            <a:spLocks noGrp="1"/>
          </p:cNvSpPr>
          <p:nvPr>
            <p:ph type="sldNum" sz="quarter" idx="10"/>
          </p:nvPr>
        </p:nvSpPr>
        <p:spPr/>
        <p:txBody>
          <a:bodyPr/>
          <a:lstStyle/>
          <a:p>
            <a:fld id="{435C7F9D-A9F4-4281-B936-2FFE7AA075E9}" type="slidenum">
              <a:rPr lang="en-IN" smtClean="0"/>
              <a:pPr/>
              <a:t>71</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kern="1200" baseline="0" dirty="0">
                <a:solidFill>
                  <a:schemeClr val="tx1"/>
                </a:solidFill>
                <a:latin typeface="+mn-lt"/>
                <a:ea typeface="+mn-ea"/>
                <a:cs typeface="+mn-cs"/>
              </a:rPr>
              <a:t>Insertion or deletion of one or two bases changes the reading frame from the point of insertion or deletion. </a:t>
            </a:r>
          </a:p>
          <a:p>
            <a:endParaRPr lang="en-IN"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Insertion or deletion of three or its multiple bases insert or delete one or multiple </a:t>
            </a:r>
            <a:r>
              <a:rPr lang="en-IN" sz="1200" kern="1200" baseline="0" dirty="0" err="1">
                <a:solidFill>
                  <a:schemeClr val="tx1"/>
                </a:solidFill>
                <a:latin typeface="+mn-lt"/>
                <a:ea typeface="+mn-ea"/>
                <a:cs typeface="+mn-cs"/>
              </a:rPr>
              <a:t>codon</a:t>
            </a:r>
            <a:r>
              <a:rPr lang="en-IN" sz="1200" kern="1200" baseline="0" dirty="0">
                <a:solidFill>
                  <a:schemeClr val="tx1"/>
                </a:solidFill>
                <a:latin typeface="+mn-lt"/>
                <a:ea typeface="+mn-ea"/>
                <a:cs typeface="+mn-cs"/>
              </a:rPr>
              <a:t> hence one or multiple amino acids, and reading frame remains unaltered from that point onwards. Such mutations are referred to as </a:t>
            </a:r>
            <a:r>
              <a:rPr lang="en-IN" sz="1200" b="1" kern="1200" baseline="0" dirty="0">
                <a:solidFill>
                  <a:schemeClr val="tx1"/>
                </a:solidFill>
                <a:latin typeface="+mn-lt"/>
                <a:ea typeface="+mn-ea"/>
                <a:cs typeface="+mn-cs"/>
              </a:rPr>
              <a:t>frame-shift insertion or deletion mutations.</a:t>
            </a:r>
          </a:p>
          <a:p>
            <a:r>
              <a:rPr lang="en-IN" sz="1200" kern="1200" baseline="0" dirty="0">
                <a:solidFill>
                  <a:schemeClr val="tx1"/>
                </a:solidFill>
                <a:latin typeface="+mn-lt"/>
                <a:ea typeface="+mn-ea"/>
                <a:cs typeface="+mn-cs"/>
              </a:rPr>
              <a:t>This forms the genetic basis of proof that </a:t>
            </a:r>
            <a:r>
              <a:rPr lang="en-IN" sz="1200" kern="1200" baseline="0" dirty="0" err="1">
                <a:solidFill>
                  <a:schemeClr val="tx1"/>
                </a:solidFill>
                <a:latin typeface="+mn-lt"/>
                <a:ea typeface="+mn-ea"/>
                <a:cs typeface="+mn-cs"/>
              </a:rPr>
              <a:t>codon</a:t>
            </a:r>
            <a:r>
              <a:rPr lang="en-IN" sz="1200" kern="1200" baseline="0" dirty="0">
                <a:solidFill>
                  <a:schemeClr val="tx1"/>
                </a:solidFill>
                <a:latin typeface="+mn-lt"/>
                <a:ea typeface="+mn-ea"/>
                <a:cs typeface="+mn-cs"/>
              </a:rPr>
              <a:t> is a triplet and it is read in a contiguous manner.</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After the proposition of code, it was clear to Francis Crick that there has to be a mechanism to read the code and also to link it to the amino acids, because amino acids have no structural specialities to read the code uniquely. </a:t>
            </a:r>
          </a:p>
          <a:p>
            <a:pPr algn="just"/>
            <a:r>
              <a:rPr lang="en-IN" dirty="0"/>
              <a:t>He postulated the presence of an adapter molecule that would on one hand read the code and on other hand would bind to specific amino acids. </a:t>
            </a:r>
          </a:p>
          <a:p>
            <a:pPr algn="just"/>
            <a:r>
              <a:rPr lang="en-IN" dirty="0"/>
              <a:t>The </a:t>
            </a:r>
            <a:r>
              <a:rPr lang="en-IN" dirty="0" err="1"/>
              <a:t>tRNA</a:t>
            </a:r>
            <a:r>
              <a:rPr lang="en-IN" dirty="0"/>
              <a:t>, then called </a:t>
            </a:r>
            <a:r>
              <a:rPr lang="en-IN" dirty="0" err="1"/>
              <a:t>sRNA</a:t>
            </a:r>
            <a:r>
              <a:rPr lang="en-IN" dirty="0"/>
              <a:t> (soluble RNA), was known before the genetic code was postulated. However, its role as an adapter molecule was assigned much later.</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75</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a:t>
            </a:r>
            <a:r>
              <a:rPr lang="en-IN" sz="1200" b="1" i="0" kern="1200" dirty="0" err="1">
                <a:solidFill>
                  <a:schemeClr val="tx1"/>
                </a:solidFill>
                <a:latin typeface="+mn-lt"/>
                <a:ea typeface="+mn-ea"/>
                <a:cs typeface="+mn-cs"/>
              </a:rPr>
              <a:t>phosphodiester</a:t>
            </a:r>
            <a:r>
              <a:rPr lang="en-IN" sz="1200" b="1" i="0" kern="1200" dirty="0">
                <a:solidFill>
                  <a:schemeClr val="tx1"/>
                </a:solidFill>
                <a:latin typeface="+mn-lt"/>
                <a:ea typeface="+mn-ea"/>
                <a:cs typeface="+mn-cs"/>
              </a:rPr>
              <a:t> bond</a:t>
            </a:r>
            <a:r>
              <a:rPr lang="en-IN" sz="1200" b="0" i="0" kern="1200" dirty="0">
                <a:solidFill>
                  <a:schemeClr val="tx1"/>
                </a:solidFill>
                <a:latin typeface="+mn-lt"/>
                <a:ea typeface="+mn-ea"/>
                <a:cs typeface="+mn-cs"/>
              </a:rPr>
              <a:t> occurs when exactly two of the </a:t>
            </a:r>
            <a:r>
              <a:rPr lang="en-IN" sz="1200" b="0" i="0" u="none" strike="noStrike" kern="1200" dirty="0">
                <a:solidFill>
                  <a:schemeClr val="tx1"/>
                </a:solidFill>
                <a:latin typeface="+mn-lt"/>
                <a:ea typeface="+mn-ea"/>
                <a:cs typeface="+mn-cs"/>
                <a:hlinkClick r:id="rId3" tooltip="Hydroxyl groups"/>
              </a:rPr>
              <a:t>hydroxyl groups</a:t>
            </a:r>
            <a:r>
              <a:rPr lang="en-IN" sz="1200" b="0" i="0" kern="1200" dirty="0">
                <a:solidFill>
                  <a:schemeClr val="tx1"/>
                </a:solidFill>
                <a:latin typeface="+mn-lt"/>
                <a:ea typeface="+mn-ea"/>
                <a:cs typeface="+mn-cs"/>
              </a:rPr>
              <a:t> in </a:t>
            </a:r>
            <a:r>
              <a:rPr lang="en-IN" sz="1200" b="0" i="0" u="none" strike="noStrike" kern="1200" dirty="0">
                <a:solidFill>
                  <a:schemeClr val="tx1"/>
                </a:solidFill>
                <a:latin typeface="+mn-lt"/>
                <a:ea typeface="+mn-ea"/>
                <a:cs typeface="+mn-cs"/>
                <a:hlinkClick r:id="rId4" tooltip="Phosphoric acid"/>
              </a:rPr>
              <a:t>phosphoric acid</a:t>
            </a:r>
            <a:r>
              <a:rPr lang="en-IN" sz="1200" b="0" i="0" kern="1200" dirty="0">
                <a:solidFill>
                  <a:schemeClr val="tx1"/>
                </a:solidFill>
                <a:latin typeface="+mn-lt"/>
                <a:ea typeface="+mn-ea"/>
                <a:cs typeface="+mn-cs"/>
              </a:rPr>
              <a:t> react with hydroxyl groups on other molecules to form two </a:t>
            </a:r>
            <a:r>
              <a:rPr lang="en-IN" sz="1200" b="0" i="0" u="none" strike="noStrike" kern="1200" dirty="0">
                <a:solidFill>
                  <a:schemeClr val="tx1"/>
                </a:solidFill>
                <a:latin typeface="+mn-lt"/>
                <a:ea typeface="+mn-ea"/>
                <a:cs typeface="+mn-cs"/>
                <a:hlinkClick r:id="rId5" tooltip="Ester"/>
              </a:rPr>
              <a:t>ester</a:t>
            </a:r>
            <a:r>
              <a:rPr lang="en-IN" sz="1200" b="0" i="0" kern="1200" dirty="0">
                <a:solidFill>
                  <a:schemeClr val="tx1"/>
                </a:solidFill>
                <a:latin typeface="+mn-lt"/>
                <a:ea typeface="+mn-ea"/>
                <a:cs typeface="+mn-cs"/>
              </a:rPr>
              <a:t> bonds.</a:t>
            </a:r>
            <a:endParaRPr lang="en-IN" dirty="0"/>
          </a:p>
          <a:p>
            <a:endParaRPr lang="en-IN" dirty="0"/>
          </a:p>
          <a:p>
            <a:r>
              <a:rPr lang="en-IN" dirty="0"/>
              <a:t>When a phosphate group is linked to 5</a:t>
            </a:r>
            <a:r>
              <a:rPr lang="en-IN" i="1" dirty="0"/>
              <a:t>'-OH of a nucleoside through </a:t>
            </a:r>
            <a:r>
              <a:rPr lang="en-IN" dirty="0" err="1"/>
              <a:t>phosphoester</a:t>
            </a:r>
            <a:r>
              <a:rPr lang="en-IN" dirty="0"/>
              <a:t> linkage, a corresponding nucleotide (or </a:t>
            </a:r>
            <a:r>
              <a:rPr lang="en-IN" dirty="0" err="1"/>
              <a:t>deoxynucleotide</a:t>
            </a:r>
            <a:r>
              <a:rPr lang="en-IN" dirty="0"/>
              <a:t> depending upon the type of sugar present) is formed. </a:t>
            </a:r>
          </a:p>
          <a:p>
            <a:r>
              <a:rPr lang="en-IN" dirty="0"/>
              <a:t>Two nucleotides are linked through 3</a:t>
            </a:r>
            <a:r>
              <a:rPr lang="en-IN" i="1" dirty="0"/>
              <a:t>'-5' </a:t>
            </a:r>
            <a:r>
              <a:rPr lang="en-IN" i="1" dirty="0" err="1"/>
              <a:t>phosphodiester</a:t>
            </a:r>
            <a:r>
              <a:rPr lang="en-IN" i="1" dirty="0"/>
              <a:t> linkage to form a </a:t>
            </a:r>
            <a:r>
              <a:rPr lang="en-IN" i="1" dirty="0" err="1"/>
              <a:t>dinucleotide</a:t>
            </a:r>
            <a:r>
              <a:rPr lang="en-IN" i="1" dirty="0"/>
              <a:t>. </a:t>
            </a:r>
          </a:p>
          <a:p>
            <a:r>
              <a:rPr lang="en-IN" dirty="0"/>
              <a:t>More nucleotides can be joined in such a manner to form a polynucleotide chain.</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kern="1200" baseline="0" dirty="0">
                <a:solidFill>
                  <a:schemeClr val="tx1"/>
                </a:solidFill>
                <a:latin typeface="+mn-lt"/>
                <a:ea typeface="+mn-ea"/>
                <a:cs typeface="+mn-cs"/>
              </a:rPr>
              <a:t>Secondary structure of </a:t>
            </a:r>
            <a:r>
              <a:rPr lang="en-IN" sz="1200" kern="1200" baseline="0" dirty="0" err="1">
                <a:solidFill>
                  <a:schemeClr val="tx1"/>
                </a:solidFill>
                <a:latin typeface="+mn-lt"/>
                <a:ea typeface="+mn-ea"/>
                <a:cs typeface="+mn-cs"/>
              </a:rPr>
              <a:t>tRNA</a:t>
            </a:r>
            <a:r>
              <a:rPr lang="en-IN" sz="1200" kern="1200" baseline="0" dirty="0">
                <a:solidFill>
                  <a:schemeClr val="tx1"/>
                </a:solidFill>
                <a:latin typeface="+mn-lt"/>
                <a:ea typeface="+mn-ea"/>
                <a:cs typeface="+mn-cs"/>
              </a:rPr>
              <a:t> has been depicted that looks like a clover-leaf. In actual structure, the </a:t>
            </a:r>
            <a:r>
              <a:rPr lang="en-IN" sz="1200" kern="1200" baseline="0" dirty="0" err="1">
                <a:solidFill>
                  <a:schemeClr val="tx1"/>
                </a:solidFill>
                <a:latin typeface="+mn-lt"/>
                <a:ea typeface="+mn-ea"/>
                <a:cs typeface="+mn-cs"/>
              </a:rPr>
              <a:t>tRNA</a:t>
            </a:r>
            <a:r>
              <a:rPr lang="en-IN" sz="1200" kern="1200" baseline="0" dirty="0">
                <a:solidFill>
                  <a:schemeClr val="tx1"/>
                </a:solidFill>
                <a:latin typeface="+mn-lt"/>
                <a:ea typeface="+mn-ea"/>
                <a:cs typeface="+mn-cs"/>
              </a:rPr>
              <a:t> is a</a:t>
            </a:r>
          </a:p>
          <a:p>
            <a:r>
              <a:rPr lang="en-IN" sz="1200" kern="1200" baseline="0" dirty="0">
                <a:solidFill>
                  <a:schemeClr val="tx1"/>
                </a:solidFill>
                <a:latin typeface="+mn-lt"/>
                <a:ea typeface="+mn-ea"/>
                <a:cs typeface="+mn-cs"/>
              </a:rPr>
              <a:t>compact molecule which looks like inverted L.</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76</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77</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b="1" dirty="0"/>
              <a:t>Translation refers to the process of polymerisation of amino acids to </a:t>
            </a:r>
            <a:r>
              <a:rPr lang="en-IN" dirty="0"/>
              <a:t>form a </a:t>
            </a:r>
            <a:r>
              <a:rPr lang="en-IN" b="1" dirty="0"/>
              <a:t>polypeptide.</a:t>
            </a:r>
          </a:p>
          <a:p>
            <a:pPr algn="just"/>
            <a:r>
              <a:rPr lang="en-IN" dirty="0"/>
              <a:t>The order and sequence of amino acids are defined by the sequence of bases in the mRNA. </a:t>
            </a:r>
          </a:p>
          <a:p>
            <a:pPr algn="just"/>
            <a:r>
              <a:rPr lang="en-IN" dirty="0"/>
              <a:t>The amino acids are joined by a bond which is known as a peptide bond. </a:t>
            </a:r>
          </a:p>
          <a:p>
            <a:pPr algn="just"/>
            <a:r>
              <a:rPr lang="en-IN" dirty="0"/>
              <a:t>Formation of a peptide bond requires energy. </a:t>
            </a:r>
          </a:p>
          <a:p>
            <a:r>
              <a:rPr lang="en-IN" dirty="0"/>
              <a:t>Therefore, in the first phase itself amino acids are activated in the presence of ATP and linked to their cognate </a:t>
            </a:r>
            <a:r>
              <a:rPr lang="en-IN" dirty="0" err="1"/>
              <a:t>tRNA</a:t>
            </a:r>
            <a:r>
              <a:rPr lang="en-IN" dirty="0"/>
              <a:t>– a process commonly called as </a:t>
            </a:r>
            <a:r>
              <a:rPr lang="en-IN" b="1" dirty="0"/>
              <a:t>charging of </a:t>
            </a:r>
            <a:r>
              <a:rPr lang="en-IN" b="1" dirty="0" err="1"/>
              <a:t>tRNA</a:t>
            </a:r>
            <a:r>
              <a:rPr lang="en-IN" b="1" dirty="0"/>
              <a:t> or </a:t>
            </a:r>
            <a:r>
              <a:rPr lang="en-IN" b="1" dirty="0" err="1"/>
              <a:t>aminoacylation</a:t>
            </a:r>
            <a:r>
              <a:rPr lang="en-IN" b="1" dirty="0"/>
              <a:t> of </a:t>
            </a:r>
            <a:r>
              <a:rPr lang="en-IN" b="1" dirty="0" err="1"/>
              <a:t>tRNA</a:t>
            </a:r>
            <a:r>
              <a:rPr lang="en-IN" b="1" dirty="0"/>
              <a:t> to be more specific. If two such charged </a:t>
            </a:r>
            <a:r>
              <a:rPr lang="en-IN" b="1" dirty="0" err="1"/>
              <a:t>tRNAs</a:t>
            </a:r>
            <a:r>
              <a:rPr lang="en-IN" b="1" dirty="0"/>
              <a:t> </a:t>
            </a:r>
            <a:r>
              <a:rPr lang="en-IN" dirty="0"/>
              <a:t>are brought close enough, the formation of peptide bond between them would be favoured energetically. The presence of a catalyst would enhance the rate of peptide bond formation.</a:t>
            </a:r>
            <a:endParaRPr lang="en-IN" b="1" dirty="0"/>
          </a:p>
          <a:p>
            <a:pPr algn="just"/>
            <a:endParaRPr lang="en-US" dirty="0"/>
          </a:p>
          <a:p>
            <a:pPr algn="just"/>
            <a:endParaRPr lang="en-US" dirty="0"/>
          </a:p>
          <a:p>
            <a:pPr algn="just"/>
            <a:r>
              <a:rPr lang="en-IN" sz="1200" b="1" i="0" kern="1200" dirty="0" err="1">
                <a:solidFill>
                  <a:schemeClr val="tx1"/>
                </a:solidFill>
                <a:latin typeface="+mn-lt"/>
                <a:ea typeface="+mn-ea"/>
                <a:cs typeface="+mn-cs"/>
              </a:rPr>
              <a:t>aminoacyl</a:t>
            </a:r>
            <a:r>
              <a:rPr lang="en-IN" sz="1200" b="1" i="0" kern="1200" dirty="0">
                <a:solidFill>
                  <a:schemeClr val="tx1"/>
                </a:solidFill>
                <a:latin typeface="+mn-lt"/>
                <a:ea typeface="+mn-ea"/>
                <a:cs typeface="+mn-cs"/>
              </a:rPr>
              <a:t> </a:t>
            </a:r>
            <a:r>
              <a:rPr lang="en-IN" sz="1200" b="1" i="0" kern="1200" dirty="0" err="1">
                <a:solidFill>
                  <a:schemeClr val="tx1"/>
                </a:solidFill>
                <a:latin typeface="+mn-lt"/>
                <a:ea typeface="+mn-ea"/>
                <a:cs typeface="+mn-cs"/>
              </a:rPr>
              <a:t>tRNA</a:t>
            </a:r>
            <a:r>
              <a:rPr lang="en-IN" sz="1200" b="0" i="0" kern="1200" dirty="0" err="1">
                <a:solidFill>
                  <a:schemeClr val="tx1"/>
                </a:solidFill>
                <a:latin typeface="+mn-lt"/>
                <a:ea typeface="+mn-ea"/>
                <a:cs typeface="+mn-cs"/>
              </a:rPr>
              <a:t>synthetase</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aaRS</a:t>
            </a:r>
            <a:r>
              <a:rPr lang="en-IN" sz="1200" b="0" i="0" kern="1200" dirty="0">
                <a:solidFill>
                  <a:schemeClr val="tx1"/>
                </a:solidFill>
                <a:latin typeface="+mn-lt"/>
                <a:ea typeface="+mn-ea"/>
                <a:cs typeface="+mn-cs"/>
              </a:rPr>
              <a:t>) is an enzyme that attaches the appropriate amino acid onto its </a:t>
            </a:r>
            <a:r>
              <a:rPr lang="en-IN" sz="1200" b="1"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 It does so by catalyzing the </a:t>
            </a:r>
            <a:r>
              <a:rPr lang="en-IN" sz="1200" b="0" i="0" kern="1200" dirty="0" err="1">
                <a:solidFill>
                  <a:schemeClr val="tx1"/>
                </a:solidFill>
                <a:latin typeface="+mn-lt"/>
                <a:ea typeface="+mn-ea"/>
                <a:cs typeface="+mn-cs"/>
              </a:rPr>
              <a:t>esterification</a:t>
            </a:r>
            <a:r>
              <a:rPr lang="en-IN" sz="1200" b="0" i="0" kern="1200" dirty="0">
                <a:solidFill>
                  <a:schemeClr val="tx1"/>
                </a:solidFill>
                <a:latin typeface="+mn-lt"/>
                <a:ea typeface="+mn-ea"/>
                <a:cs typeface="+mn-cs"/>
              </a:rPr>
              <a:t> of a specific cognate amino acid or its precursor to one of all its compatible cognate </a:t>
            </a:r>
            <a:r>
              <a:rPr lang="en-IN" sz="1200" b="0" i="0" kern="1200" dirty="0" err="1">
                <a:solidFill>
                  <a:schemeClr val="tx1"/>
                </a:solidFill>
                <a:latin typeface="+mn-lt"/>
                <a:ea typeface="+mn-ea"/>
                <a:cs typeface="+mn-cs"/>
              </a:rPr>
              <a:t>tRNAs</a:t>
            </a:r>
            <a:r>
              <a:rPr lang="en-IN" sz="1200" b="0" i="0" kern="1200" dirty="0">
                <a:solidFill>
                  <a:schemeClr val="tx1"/>
                </a:solidFill>
                <a:latin typeface="+mn-lt"/>
                <a:ea typeface="+mn-ea"/>
                <a:cs typeface="+mn-cs"/>
              </a:rPr>
              <a:t> to form an </a:t>
            </a:r>
            <a:r>
              <a:rPr lang="en-IN" sz="1200" b="1" i="0" kern="1200" dirty="0" err="1">
                <a:solidFill>
                  <a:schemeClr val="tx1"/>
                </a:solidFill>
                <a:latin typeface="+mn-lt"/>
                <a:ea typeface="+mn-ea"/>
                <a:cs typeface="+mn-cs"/>
              </a:rPr>
              <a:t>aminoacyl</a:t>
            </a:r>
            <a:r>
              <a:rPr lang="en-IN" sz="1200" b="0" i="0" kern="1200" dirty="0" err="1">
                <a:solidFill>
                  <a:schemeClr val="tx1"/>
                </a:solidFill>
                <a:latin typeface="+mn-lt"/>
                <a:ea typeface="+mn-ea"/>
                <a:cs typeface="+mn-cs"/>
              </a:rPr>
              <a:t>-</a:t>
            </a:r>
            <a:r>
              <a:rPr lang="en-IN" sz="1200" b="1"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78</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b="1" dirty="0"/>
              <a:t>Translation refers to the process of polymerisation of amino acids to </a:t>
            </a:r>
            <a:r>
              <a:rPr lang="en-IN" dirty="0"/>
              <a:t>form a </a:t>
            </a:r>
            <a:r>
              <a:rPr lang="en-IN" b="1" dirty="0"/>
              <a:t>polypeptide.</a:t>
            </a:r>
          </a:p>
          <a:p>
            <a:pPr algn="just"/>
            <a:r>
              <a:rPr lang="en-IN" dirty="0"/>
              <a:t>The order and sequence of amino acids are defined by the sequence of bases in the mRNA. </a:t>
            </a:r>
          </a:p>
          <a:p>
            <a:pPr algn="just"/>
            <a:r>
              <a:rPr lang="en-IN" dirty="0"/>
              <a:t>The amino acids are joined by a bond which is known as a peptide bond. </a:t>
            </a:r>
          </a:p>
          <a:p>
            <a:pPr algn="just"/>
            <a:r>
              <a:rPr lang="en-IN" dirty="0"/>
              <a:t>Formation of a peptide bond requires energy. </a:t>
            </a:r>
          </a:p>
          <a:p>
            <a:r>
              <a:rPr lang="en-IN" dirty="0"/>
              <a:t>Therefore, in the first phase itself amino acids are activated in the presence of ATP and linked to their cognate </a:t>
            </a:r>
            <a:r>
              <a:rPr lang="en-IN" dirty="0" err="1"/>
              <a:t>tRNA</a:t>
            </a:r>
            <a:r>
              <a:rPr lang="en-IN" dirty="0"/>
              <a:t>– a process commonly called as </a:t>
            </a:r>
            <a:r>
              <a:rPr lang="en-IN" b="1" dirty="0"/>
              <a:t>charging of </a:t>
            </a:r>
            <a:r>
              <a:rPr lang="en-IN" b="1" dirty="0" err="1"/>
              <a:t>tRNA</a:t>
            </a:r>
            <a:r>
              <a:rPr lang="en-IN" b="1" dirty="0"/>
              <a:t> or </a:t>
            </a:r>
            <a:r>
              <a:rPr lang="en-IN" b="1" dirty="0" err="1"/>
              <a:t>aminoacylation</a:t>
            </a:r>
            <a:r>
              <a:rPr lang="en-IN" b="1" dirty="0"/>
              <a:t> of </a:t>
            </a:r>
            <a:r>
              <a:rPr lang="en-IN" b="1" dirty="0" err="1"/>
              <a:t>tRNA</a:t>
            </a:r>
            <a:r>
              <a:rPr lang="en-IN" b="1" dirty="0"/>
              <a:t> to be more specific. If two such charged </a:t>
            </a:r>
            <a:r>
              <a:rPr lang="en-IN" b="1" dirty="0" err="1"/>
              <a:t>tRNAs</a:t>
            </a:r>
            <a:r>
              <a:rPr lang="en-IN" b="1" dirty="0"/>
              <a:t> </a:t>
            </a:r>
            <a:r>
              <a:rPr lang="en-IN" dirty="0"/>
              <a:t>are brought close enough, the formation of peptide bond between them would be favoured energetically. The presence of a catalyst would enhance the rate of peptide bond formation.</a:t>
            </a:r>
            <a:endParaRPr lang="en-IN" b="1" dirty="0"/>
          </a:p>
          <a:p>
            <a:pPr algn="just"/>
            <a:endParaRPr lang="en-US" dirty="0"/>
          </a:p>
          <a:p>
            <a:pPr algn="just"/>
            <a:endParaRPr lang="en-US" dirty="0"/>
          </a:p>
          <a:p>
            <a:pPr algn="just"/>
            <a:r>
              <a:rPr lang="en-IN" sz="1200" b="1" i="0" kern="1200" dirty="0" err="1">
                <a:solidFill>
                  <a:schemeClr val="tx1"/>
                </a:solidFill>
                <a:latin typeface="+mn-lt"/>
                <a:ea typeface="+mn-ea"/>
                <a:cs typeface="+mn-cs"/>
              </a:rPr>
              <a:t>aminoacyl</a:t>
            </a:r>
            <a:r>
              <a:rPr lang="en-IN" sz="1200" b="1" i="0" kern="1200" dirty="0">
                <a:solidFill>
                  <a:schemeClr val="tx1"/>
                </a:solidFill>
                <a:latin typeface="+mn-lt"/>
                <a:ea typeface="+mn-ea"/>
                <a:cs typeface="+mn-cs"/>
              </a:rPr>
              <a:t> </a:t>
            </a:r>
            <a:r>
              <a:rPr lang="en-IN" sz="1200" b="1" i="0" kern="1200" dirty="0" err="1">
                <a:solidFill>
                  <a:schemeClr val="tx1"/>
                </a:solidFill>
                <a:latin typeface="+mn-lt"/>
                <a:ea typeface="+mn-ea"/>
                <a:cs typeface="+mn-cs"/>
              </a:rPr>
              <a:t>tRNA</a:t>
            </a:r>
            <a:r>
              <a:rPr lang="en-IN" sz="1200" b="0" i="0" kern="1200" dirty="0" err="1">
                <a:solidFill>
                  <a:schemeClr val="tx1"/>
                </a:solidFill>
                <a:latin typeface="+mn-lt"/>
                <a:ea typeface="+mn-ea"/>
                <a:cs typeface="+mn-cs"/>
              </a:rPr>
              <a:t>synthetase</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aaRS</a:t>
            </a:r>
            <a:r>
              <a:rPr lang="en-IN" sz="1200" b="0" i="0" kern="1200" dirty="0">
                <a:solidFill>
                  <a:schemeClr val="tx1"/>
                </a:solidFill>
                <a:latin typeface="+mn-lt"/>
                <a:ea typeface="+mn-ea"/>
                <a:cs typeface="+mn-cs"/>
              </a:rPr>
              <a:t>) is an enzyme that attaches the appropriate amino acid onto its </a:t>
            </a:r>
            <a:r>
              <a:rPr lang="en-IN" sz="1200" b="1"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 It does so by catalyzing the </a:t>
            </a:r>
            <a:r>
              <a:rPr lang="en-IN" sz="1200" b="0" i="0" kern="1200" dirty="0" err="1">
                <a:solidFill>
                  <a:schemeClr val="tx1"/>
                </a:solidFill>
                <a:latin typeface="+mn-lt"/>
                <a:ea typeface="+mn-ea"/>
                <a:cs typeface="+mn-cs"/>
              </a:rPr>
              <a:t>esterification</a:t>
            </a:r>
            <a:r>
              <a:rPr lang="en-IN" sz="1200" b="0" i="0" kern="1200" dirty="0">
                <a:solidFill>
                  <a:schemeClr val="tx1"/>
                </a:solidFill>
                <a:latin typeface="+mn-lt"/>
                <a:ea typeface="+mn-ea"/>
                <a:cs typeface="+mn-cs"/>
              </a:rPr>
              <a:t> of a specific cognate amino acid or its precursor to one of all its compatible cognate </a:t>
            </a:r>
            <a:r>
              <a:rPr lang="en-IN" sz="1200" b="0" i="0" kern="1200" dirty="0" err="1">
                <a:solidFill>
                  <a:schemeClr val="tx1"/>
                </a:solidFill>
                <a:latin typeface="+mn-lt"/>
                <a:ea typeface="+mn-ea"/>
                <a:cs typeface="+mn-cs"/>
              </a:rPr>
              <a:t>tRNAs</a:t>
            </a:r>
            <a:r>
              <a:rPr lang="en-IN" sz="1200" b="0" i="0" kern="1200" dirty="0">
                <a:solidFill>
                  <a:schemeClr val="tx1"/>
                </a:solidFill>
                <a:latin typeface="+mn-lt"/>
                <a:ea typeface="+mn-ea"/>
                <a:cs typeface="+mn-cs"/>
              </a:rPr>
              <a:t> to form an </a:t>
            </a:r>
            <a:r>
              <a:rPr lang="en-IN" sz="1200" b="1" i="0" kern="1200" dirty="0" err="1">
                <a:solidFill>
                  <a:schemeClr val="tx1"/>
                </a:solidFill>
                <a:latin typeface="+mn-lt"/>
                <a:ea typeface="+mn-ea"/>
                <a:cs typeface="+mn-cs"/>
              </a:rPr>
              <a:t>aminoacyl</a:t>
            </a:r>
            <a:r>
              <a:rPr lang="en-IN" sz="1200" b="0" i="0" kern="1200" dirty="0" err="1">
                <a:solidFill>
                  <a:schemeClr val="tx1"/>
                </a:solidFill>
                <a:latin typeface="+mn-lt"/>
                <a:ea typeface="+mn-ea"/>
                <a:cs typeface="+mn-cs"/>
              </a:rPr>
              <a:t>-</a:t>
            </a:r>
            <a:r>
              <a:rPr lang="en-IN" sz="1200" b="1"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79</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When the small subunit encounters an mRNA, the process of translation of the mRNA to protein begins. </a:t>
            </a:r>
          </a:p>
          <a:p>
            <a:pPr algn="just"/>
            <a:r>
              <a:rPr lang="en-IN" dirty="0"/>
              <a:t>There are </a:t>
            </a:r>
            <a:r>
              <a:rPr lang="en-IN" b="1" dirty="0"/>
              <a:t>two sites</a:t>
            </a:r>
            <a:r>
              <a:rPr lang="en-IN" dirty="0"/>
              <a:t> in the large subunit, for subsequent amino acids to bind to and thus, be close enough to each other for the formation of a peptide bond. </a:t>
            </a:r>
          </a:p>
          <a:p>
            <a:pPr algn="just"/>
            <a:r>
              <a:rPr lang="en-IN" dirty="0"/>
              <a:t>The ribosome also acts as a catalyst (23S </a:t>
            </a:r>
            <a:r>
              <a:rPr lang="en-IN" dirty="0" err="1"/>
              <a:t>rRNA</a:t>
            </a:r>
            <a:r>
              <a:rPr lang="en-IN" dirty="0"/>
              <a:t> in bacteria is the enzyme- </a:t>
            </a:r>
            <a:r>
              <a:rPr lang="en-IN" dirty="0" err="1"/>
              <a:t>ribozyme</a:t>
            </a:r>
            <a:r>
              <a:rPr lang="en-IN" dirty="0"/>
              <a:t>) for the formation of peptide bond.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80</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Initiation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For initiation, the ribosome binds to the mRNA at the start </a:t>
            </a:r>
            <a:r>
              <a:rPr lang="en-IN" dirty="0" err="1"/>
              <a:t>codon</a:t>
            </a:r>
            <a:r>
              <a:rPr lang="en-IN" dirty="0"/>
              <a:t> (AUG) that is recognised only by the initiator </a:t>
            </a:r>
            <a:r>
              <a:rPr lang="en-IN" dirty="0" err="1"/>
              <a:t>tRNA</a:t>
            </a:r>
            <a:r>
              <a:rPr lang="en-I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mn-lt"/>
                <a:ea typeface="+mn-ea"/>
                <a:cs typeface="+mn-cs"/>
              </a:rPr>
              <a:t>Then a transfer </a:t>
            </a:r>
            <a:r>
              <a:rPr lang="en-IN" sz="1200" b="1" i="0" kern="1200" dirty="0">
                <a:solidFill>
                  <a:schemeClr val="tx1"/>
                </a:solidFill>
                <a:latin typeface="+mn-lt"/>
                <a:ea typeface="+mn-ea"/>
                <a:cs typeface="+mn-cs"/>
              </a:rPr>
              <a:t>RNA</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 molecule carrying the amino acid </a:t>
            </a:r>
            <a:r>
              <a:rPr lang="en-IN" sz="1200" b="0" i="0" kern="1200" dirty="0" err="1">
                <a:solidFill>
                  <a:schemeClr val="tx1"/>
                </a:solidFill>
                <a:latin typeface="+mn-lt"/>
                <a:ea typeface="+mn-ea"/>
                <a:cs typeface="+mn-cs"/>
              </a:rPr>
              <a:t>methionine</a:t>
            </a:r>
            <a:r>
              <a:rPr lang="en-IN" sz="1200" b="0" i="0" kern="1200" dirty="0">
                <a:solidFill>
                  <a:schemeClr val="tx1"/>
                </a:solidFill>
                <a:latin typeface="+mn-lt"/>
                <a:ea typeface="+mn-ea"/>
                <a:cs typeface="+mn-cs"/>
              </a:rPr>
              <a:t> </a:t>
            </a:r>
            <a:r>
              <a:rPr lang="en-IN" sz="1200" b="1" i="0" kern="1200" dirty="0">
                <a:solidFill>
                  <a:schemeClr val="tx1"/>
                </a:solidFill>
                <a:latin typeface="+mn-lt"/>
                <a:ea typeface="+mn-ea"/>
                <a:cs typeface="+mn-cs"/>
              </a:rPr>
              <a:t>binds</a:t>
            </a:r>
            <a:r>
              <a:rPr lang="en-IN" sz="1200" b="0" i="0" kern="1200" dirty="0">
                <a:solidFill>
                  <a:schemeClr val="tx1"/>
                </a:solidFill>
                <a:latin typeface="+mn-lt"/>
                <a:ea typeface="+mn-ea"/>
                <a:cs typeface="+mn-cs"/>
              </a:rPr>
              <a:t> to </a:t>
            </a:r>
            <a:r>
              <a:rPr lang="en-IN" sz="1200" b="1" i="0" kern="1200" dirty="0">
                <a:solidFill>
                  <a:schemeClr val="tx1"/>
                </a:solidFill>
                <a:latin typeface="+mn-lt"/>
                <a:ea typeface="+mn-ea"/>
                <a:cs typeface="+mn-cs"/>
              </a:rPr>
              <a:t>start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of the </a:t>
            </a:r>
            <a:r>
              <a:rPr lang="en-IN" sz="1200" b="1" i="0" kern="1200" dirty="0" err="1">
                <a:solidFill>
                  <a:schemeClr val="tx1"/>
                </a:solidFill>
                <a:latin typeface="+mn-lt"/>
                <a:ea typeface="+mn-ea"/>
                <a:cs typeface="+mn-cs"/>
              </a:rPr>
              <a:t>mRNA</a:t>
            </a:r>
            <a:r>
              <a:rPr lang="en-IN" sz="1200" b="0" i="0" kern="1200" dirty="0" err="1">
                <a:solidFill>
                  <a:schemeClr val="tx1"/>
                </a:solidFill>
                <a:latin typeface="+mn-lt"/>
                <a:ea typeface="+mn-ea"/>
                <a:cs typeface="+mn-cs"/>
              </a:rPr>
              <a:t>sequence</a:t>
            </a:r>
            <a:r>
              <a:rPr lang="en-IN" sz="1200" b="0" i="0" kern="1200" dirty="0">
                <a:solidFill>
                  <a:schemeClr val="tx1"/>
                </a:solidFill>
                <a:latin typeface="+mn-lt"/>
                <a:ea typeface="+mn-ea"/>
                <a:cs typeface="+mn-cs"/>
              </a:rPr>
              <a:t>. The </a:t>
            </a:r>
            <a:r>
              <a:rPr lang="en-IN" sz="1200" b="1" i="0" kern="1200" dirty="0">
                <a:solidFill>
                  <a:schemeClr val="tx1"/>
                </a:solidFill>
                <a:latin typeface="+mn-lt"/>
                <a:ea typeface="+mn-ea"/>
                <a:cs typeface="+mn-cs"/>
              </a:rPr>
              <a:t>start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in all </a:t>
            </a:r>
            <a:r>
              <a:rPr lang="en-IN" sz="1200" b="1" i="0" kern="1200" dirty="0">
                <a:solidFill>
                  <a:schemeClr val="tx1"/>
                </a:solidFill>
                <a:latin typeface="+mn-lt"/>
                <a:ea typeface="+mn-ea"/>
                <a:cs typeface="+mn-cs"/>
              </a:rPr>
              <a:t>mRNA</a:t>
            </a:r>
            <a:r>
              <a:rPr lang="en-IN" sz="1200" b="0" i="0" kern="1200" dirty="0">
                <a:solidFill>
                  <a:schemeClr val="tx1"/>
                </a:solidFill>
                <a:latin typeface="+mn-lt"/>
                <a:ea typeface="+mn-ea"/>
                <a:cs typeface="+mn-cs"/>
              </a:rPr>
              <a:t> molecules has the </a:t>
            </a:r>
            <a:r>
              <a:rPr lang="en-IN" sz="1200" b="0" i="0" kern="1200" dirty="0" err="1">
                <a:solidFill>
                  <a:schemeClr val="tx1"/>
                </a:solidFill>
                <a:latin typeface="+mn-lt"/>
                <a:ea typeface="+mn-ea"/>
                <a:cs typeface="+mn-cs"/>
              </a:rPr>
              <a:t>sequence</a:t>
            </a:r>
            <a:r>
              <a:rPr lang="en-IN" sz="1200" b="1" i="0" kern="1200" dirty="0" err="1">
                <a:solidFill>
                  <a:schemeClr val="tx1"/>
                </a:solidFill>
                <a:latin typeface="+mn-lt"/>
                <a:ea typeface="+mn-ea"/>
                <a:cs typeface="+mn-cs"/>
              </a:rPr>
              <a:t>AUG</a:t>
            </a:r>
            <a:r>
              <a:rPr lang="en-IN" sz="1200" b="0" i="0" kern="1200" dirty="0">
                <a:solidFill>
                  <a:schemeClr val="tx1"/>
                </a:solidFill>
                <a:latin typeface="+mn-lt"/>
                <a:ea typeface="+mn-ea"/>
                <a:cs typeface="+mn-cs"/>
              </a:rPr>
              <a:t> and codes for </a:t>
            </a:r>
            <a:r>
              <a:rPr lang="en-IN" sz="1200" b="0" i="0" kern="1200" dirty="0" err="1">
                <a:solidFill>
                  <a:schemeClr val="tx1"/>
                </a:solidFill>
                <a:latin typeface="+mn-lt"/>
                <a:ea typeface="+mn-ea"/>
                <a:cs typeface="+mn-cs"/>
              </a:rPr>
              <a:t>methionine</a:t>
            </a:r>
            <a:r>
              <a:rPr lang="en-IN" sz="1200" b="0" i="0" kern="1200" dirty="0">
                <a:solidFill>
                  <a:schemeClr val="tx1"/>
                </a:solidFill>
                <a:latin typeface="+mn-lt"/>
                <a:ea typeface="+mn-ea"/>
                <a:cs typeface="+mn-cs"/>
              </a:rPr>
              <a:t>. Next, the large </a:t>
            </a:r>
            <a:r>
              <a:rPr lang="en-IN" sz="1200" b="1" i="0" kern="1200" dirty="0">
                <a:solidFill>
                  <a:schemeClr val="tx1"/>
                </a:solidFill>
                <a:latin typeface="+mn-lt"/>
                <a:ea typeface="+mn-ea"/>
                <a:cs typeface="+mn-cs"/>
              </a:rPr>
              <a:t>ribosomal</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subunit</a:t>
            </a:r>
            <a:r>
              <a:rPr lang="en-IN" sz="1200" b="1" i="0" kern="1200" dirty="0" err="1">
                <a:solidFill>
                  <a:schemeClr val="tx1"/>
                </a:solidFill>
                <a:latin typeface="+mn-lt"/>
                <a:ea typeface="+mn-ea"/>
                <a:cs typeface="+mn-cs"/>
              </a:rPr>
              <a:t>binds</a:t>
            </a:r>
            <a:r>
              <a:rPr lang="en-IN" sz="1200" b="0" i="0" kern="1200" dirty="0">
                <a:solidFill>
                  <a:schemeClr val="tx1"/>
                </a:solidFill>
                <a:latin typeface="+mn-lt"/>
                <a:ea typeface="+mn-ea"/>
                <a:cs typeface="+mn-cs"/>
              </a:rPr>
              <a:t> to form the complete </a:t>
            </a:r>
            <a:r>
              <a:rPr lang="en-IN" sz="1200" b="1" i="0" kern="1200" dirty="0">
                <a:solidFill>
                  <a:schemeClr val="tx1"/>
                </a:solidFill>
                <a:latin typeface="+mn-lt"/>
                <a:ea typeface="+mn-ea"/>
                <a:cs typeface="+mn-cs"/>
              </a:rPr>
              <a:t>initiation</a:t>
            </a:r>
            <a:r>
              <a:rPr lang="en-IN" sz="1200" b="0" i="0" kern="1200" dirty="0">
                <a:solidFill>
                  <a:schemeClr val="tx1"/>
                </a:solidFill>
                <a:latin typeface="+mn-lt"/>
                <a:ea typeface="+mn-ea"/>
                <a:cs typeface="+mn-cs"/>
              </a:rPr>
              <a:t> complex.</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Elongation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ribosome proceeds to the elongation phase of protein synthesis. During this stage, complexes composed of an amino acid linked to </a:t>
            </a:r>
            <a:r>
              <a:rPr lang="en-IN" dirty="0" err="1"/>
              <a:t>tRNA</a:t>
            </a:r>
            <a:r>
              <a:rPr lang="en-IN" dirty="0"/>
              <a:t>, sequentially bind to the appropriate </a:t>
            </a:r>
            <a:r>
              <a:rPr lang="en-IN" dirty="0" err="1"/>
              <a:t>codon</a:t>
            </a:r>
            <a:r>
              <a:rPr lang="en-IN" dirty="0"/>
              <a:t> in mRNA by forming complementary base pairs with the </a:t>
            </a:r>
            <a:r>
              <a:rPr lang="en-IN" dirty="0" err="1"/>
              <a:t>tRNA</a:t>
            </a:r>
            <a:r>
              <a:rPr lang="en-IN" dirty="0"/>
              <a:t> </a:t>
            </a:r>
            <a:r>
              <a:rPr lang="en-IN" dirty="0" err="1"/>
              <a:t>anticodon</a:t>
            </a:r>
            <a:r>
              <a:rPr lang="en-IN" dirty="0"/>
              <a:t>. The ribosome moves from </a:t>
            </a:r>
            <a:r>
              <a:rPr lang="en-IN" dirty="0" err="1"/>
              <a:t>codon</a:t>
            </a:r>
            <a:r>
              <a:rPr lang="en-IN" dirty="0"/>
              <a:t> to </a:t>
            </a:r>
            <a:r>
              <a:rPr lang="en-IN" dirty="0" err="1"/>
              <a:t>codon</a:t>
            </a:r>
            <a:r>
              <a:rPr lang="en-IN" dirty="0"/>
              <a:t> along the mRNA. Amino acids are added one by one, translated into Polypeptide sequences dictated by DNA and represented by mRNA. At the end, a </a:t>
            </a:r>
            <a:r>
              <a:rPr lang="en-IN" b="1" dirty="0"/>
              <a:t>release factor binds to the stop </a:t>
            </a:r>
            <a:r>
              <a:rPr lang="en-IN" b="1" dirty="0" err="1"/>
              <a:t>codon</a:t>
            </a:r>
            <a:r>
              <a:rPr lang="en-IN" b="1" dirty="0"/>
              <a:t>, terminating translation and releasing the </a:t>
            </a:r>
            <a:r>
              <a:rPr lang="en-IN" dirty="0"/>
              <a:t>complete polypeptide from the ribosome.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Termination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mn-lt"/>
                <a:ea typeface="+mn-ea"/>
                <a:cs typeface="+mn-cs"/>
              </a:rPr>
              <a:t>When a ribosome reaches the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UAG, UAA, or UGA on an mRNA strand then protein synthesis is terminated. A protein known as </a:t>
            </a:r>
            <a:r>
              <a:rPr lang="en-IN" sz="1200" b="0" i="0" kern="1200" dirty="0" err="1">
                <a:solidFill>
                  <a:schemeClr val="tx1"/>
                </a:solidFill>
                <a:latin typeface="+mn-lt"/>
                <a:ea typeface="+mn-ea"/>
                <a:cs typeface="+mn-cs"/>
              </a:rPr>
              <a:t>a</a:t>
            </a:r>
            <a:r>
              <a:rPr lang="en-IN" sz="1200" b="1" i="0" kern="1200" dirty="0" err="1">
                <a:solidFill>
                  <a:schemeClr val="tx1"/>
                </a:solidFill>
                <a:latin typeface="+mn-lt"/>
                <a:ea typeface="+mn-ea"/>
                <a:cs typeface="+mn-cs"/>
              </a:rPr>
              <a:t>release</a:t>
            </a:r>
            <a:r>
              <a:rPr lang="en-IN" sz="1200" b="1" i="0" kern="1200" dirty="0">
                <a:solidFill>
                  <a:schemeClr val="tx1"/>
                </a:solidFill>
                <a:latin typeface="+mn-lt"/>
                <a:ea typeface="+mn-ea"/>
                <a:cs typeface="+mn-cs"/>
              </a:rPr>
              <a:t> factor binds</a:t>
            </a:r>
            <a:r>
              <a:rPr lang="en-IN" sz="1200" b="0" i="0" kern="1200" dirty="0">
                <a:solidFill>
                  <a:schemeClr val="tx1"/>
                </a:solidFill>
                <a:latin typeface="+mn-lt"/>
                <a:ea typeface="+mn-ea"/>
                <a:cs typeface="+mn-cs"/>
              </a:rPr>
              <a:t> to the ribosome and adds a water molecule to the end of the amino acid chain.</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82</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Initiation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For initiation, the ribosome binds to the mRNA at the start </a:t>
            </a:r>
            <a:r>
              <a:rPr lang="en-IN" dirty="0" err="1"/>
              <a:t>codon</a:t>
            </a:r>
            <a:r>
              <a:rPr lang="en-IN" dirty="0"/>
              <a:t> (AUG) that is recognised only by the initiator </a:t>
            </a:r>
            <a:r>
              <a:rPr lang="en-IN" dirty="0" err="1"/>
              <a:t>tRNA</a:t>
            </a:r>
            <a:r>
              <a:rPr lang="en-I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mn-lt"/>
                <a:ea typeface="+mn-ea"/>
                <a:cs typeface="+mn-cs"/>
              </a:rPr>
              <a:t>Then a transfer </a:t>
            </a:r>
            <a:r>
              <a:rPr lang="en-IN" sz="1200" b="1" i="0" kern="1200" dirty="0">
                <a:solidFill>
                  <a:schemeClr val="tx1"/>
                </a:solidFill>
                <a:latin typeface="+mn-lt"/>
                <a:ea typeface="+mn-ea"/>
                <a:cs typeface="+mn-cs"/>
              </a:rPr>
              <a:t>RNA</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tRNA</a:t>
            </a:r>
            <a:r>
              <a:rPr lang="en-IN" sz="1200" b="0" i="0" kern="1200" dirty="0">
                <a:solidFill>
                  <a:schemeClr val="tx1"/>
                </a:solidFill>
                <a:latin typeface="+mn-lt"/>
                <a:ea typeface="+mn-ea"/>
                <a:cs typeface="+mn-cs"/>
              </a:rPr>
              <a:t>) molecule carrying the amino acid </a:t>
            </a:r>
            <a:r>
              <a:rPr lang="en-IN" sz="1200" b="0" i="0" kern="1200" dirty="0" err="1">
                <a:solidFill>
                  <a:schemeClr val="tx1"/>
                </a:solidFill>
                <a:latin typeface="+mn-lt"/>
                <a:ea typeface="+mn-ea"/>
                <a:cs typeface="+mn-cs"/>
              </a:rPr>
              <a:t>methionine</a:t>
            </a:r>
            <a:r>
              <a:rPr lang="en-IN" sz="1200" b="0" i="0" kern="1200" dirty="0">
                <a:solidFill>
                  <a:schemeClr val="tx1"/>
                </a:solidFill>
                <a:latin typeface="+mn-lt"/>
                <a:ea typeface="+mn-ea"/>
                <a:cs typeface="+mn-cs"/>
              </a:rPr>
              <a:t> </a:t>
            </a:r>
            <a:r>
              <a:rPr lang="en-IN" sz="1200" b="1" i="0" kern="1200" dirty="0">
                <a:solidFill>
                  <a:schemeClr val="tx1"/>
                </a:solidFill>
                <a:latin typeface="+mn-lt"/>
                <a:ea typeface="+mn-ea"/>
                <a:cs typeface="+mn-cs"/>
              </a:rPr>
              <a:t>binds</a:t>
            </a:r>
            <a:r>
              <a:rPr lang="en-IN" sz="1200" b="0" i="0" kern="1200" dirty="0">
                <a:solidFill>
                  <a:schemeClr val="tx1"/>
                </a:solidFill>
                <a:latin typeface="+mn-lt"/>
                <a:ea typeface="+mn-ea"/>
                <a:cs typeface="+mn-cs"/>
              </a:rPr>
              <a:t> to </a:t>
            </a:r>
            <a:r>
              <a:rPr lang="en-IN" sz="1200" b="1" i="0" kern="1200" dirty="0">
                <a:solidFill>
                  <a:schemeClr val="tx1"/>
                </a:solidFill>
                <a:latin typeface="+mn-lt"/>
                <a:ea typeface="+mn-ea"/>
                <a:cs typeface="+mn-cs"/>
              </a:rPr>
              <a:t>start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of the </a:t>
            </a:r>
            <a:r>
              <a:rPr lang="en-IN" sz="1200" b="1" i="0" kern="1200" dirty="0" err="1">
                <a:solidFill>
                  <a:schemeClr val="tx1"/>
                </a:solidFill>
                <a:latin typeface="+mn-lt"/>
                <a:ea typeface="+mn-ea"/>
                <a:cs typeface="+mn-cs"/>
              </a:rPr>
              <a:t>mRNA</a:t>
            </a:r>
            <a:r>
              <a:rPr lang="en-IN" sz="1200" b="0" i="0" kern="1200" dirty="0" err="1">
                <a:solidFill>
                  <a:schemeClr val="tx1"/>
                </a:solidFill>
                <a:latin typeface="+mn-lt"/>
                <a:ea typeface="+mn-ea"/>
                <a:cs typeface="+mn-cs"/>
              </a:rPr>
              <a:t>sequence</a:t>
            </a:r>
            <a:r>
              <a:rPr lang="en-IN" sz="1200" b="0" i="0" kern="1200" dirty="0">
                <a:solidFill>
                  <a:schemeClr val="tx1"/>
                </a:solidFill>
                <a:latin typeface="+mn-lt"/>
                <a:ea typeface="+mn-ea"/>
                <a:cs typeface="+mn-cs"/>
              </a:rPr>
              <a:t>. The </a:t>
            </a:r>
            <a:r>
              <a:rPr lang="en-IN" sz="1200" b="1" i="0" kern="1200" dirty="0">
                <a:solidFill>
                  <a:schemeClr val="tx1"/>
                </a:solidFill>
                <a:latin typeface="+mn-lt"/>
                <a:ea typeface="+mn-ea"/>
                <a:cs typeface="+mn-cs"/>
              </a:rPr>
              <a:t>start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in all </a:t>
            </a:r>
            <a:r>
              <a:rPr lang="en-IN" sz="1200" b="1" i="0" kern="1200" dirty="0">
                <a:solidFill>
                  <a:schemeClr val="tx1"/>
                </a:solidFill>
                <a:latin typeface="+mn-lt"/>
                <a:ea typeface="+mn-ea"/>
                <a:cs typeface="+mn-cs"/>
              </a:rPr>
              <a:t>mRNA</a:t>
            </a:r>
            <a:r>
              <a:rPr lang="en-IN" sz="1200" b="0" i="0" kern="1200" dirty="0">
                <a:solidFill>
                  <a:schemeClr val="tx1"/>
                </a:solidFill>
                <a:latin typeface="+mn-lt"/>
                <a:ea typeface="+mn-ea"/>
                <a:cs typeface="+mn-cs"/>
              </a:rPr>
              <a:t> molecules has the </a:t>
            </a:r>
            <a:r>
              <a:rPr lang="en-IN" sz="1200" b="0" i="0" kern="1200" dirty="0" err="1">
                <a:solidFill>
                  <a:schemeClr val="tx1"/>
                </a:solidFill>
                <a:latin typeface="+mn-lt"/>
                <a:ea typeface="+mn-ea"/>
                <a:cs typeface="+mn-cs"/>
              </a:rPr>
              <a:t>sequence</a:t>
            </a:r>
            <a:r>
              <a:rPr lang="en-IN" sz="1200" b="1" i="0" kern="1200" dirty="0" err="1">
                <a:solidFill>
                  <a:schemeClr val="tx1"/>
                </a:solidFill>
                <a:latin typeface="+mn-lt"/>
                <a:ea typeface="+mn-ea"/>
                <a:cs typeface="+mn-cs"/>
              </a:rPr>
              <a:t>AUG</a:t>
            </a:r>
            <a:r>
              <a:rPr lang="en-IN" sz="1200" b="0" i="0" kern="1200" dirty="0">
                <a:solidFill>
                  <a:schemeClr val="tx1"/>
                </a:solidFill>
                <a:latin typeface="+mn-lt"/>
                <a:ea typeface="+mn-ea"/>
                <a:cs typeface="+mn-cs"/>
              </a:rPr>
              <a:t> and codes for </a:t>
            </a:r>
            <a:r>
              <a:rPr lang="en-IN" sz="1200" b="0" i="0" kern="1200" dirty="0" err="1">
                <a:solidFill>
                  <a:schemeClr val="tx1"/>
                </a:solidFill>
                <a:latin typeface="+mn-lt"/>
                <a:ea typeface="+mn-ea"/>
                <a:cs typeface="+mn-cs"/>
              </a:rPr>
              <a:t>methionine</a:t>
            </a:r>
            <a:r>
              <a:rPr lang="en-IN" sz="1200" b="0" i="0" kern="1200" dirty="0">
                <a:solidFill>
                  <a:schemeClr val="tx1"/>
                </a:solidFill>
                <a:latin typeface="+mn-lt"/>
                <a:ea typeface="+mn-ea"/>
                <a:cs typeface="+mn-cs"/>
              </a:rPr>
              <a:t>. Next, the large </a:t>
            </a:r>
            <a:r>
              <a:rPr lang="en-IN" sz="1200" b="1" i="0" kern="1200" dirty="0">
                <a:solidFill>
                  <a:schemeClr val="tx1"/>
                </a:solidFill>
                <a:latin typeface="+mn-lt"/>
                <a:ea typeface="+mn-ea"/>
                <a:cs typeface="+mn-cs"/>
              </a:rPr>
              <a:t>ribosomal</a:t>
            </a:r>
            <a:r>
              <a:rPr lang="en-IN" sz="1200" b="0" i="0" kern="1200" dirty="0">
                <a:solidFill>
                  <a:schemeClr val="tx1"/>
                </a:solidFill>
                <a:latin typeface="+mn-lt"/>
                <a:ea typeface="+mn-ea"/>
                <a:cs typeface="+mn-cs"/>
              </a:rPr>
              <a:t> </a:t>
            </a:r>
            <a:r>
              <a:rPr lang="en-IN" sz="1200" b="0" i="0" kern="1200" dirty="0" err="1">
                <a:solidFill>
                  <a:schemeClr val="tx1"/>
                </a:solidFill>
                <a:latin typeface="+mn-lt"/>
                <a:ea typeface="+mn-ea"/>
                <a:cs typeface="+mn-cs"/>
              </a:rPr>
              <a:t>subunit</a:t>
            </a:r>
            <a:r>
              <a:rPr lang="en-IN" sz="1200" b="1" i="0" kern="1200" dirty="0" err="1">
                <a:solidFill>
                  <a:schemeClr val="tx1"/>
                </a:solidFill>
                <a:latin typeface="+mn-lt"/>
                <a:ea typeface="+mn-ea"/>
                <a:cs typeface="+mn-cs"/>
              </a:rPr>
              <a:t>binds</a:t>
            </a:r>
            <a:r>
              <a:rPr lang="en-IN" sz="1200" b="0" i="0" kern="1200" dirty="0">
                <a:solidFill>
                  <a:schemeClr val="tx1"/>
                </a:solidFill>
                <a:latin typeface="+mn-lt"/>
                <a:ea typeface="+mn-ea"/>
                <a:cs typeface="+mn-cs"/>
              </a:rPr>
              <a:t> to form the complete </a:t>
            </a:r>
            <a:r>
              <a:rPr lang="en-IN" sz="1200" b="1" i="0" kern="1200" dirty="0">
                <a:solidFill>
                  <a:schemeClr val="tx1"/>
                </a:solidFill>
                <a:latin typeface="+mn-lt"/>
                <a:ea typeface="+mn-ea"/>
                <a:cs typeface="+mn-cs"/>
              </a:rPr>
              <a:t>initiation</a:t>
            </a:r>
            <a:r>
              <a:rPr lang="en-IN" sz="1200" b="0" i="0" kern="1200" dirty="0">
                <a:solidFill>
                  <a:schemeClr val="tx1"/>
                </a:solidFill>
                <a:latin typeface="+mn-lt"/>
                <a:ea typeface="+mn-ea"/>
                <a:cs typeface="+mn-cs"/>
              </a:rPr>
              <a:t> complex.</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Elongation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The ribosome proceeds to the elongation phase of protein synthesis. During this stage, complexes composed of an amino acid linked to </a:t>
            </a:r>
            <a:r>
              <a:rPr lang="en-IN" dirty="0" err="1"/>
              <a:t>tRNA</a:t>
            </a:r>
            <a:r>
              <a:rPr lang="en-IN" dirty="0"/>
              <a:t>, sequentially bind to the appropriate </a:t>
            </a:r>
            <a:r>
              <a:rPr lang="en-IN" dirty="0" err="1"/>
              <a:t>codon</a:t>
            </a:r>
            <a:r>
              <a:rPr lang="en-IN" dirty="0"/>
              <a:t> in mRNA by forming complementary base pairs with the </a:t>
            </a:r>
            <a:r>
              <a:rPr lang="en-IN" dirty="0" err="1"/>
              <a:t>tRNA</a:t>
            </a:r>
            <a:r>
              <a:rPr lang="en-IN" dirty="0"/>
              <a:t> </a:t>
            </a:r>
            <a:r>
              <a:rPr lang="en-IN" dirty="0" err="1"/>
              <a:t>anticodon</a:t>
            </a:r>
            <a:r>
              <a:rPr lang="en-IN" dirty="0"/>
              <a:t>. The ribosome moves from </a:t>
            </a:r>
            <a:r>
              <a:rPr lang="en-IN" dirty="0" err="1"/>
              <a:t>codon</a:t>
            </a:r>
            <a:r>
              <a:rPr lang="en-IN" dirty="0"/>
              <a:t> to </a:t>
            </a:r>
            <a:r>
              <a:rPr lang="en-IN" dirty="0" err="1"/>
              <a:t>codon</a:t>
            </a:r>
            <a:r>
              <a:rPr lang="en-IN" dirty="0"/>
              <a:t> along the mRNA. Amino acids are added one by one, translated into Polypeptide sequences dictated by DNA and represented by mRNA. At the end, a </a:t>
            </a:r>
            <a:r>
              <a:rPr lang="en-IN" b="1" dirty="0"/>
              <a:t>release factor binds to the stop </a:t>
            </a:r>
            <a:r>
              <a:rPr lang="en-IN" b="1" dirty="0" err="1"/>
              <a:t>codon</a:t>
            </a:r>
            <a:r>
              <a:rPr lang="en-IN" b="1" dirty="0"/>
              <a:t>, terminating translation and releasing the </a:t>
            </a:r>
            <a:r>
              <a:rPr lang="en-IN" dirty="0"/>
              <a:t>complete polypeptide from the ribosome.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Termination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mn-lt"/>
                <a:ea typeface="+mn-ea"/>
                <a:cs typeface="+mn-cs"/>
              </a:rPr>
              <a:t>When a ribosome reaches the </a:t>
            </a:r>
            <a:r>
              <a:rPr lang="en-IN" sz="1200" b="1" i="0" kern="1200" dirty="0" err="1">
                <a:solidFill>
                  <a:schemeClr val="tx1"/>
                </a:solidFill>
                <a:latin typeface="+mn-lt"/>
                <a:ea typeface="+mn-ea"/>
                <a:cs typeface="+mn-cs"/>
              </a:rPr>
              <a:t>codon</a:t>
            </a:r>
            <a:r>
              <a:rPr lang="en-IN" sz="1200" b="0" i="0" kern="1200" dirty="0">
                <a:solidFill>
                  <a:schemeClr val="tx1"/>
                </a:solidFill>
                <a:latin typeface="+mn-lt"/>
                <a:ea typeface="+mn-ea"/>
                <a:cs typeface="+mn-cs"/>
              </a:rPr>
              <a:t> UAG, UAA, or UGA on an mRNA strand then protein synthesis is terminated. A protein known as </a:t>
            </a:r>
            <a:r>
              <a:rPr lang="en-IN" sz="1200" b="0" i="0" kern="1200" dirty="0" err="1">
                <a:solidFill>
                  <a:schemeClr val="tx1"/>
                </a:solidFill>
                <a:latin typeface="+mn-lt"/>
                <a:ea typeface="+mn-ea"/>
                <a:cs typeface="+mn-cs"/>
              </a:rPr>
              <a:t>a</a:t>
            </a:r>
            <a:r>
              <a:rPr lang="en-IN" sz="1200" b="1" i="0" kern="1200" dirty="0" err="1">
                <a:solidFill>
                  <a:schemeClr val="tx1"/>
                </a:solidFill>
                <a:latin typeface="+mn-lt"/>
                <a:ea typeface="+mn-ea"/>
                <a:cs typeface="+mn-cs"/>
              </a:rPr>
              <a:t>release</a:t>
            </a:r>
            <a:r>
              <a:rPr lang="en-IN" sz="1200" b="1" i="0" kern="1200" dirty="0">
                <a:solidFill>
                  <a:schemeClr val="tx1"/>
                </a:solidFill>
                <a:latin typeface="+mn-lt"/>
                <a:ea typeface="+mn-ea"/>
                <a:cs typeface="+mn-cs"/>
              </a:rPr>
              <a:t> factor binds</a:t>
            </a:r>
            <a:r>
              <a:rPr lang="en-IN" sz="1200" b="0" i="0" kern="1200" dirty="0">
                <a:solidFill>
                  <a:schemeClr val="tx1"/>
                </a:solidFill>
                <a:latin typeface="+mn-lt"/>
                <a:ea typeface="+mn-ea"/>
                <a:cs typeface="+mn-cs"/>
              </a:rPr>
              <a:t> to the ribosome and adds a water molecule to the end of the amino acid chain.</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86</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For example, if an enzyme called beta-</a:t>
            </a:r>
            <a:r>
              <a:rPr lang="en-IN" dirty="0" err="1"/>
              <a:t>galactosidase</a:t>
            </a:r>
            <a:r>
              <a:rPr lang="en-IN" dirty="0"/>
              <a:t> is synthesised by </a:t>
            </a:r>
            <a:r>
              <a:rPr lang="en-IN" i="1" dirty="0"/>
              <a:t>E. coli, it is used to catalyse the hydrolysis of a </a:t>
            </a:r>
            <a:r>
              <a:rPr lang="en-IN" dirty="0"/>
              <a:t>disaccharide, lactose into </a:t>
            </a:r>
            <a:r>
              <a:rPr lang="en-IN" dirty="0" err="1"/>
              <a:t>galactose</a:t>
            </a:r>
            <a:r>
              <a:rPr lang="en-IN" dirty="0"/>
              <a:t> and glucose; the bacteria use them as a source of energy. Hence, if the bacteria do not have lactose around them to be utilised for energy source, they would no longer require the synthesis of the enzyme beta-</a:t>
            </a:r>
            <a:r>
              <a:rPr lang="en-IN" dirty="0" err="1"/>
              <a:t>galactosidase</a:t>
            </a:r>
            <a:r>
              <a:rPr lang="en-IN" dirty="0"/>
              <a:t>. Therefore, in simple terms, it is the metabolic, physiological or environmental conditions that regulate the expression of genes. The development and differentiation of embryo into adult organisms are also a result of the coordinated regulation of expression of several sets of genes.</a:t>
            </a:r>
            <a:endParaRPr lang="en-IN"/>
          </a:p>
          <a:p>
            <a:endParaRPr lang="en-IN"/>
          </a:p>
        </p:txBody>
      </p:sp>
      <p:sp>
        <p:nvSpPr>
          <p:cNvPr id="4" name="Slide Number Placeholder 3"/>
          <p:cNvSpPr>
            <a:spLocks noGrp="1"/>
          </p:cNvSpPr>
          <p:nvPr>
            <p:ph type="sldNum" sz="quarter" idx="10"/>
          </p:nvPr>
        </p:nvSpPr>
        <p:spPr/>
        <p:txBody>
          <a:bodyPr/>
          <a:lstStyle/>
          <a:p>
            <a:fld id="{435C7F9D-A9F4-4281-B936-2FFE7AA075E9}" type="slidenum">
              <a:rPr lang="en-IN" smtClean="0"/>
              <a:pPr/>
              <a:t>91</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dirty="0"/>
              <a:t>Elucidated: clarified</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92</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For example, if an enzyme called beta-</a:t>
            </a:r>
            <a:r>
              <a:rPr lang="en-IN" dirty="0" err="1"/>
              <a:t>galactosidase</a:t>
            </a:r>
            <a:r>
              <a:rPr lang="en-IN" dirty="0"/>
              <a:t> is synthesised by </a:t>
            </a:r>
            <a:r>
              <a:rPr lang="en-IN" i="1" dirty="0"/>
              <a:t>E. coli, it is used to catalyse the hydrolysis of a </a:t>
            </a:r>
            <a:r>
              <a:rPr lang="en-IN" dirty="0"/>
              <a:t>disaccharide, lactose into </a:t>
            </a:r>
            <a:r>
              <a:rPr lang="en-IN" dirty="0" err="1"/>
              <a:t>galactose</a:t>
            </a:r>
            <a:r>
              <a:rPr lang="en-IN" dirty="0"/>
              <a:t> and glucose; the bacteria use them as a source of energy. Hence, if the bacteria do not have lactose around them to be utilised for energy source, they would no longer require the synthesis of the enzyme beta-</a:t>
            </a:r>
            <a:r>
              <a:rPr lang="en-IN" dirty="0" err="1"/>
              <a:t>galactosidase</a:t>
            </a:r>
            <a:r>
              <a:rPr lang="en-IN" dirty="0"/>
              <a:t>. Therefore, in simple terms, it is the metabolic, physiological or environmental conditions that regulate the expression of genes. The development and differentiation of embryo into adult organisms are also a result of the coordinated regulation of expression of several sets of genes.</a:t>
            </a:r>
            <a:endParaRPr lang="en-IN"/>
          </a:p>
          <a:p>
            <a:endParaRPr lang="en-IN"/>
          </a:p>
        </p:txBody>
      </p:sp>
      <p:sp>
        <p:nvSpPr>
          <p:cNvPr id="4" name="Slide Number Placeholder 3"/>
          <p:cNvSpPr>
            <a:spLocks noGrp="1"/>
          </p:cNvSpPr>
          <p:nvPr>
            <p:ph type="sldNum" sz="quarter" idx="10"/>
          </p:nvPr>
        </p:nvSpPr>
        <p:spPr/>
        <p:txBody>
          <a:bodyPr/>
          <a:lstStyle/>
          <a:p>
            <a:fld id="{435C7F9D-A9F4-4281-B936-2FFE7AA075E9}" type="slidenum">
              <a:rPr lang="en-IN" smtClean="0"/>
              <a:pPr/>
              <a:t>96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DNA as an acidic substance present in nucleus was first identified by Friedrich </a:t>
            </a:r>
            <a:r>
              <a:rPr lang="en-IN" dirty="0" err="1"/>
              <a:t>Meischer</a:t>
            </a:r>
            <a:r>
              <a:rPr lang="en-IN" dirty="0"/>
              <a:t> in 1869. </a:t>
            </a:r>
          </a:p>
          <a:p>
            <a:pPr algn="just"/>
            <a:r>
              <a:rPr lang="en-IN" dirty="0"/>
              <a:t>He named it as ‘</a:t>
            </a:r>
            <a:r>
              <a:rPr lang="en-IN" dirty="0" err="1"/>
              <a:t>Nuclein</a:t>
            </a:r>
            <a:r>
              <a:rPr lang="en-IN" dirty="0"/>
              <a:t>’. </a:t>
            </a:r>
          </a:p>
          <a:p>
            <a:pPr algn="just"/>
            <a:r>
              <a:rPr lang="en-IN" dirty="0"/>
              <a:t>However, due to technical limitation in isolating such a long polymer intact, the elucidation of structure of DNA remained elusive for a very long period of time. </a:t>
            </a:r>
          </a:p>
          <a:p>
            <a:pPr algn="just"/>
            <a:endParaRPr lang="en-US" dirty="0"/>
          </a:p>
          <a:p>
            <a:pPr algn="just"/>
            <a:r>
              <a:rPr lang="en-IN" dirty="0"/>
              <a:t>DNA as an acidic substance present in nucleus was first identified by </a:t>
            </a:r>
            <a:r>
              <a:rPr lang="en-IN" b="1" dirty="0"/>
              <a:t>Friedrich </a:t>
            </a:r>
            <a:r>
              <a:rPr lang="en-IN" b="1" dirty="0" err="1"/>
              <a:t>Meischer</a:t>
            </a:r>
            <a:r>
              <a:rPr lang="en-IN" b="1" dirty="0"/>
              <a:t> </a:t>
            </a:r>
            <a:r>
              <a:rPr lang="en-IN" dirty="0"/>
              <a:t>in 1869. </a:t>
            </a:r>
          </a:p>
          <a:p>
            <a:pPr algn="just"/>
            <a:r>
              <a:rPr lang="en-IN" dirty="0"/>
              <a:t>He named it as ‘</a:t>
            </a:r>
            <a:r>
              <a:rPr lang="en-IN" b="1" dirty="0" err="1"/>
              <a:t>Nuclein</a:t>
            </a:r>
            <a:r>
              <a:rPr lang="en-IN" dirty="0"/>
              <a:t>’. </a:t>
            </a:r>
          </a:p>
          <a:p>
            <a:pPr algn="just"/>
            <a:r>
              <a:rPr lang="en-IN" dirty="0"/>
              <a:t>In 1953 that </a:t>
            </a:r>
            <a:r>
              <a:rPr lang="en-IN" b="1" dirty="0"/>
              <a:t>James Watson </a:t>
            </a:r>
            <a:r>
              <a:rPr lang="en-IN" dirty="0"/>
              <a:t>and </a:t>
            </a:r>
            <a:r>
              <a:rPr lang="en-IN" b="1" dirty="0"/>
              <a:t>Francis Crick</a:t>
            </a:r>
            <a:r>
              <a:rPr lang="en-IN" dirty="0"/>
              <a:t>, based on the X-ray diffraction data produced by </a:t>
            </a:r>
            <a:r>
              <a:rPr lang="en-IN" b="1" dirty="0"/>
              <a:t>Maurice Wilkins </a:t>
            </a:r>
            <a:r>
              <a:rPr lang="en-IN" dirty="0"/>
              <a:t>and </a:t>
            </a:r>
            <a:r>
              <a:rPr lang="en-IN" b="1" dirty="0"/>
              <a:t>Rosalind Franklin</a:t>
            </a:r>
            <a:r>
              <a:rPr lang="en-IN" dirty="0"/>
              <a:t>, proposed a very simple but famous  </a:t>
            </a:r>
            <a:r>
              <a:rPr lang="en-IN" b="1" dirty="0"/>
              <a:t>Double Helix model for the structure </a:t>
            </a:r>
            <a:r>
              <a:rPr lang="en-IN" dirty="0"/>
              <a:t>of DNA. </a:t>
            </a:r>
          </a:p>
          <a:p>
            <a:pPr algn="just"/>
            <a:endParaRPr lang="en-IN" dirty="0"/>
          </a:p>
          <a:p>
            <a:pPr algn="just"/>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9</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dirty="0"/>
              <a:t>Elucidated</a:t>
            </a:r>
            <a:r>
              <a:rPr lang="en-IN" sz="1200"/>
              <a:t>: clarified</a:t>
            </a:r>
            <a:endParaRPr lang="en-IN"/>
          </a:p>
        </p:txBody>
      </p:sp>
      <p:sp>
        <p:nvSpPr>
          <p:cNvPr id="4" name="Slide Number Placeholder 3"/>
          <p:cNvSpPr>
            <a:spLocks noGrp="1"/>
          </p:cNvSpPr>
          <p:nvPr>
            <p:ph type="sldNum" sz="quarter" idx="10"/>
          </p:nvPr>
        </p:nvSpPr>
        <p:spPr/>
        <p:txBody>
          <a:bodyPr/>
          <a:lstStyle/>
          <a:p>
            <a:fld id="{435C7F9D-A9F4-4281-B936-2FFE7AA075E9}" type="slidenum">
              <a:rPr lang="en-IN" smtClean="0"/>
              <a:pPr/>
              <a:t>97</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a:t>Sequence of bases in DNA that determines the genetic information of a given organism.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98</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dirty="0"/>
              <a:t>The Human Genome Project was a 13-year (Started in 1990  and completed in 2003) project coordinated by the U.S. Department of Energy and the National Institute of Health. </a:t>
            </a:r>
          </a:p>
          <a:p>
            <a:r>
              <a:rPr lang="en-IN" sz="1200" dirty="0"/>
              <a:t>During the early years of the HGP, the </a:t>
            </a:r>
            <a:r>
              <a:rPr lang="en-IN" sz="1200" dirty="0" err="1"/>
              <a:t>Wellcome</a:t>
            </a:r>
            <a:r>
              <a:rPr lang="en-IN" sz="1200" dirty="0"/>
              <a:t> Trust (U.K.) became a major partner</a:t>
            </a:r>
          </a:p>
          <a:p>
            <a:r>
              <a:rPr lang="en-IN" sz="1200" dirty="0"/>
              <a:t>Additional contributions came from Japan, France, Germany, China and others. </a:t>
            </a:r>
          </a:p>
          <a:p>
            <a:r>
              <a:rPr lang="en-IN" sz="1200" dirty="0"/>
              <a:t>Knowledge about the effects of DNA variations among individuals can lead to revolutionary new ways to diagnose, treat and someday prevent the thousands of  disorders that affect human beings.</a:t>
            </a:r>
          </a:p>
          <a:p>
            <a:r>
              <a:rPr lang="en-IN" sz="1200" dirty="0"/>
              <a:t>Besides providing clues to understanding human biology, learning about non-human organisms DNA sequences can lead to an understanding of their natural capabilities that can be applied toward solving challenges in health care, agriculture, energy production, environmental remediation.</a:t>
            </a:r>
          </a:p>
          <a:p>
            <a:r>
              <a:rPr lang="en-IN" sz="1200" dirty="0"/>
              <a:t> Many non-human mode organisms, such as bacteria, yeast, </a:t>
            </a:r>
            <a:r>
              <a:rPr lang="en-IN" sz="1200" i="1" dirty="0" err="1"/>
              <a:t>Caenorhabditis</a:t>
            </a:r>
            <a:r>
              <a:rPr lang="en-IN" sz="1200" i="1" dirty="0"/>
              <a:t> </a:t>
            </a:r>
            <a:r>
              <a:rPr lang="en-IN" sz="1200" i="1" dirty="0" err="1"/>
              <a:t>elegans</a:t>
            </a:r>
            <a:r>
              <a:rPr lang="en-IN" sz="1200" i="1" dirty="0"/>
              <a:t> (a free living </a:t>
            </a:r>
            <a:r>
              <a:rPr lang="en-IN" sz="1200" dirty="0"/>
              <a:t>non-pathogenic nematode), </a:t>
            </a:r>
            <a:r>
              <a:rPr lang="en-IN" sz="1200" i="1" dirty="0"/>
              <a:t>Drosophila (the fruit fly), plants (rice and Arabidopsis), etc., have also been sequenced.</a:t>
            </a:r>
            <a:endParaRPr lang="en-IN" sz="1200"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99</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dirty="0"/>
              <a:t>The Human Genome Project was a 13-year (Started in 1990  and completed in 2003) project coordinated by the U.S. Department of Energy and the National Institute of Health. </a:t>
            </a:r>
          </a:p>
          <a:p>
            <a:r>
              <a:rPr lang="en-IN" sz="1200" dirty="0"/>
              <a:t>During the early years of the HGP, the </a:t>
            </a:r>
            <a:r>
              <a:rPr lang="en-IN" sz="1200" dirty="0" err="1"/>
              <a:t>Wellcome</a:t>
            </a:r>
            <a:r>
              <a:rPr lang="en-IN" sz="1200" dirty="0"/>
              <a:t> Trust (U.K.) became a major partner</a:t>
            </a:r>
          </a:p>
          <a:p>
            <a:r>
              <a:rPr lang="en-IN" sz="1200" dirty="0"/>
              <a:t>Additional contributions came from Japan, France, Germany, China and others. </a:t>
            </a:r>
          </a:p>
          <a:p>
            <a:r>
              <a:rPr lang="en-IN" sz="1200" dirty="0"/>
              <a:t>Knowledge about the effects of DNA variations among individuals can lead to revolutionary new ways to diagnose, treat and someday prevent the thousands of  disorders that affect human beings.</a:t>
            </a:r>
          </a:p>
          <a:p>
            <a:r>
              <a:rPr lang="en-IN" sz="1200" dirty="0"/>
              <a:t>Besides providing clues to understanding human biology, learning about non-human organisms DNA sequences can lead to an understanding of their natural capabilities that can be applied toward solving challenges in health care, agriculture, energy production, environmental remediation.</a:t>
            </a:r>
          </a:p>
          <a:p>
            <a:r>
              <a:rPr lang="en-IN" sz="1200" dirty="0"/>
              <a:t> Many non-human mode organisms, such as bacteria, yeast, </a:t>
            </a:r>
            <a:r>
              <a:rPr lang="en-IN" sz="1200" i="1" dirty="0" err="1"/>
              <a:t>Caenorhabditis</a:t>
            </a:r>
            <a:r>
              <a:rPr lang="en-IN" sz="1200" i="1" dirty="0"/>
              <a:t> </a:t>
            </a:r>
            <a:r>
              <a:rPr lang="en-IN" sz="1200" i="1" dirty="0" err="1"/>
              <a:t>elegans</a:t>
            </a:r>
            <a:r>
              <a:rPr lang="en-IN" sz="1200" i="1" dirty="0"/>
              <a:t> (a free living </a:t>
            </a:r>
            <a:r>
              <a:rPr lang="en-IN" sz="1200" dirty="0"/>
              <a:t>non-pathogenic nematode), </a:t>
            </a:r>
            <a:r>
              <a:rPr lang="en-IN" sz="1200" i="1" dirty="0"/>
              <a:t>Drosophila (the fruit fly), plants (rice and Arabidopsis), etc., have also been sequenced.</a:t>
            </a:r>
            <a:endParaRPr lang="en-IN" sz="1200"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100</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a:t>Sequence of bases in DNA that determines the genetic information of a given organism.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101</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b="1" dirty="0"/>
              <a:t>For sequencing, the total DNA from a cell is </a:t>
            </a:r>
            <a:r>
              <a:rPr lang="en-IN" dirty="0"/>
              <a:t>isolated and converted into random fragments of relatively smaller sizes (recall DNA is a very long polymer, and there are technical limitations in sequencing very long pieces of DNA) and cloned in suitable host using specialised vectors. </a:t>
            </a:r>
          </a:p>
          <a:p>
            <a:pPr algn="just"/>
            <a:r>
              <a:rPr lang="en-IN" dirty="0"/>
              <a:t>The cloning resulted into amplification of each piece of DNA fragment so that it subsequently could be sequenced with ease.</a:t>
            </a:r>
          </a:p>
          <a:p>
            <a:pPr algn="just"/>
            <a:r>
              <a:rPr lang="en-IN" dirty="0"/>
              <a:t>The commonly used hosts were bacteria and yeast, and the vectors were called as </a:t>
            </a:r>
            <a:r>
              <a:rPr lang="en-IN" b="1" dirty="0"/>
              <a:t>BAC (bacterial artificial chromosomes), and YAC (yeast artificial </a:t>
            </a:r>
            <a:r>
              <a:rPr lang="en-IN" dirty="0"/>
              <a:t>chromosomes).</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103</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b="1" i="0" kern="1200" dirty="0">
                <a:solidFill>
                  <a:schemeClr val="tx1"/>
                </a:solidFill>
                <a:latin typeface="+mn-lt"/>
                <a:ea typeface="+mn-ea"/>
                <a:cs typeface="+mn-cs"/>
              </a:rPr>
              <a:t>Satellite DNA</a:t>
            </a:r>
            <a:r>
              <a:rPr lang="en-IN" sz="1200" b="0" i="0" kern="1200" dirty="0">
                <a:solidFill>
                  <a:schemeClr val="tx1"/>
                </a:solidFill>
                <a:latin typeface="+mn-lt"/>
                <a:ea typeface="+mn-ea"/>
                <a:cs typeface="+mn-cs"/>
              </a:rPr>
              <a:t> consists of very large arrays of </a:t>
            </a:r>
            <a:r>
              <a:rPr lang="en-IN" sz="1200" b="0" i="0" kern="1200" dirty="0" err="1">
                <a:solidFill>
                  <a:schemeClr val="tx1"/>
                </a:solidFill>
                <a:latin typeface="+mn-lt"/>
                <a:ea typeface="+mn-ea"/>
                <a:cs typeface="+mn-cs"/>
              </a:rPr>
              <a:t>tandemly</a:t>
            </a:r>
            <a:r>
              <a:rPr lang="en-IN" sz="1200" b="0" i="0" kern="1200" dirty="0">
                <a:solidFill>
                  <a:schemeClr val="tx1"/>
                </a:solidFill>
                <a:latin typeface="+mn-lt"/>
                <a:ea typeface="+mn-ea"/>
                <a:cs typeface="+mn-cs"/>
              </a:rPr>
              <a:t> repeating, non-coding </a:t>
            </a:r>
            <a:r>
              <a:rPr lang="en-IN" sz="1200" b="1" i="0" kern="1200" dirty="0">
                <a:solidFill>
                  <a:schemeClr val="tx1"/>
                </a:solidFill>
                <a:latin typeface="+mn-lt"/>
                <a:ea typeface="+mn-ea"/>
                <a:cs typeface="+mn-cs"/>
              </a:rPr>
              <a:t>DNA</a:t>
            </a:r>
            <a:r>
              <a:rPr lang="en-IN" sz="1200" b="0" i="0" kern="1200" dirty="0">
                <a:solidFill>
                  <a:schemeClr val="tx1"/>
                </a:solidFill>
                <a:latin typeface="+mn-lt"/>
                <a:ea typeface="+mn-ea"/>
                <a:cs typeface="+mn-cs"/>
              </a:rPr>
              <a:t>. </a:t>
            </a:r>
            <a:r>
              <a:rPr lang="en-IN" sz="1200" b="1" i="0" kern="1200" dirty="0">
                <a:solidFill>
                  <a:schemeClr val="tx1"/>
                </a:solidFill>
                <a:latin typeface="+mn-lt"/>
                <a:ea typeface="+mn-ea"/>
                <a:cs typeface="+mn-cs"/>
              </a:rPr>
              <a:t>Satellite DNA</a:t>
            </a:r>
            <a:r>
              <a:rPr lang="en-IN" sz="1200" b="0" i="0" kern="1200" dirty="0">
                <a:solidFill>
                  <a:schemeClr val="tx1"/>
                </a:solidFill>
                <a:latin typeface="+mn-lt"/>
                <a:ea typeface="+mn-ea"/>
                <a:cs typeface="+mn-cs"/>
              </a:rPr>
              <a:t> is the main component of functional </a:t>
            </a:r>
            <a:r>
              <a:rPr lang="en-IN" sz="1200" b="0" i="0" kern="1200" dirty="0" err="1">
                <a:solidFill>
                  <a:schemeClr val="tx1"/>
                </a:solidFill>
                <a:latin typeface="+mn-lt"/>
                <a:ea typeface="+mn-ea"/>
                <a:cs typeface="+mn-cs"/>
              </a:rPr>
              <a:t>centromeres</a:t>
            </a:r>
            <a:r>
              <a:rPr lang="en-IN" sz="1200" b="0" i="0" kern="1200" dirty="0">
                <a:solidFill>
                  <a:schemeClr val="tx1"/>
                </a:solidFill>
                <a:latin typeface="+mn-lt"/>
                <a:ea typeface="+mn-ea"/>
                <a:cs typeface="+mn-cs"/>
              </a:rPr>
              <a:t>, and form the main structural constituent of heterochromatin.</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Polymorphism (genetics): </a:t>
            </a:r>
            <a:r>
              <a:rPr lang="en-IN" sz="1200" b="0" i="0" kern="1200" dirty="0">
                <a:solidFill>
                  <a:schemeClr val="tx1"/>
                </a:solidFill>
                <a:latin typeface="+mn-lt"/>
                <a:ea typeface="+mn-ea"/>
                <a:cs typeface="+mn-cs"/>
              </a:rPr>
              <a:t>the presence of genetic variation within a population, upon which natural selection can operate</a:t>
            </a:r>
          </a:p>
          <a:p>
            <a:r>
              <a:rPr lang="en-IN" sz="1200" b="0" i="0" kern="1200" dirty="0">
                <a:solidFill>
                  <a:schemeClr val="tx1"/>
                </a:solidFill>
                <a:latin typeface="+mn-lt"/>
                <a:ea typeface="+mn-ea"/>
                <a:cs typeface="+mn-cs"/>
              </a:rPr>
              <a:t>a discontinuous </a:t>
            </a:r>
            <a:r>
              <a:rPr lang="en-IN" sz="1200" b="1" i="0" kern="1200" dirty="0">
                <a:solidFill>
                  <a:schemeClr val="tx1"/>
                </a:solidFill>
                <a:latin typeface="+mn-lt"/>
                <a:ea typeface="+mn-ea"/>
                <a:cs typeface="+mn-cs"/>
              </a:rPr>
              <a:t>genetic</a:t>
            </a:r>
            <a:r>
              <a:rPr lang="en-IN" sz="1200" b="0" i="0" kern="1200" dirty="0">
                <a:solidFill>
                  <a:schemeClr val="tx1"/>
                </a:solidFill>
                <a:latin typeface="+mn-lt"/>
                <a:ea typeface="+mn-ea"/>
                <a:cs typeface="+mn-cs"/>
              </a:rPr>
              <a:t> variation resulting in the occurrence of several different forms or types of individuals among the members of a single species. A discontinuous </a:t>
            </a:r>
            <a:r>
              <a:rPr lang="en-IN" sz="1200" b="1" i="0" kern="1200" dirty="0">
                <a:solidFill>
                  <a:schemeClr val="tx1"/>
                </a:solidFill>
                <a:latin typeface="+mn-lt"/>
                <a:ea typeface="+mn-ea"/>
                <a:cs typeface="+mn-cs"/>
              </a:rPr>
              <a:t>genetic</a:t>
            </a:r>
            <a:r>
              <a:rPr lang="en-IN" sz="1200" b="0" i="0" kern="1200" dirty="0">
                <a:solidFill>
                  <a:schemeClr val="tx1"/>
                </a:solidFill>
                <a:latin typeface="+mn-lt"/>
                <a:ea typeface="+mn-ea"/>
                <a:cs typeface="+mn-cs"/>
              </a:rPr>
              <a:t> variation divides the individuals of a population into two or more sharply distinct forms.</a:t>
            </a:r>
            <a:endParaRPr lang="en-US"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Polymorphism(Bio); the occurrence of different forms among the members of a population or colony, or in the life cycle of an individual organism</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110</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b="0" i="0" kern="1200" dirty="0">
                <a:solidFill>
                  <a:schemeClr val="tx1"/>
                </a:solidFill>
                <a:latin typeface="+mn-lt"/>
                <a:ea typeface="+mn-ea"/>
                <a:cs typeface="+mn-cs"/>
              </a:rPr>
              <a:t>A variable number tandem repeat (or </a:t>
            </a:r>
            <a:r>
              <a:rPr lang="en-IN" sz="1200" b="1" i="0" kern="1200" dirty="0">
                <a:solidFill>
                  <a:schemeClr val="tx1"/>
                </a:solidFill>
                <a:latin typeface="+mn-lt"/>
                <a:ea typeface="+mn-ea"/>
                <a:cs typeface="+mn-cs"/>
              </a:rPr>
              <a:t>VNTR</a:t>
            </a:r>
            <a:r>
              <a:rPr lang="en-IN" sz="1200" b="0" i="0" kern="1200" dirty="0">
                <a:solidFill>
                  <a:schemeClr val="tx1"/>
                </a:solidFill>
                <a:latin typeface="+mn-lt"/>
                <a:ea typeface="+mn-ea"/>
                <a:cs typeface="+mn-cs"/>
              </a:rPr>
              <a:t>) is a location in a genome where a short nucleotide sequence is organized as a tandem repeat. These can be found on many chromosomes, and often show variations in length between individuals.</a:t>
            </a:r>
          </a:p>
          <a:p>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Autoradiography: A technique using X- ray film to visualize molecules or fragments of molecules that have been radioactively </a:t>
            </a:r>
            <a:r>
              <a:rPr lang="en-IN" sz="1200" b="0" i="0" kern="1200" dirty="0" err="1">
                <a:solidFill>
                  <a:schemeClr val="tx1"/>
                </a:solidFill>
                <a:latin typeface="+mn-lt"/>
                <a:ea typeface="+mn-ea"/>
                <a:cs typeface="+mn-cs"/>
              </a:rPr>
              <a:t>labeled</a:t>
            </a:r>
            <a:r>
              <a:rPr lang="en-IN" sz="1200" b="0" i="0" kern="1200" dirty="0">
                <a:solidFill>
                  <a:schemeClr val="tx1"/>
                </a:solidFill>
                <a:latin typeface="+mn-lt"/>
                <a:ea typeface="+mn-ea"/>
                <a:cs typeface="+mn-cs"/>
              </a:rPr>
              <a:t>. </a:t>
            </a:r>
          </a:p>
          <a:p>
            <a:r>
              <a:rPr lang="en-IN" sz="1200" b="0" i="0" kern="1200" dirty="0">
                <a:solidFill>
                  <a:schemeClr val="tx1"/>
                </a:solidFill>
                <a:latin typeface="+mn-lt"/>
                <a:ea typeface="+mn-ea"/>
                <a:cs typeface="+mn-cs"/>
              </a:rPr>
              <a:t>Autoradiography has many applications in the laboratory. Autoradiography can, for example, be used to analyze the length and number of DNA fragments after they are separated from one another by a method called </a:t>
            </a:r>
            <a:r>
              <a:rPr lang="en-IN" sz="1200" b="0" i="0" u="sng" kern="1200" dirty="0">
                <a:solidFill>
                  <a:schemeClr val="tx1"/>
                </a:solidFill>
                <a:latin typeface="+mn-lt"/>
                <a:ea typeface="+mn-ea"/>
                <a:cs typeface="+mn-cs"/>
                <a:hlinkClick r:id="rId3" tooltip="Definition"/>
              </a:rPr>
              <a:t>gel electrophoresis</a:t>
            </a: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An autoradiograph is an image on an x-ray film or nuclear emulsion produced by the pattern of decay emissions (e.g., beta particles or gamma rays) from a distribution of a radioactive substance.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117</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125</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a:bodyPr>
          <a:lstStyle/>
          <a:p>
            <a:r>
              <a:rPr lang="en-IN" sz="1200" b="0" i="0" kern="1200" dirty="0">
                <a:solidFill>
                  <a:schemeClr val="tx1"/>
                </a:solidFill>
                <a:latin typeface="+mn-lt"/>
                <a:ea typeface="+mn-ea"/>
                <a:cs typeface="+mn-cs"/>
              </a:rPr>
              <a:t>The genetic code is the set of rules by which information encoded in genetic material (DNA or RNA sequences) is translated into proteins (amino acid sequences) by living cells.</a:t>
            </a:r>
          </a:p>
          <a:p>
            <a:r>
              <a:rPr lang="en-IN" sz="1200" b="0" i="0" kern="1200" dirty="0">
                <a:solidFill>
                  <a:schemeClr val="tx1"/>
                </a:solidFill>
                <a:latin typeface="+mn-lt"/>
                <a:ea typeface="+mn-ea"/>
                <a:cs typeface="+mn-cs"/>
              </a:rPr>
              <a:t>Specifically, the code defines a mapping between tri-nucleotide sequences called </a:t>
            </a:r>
            <a:r>
              <a:rPr lang="en-IN" sz="1200" b="0" i="0" kern="1200" dirty="0" err="1">
                <a:solidFill>
                  <a:schemeClr val="tx1"/>
                </a:solidFill>
                <a:latin typeface="+mn-lt"/>
                <a:ea typeface="+mn-ea"/>
                <a:cs typeface="+mn-cs"/>
              </a:rPr>
              <a:t>codons</a:t>
            </a:r>
            <a:r>
              <a:rPr lang="en-IN" sz="1200" b="0" i="0" kern="1200" dirty="0">
                <a:solidFill>
                  <a:schemeClr val="tx1"/>
                </a:solidFill>
                <a:latin typeface="+mn-lt"/>
                <a:ea typeface="+mn-ea"/>
                <a:cs typeface="+mn-cs"/>
              </a:rPr>
              <a:t> and amino acids; every triplet of nucleotides in a nucleic acid sequence specifies a single amino acid.</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George Gamow, a physicist, argued that since there are only 4 bases and if they have to code for 20 amino acids, the code should constitute a combination of bases. He suggested that in order to code for all the 20 amino acids, the code should be made up of three nucleotides. This was a very bold proposition, because a permutation combination of 43 (4 × 4 × 4) would generate 64 </a:t>
            </a:r>
            <a:r>
              <a:rPr lang="en-IN" dirty="0" err="1"/>
              <a:t>codons</a:t>
            </a:r>
            <a:r>
              <a:rPr lang="en-IN" dirty="0"/>
              <a:t>; generating many more </a:t>
            </a:r>
            <a:r>
              <a:rPr lang="en-IN" dirty="0" err="1"/>
              <a:t>codons</a:t>
            </a:r>
            <a:r>
              <a:rPr lang="en-IN" dirty="0"/>
              <a:t> than required</a:t>
            </a:r>
          </a:p>
          <a:p>
            <a:endParaRPr lang="en-US" dirty="0"/>
          </a:p>
          <a:p>
            <a:pPr algn="just"/>
            <a:r>
              <a:rPr lang="en-IN" dirty="0"/>
              <a:t>George Gamow, a physicist, suggested that in order to code for all the 20 amino acids, the code should be made up of three nucleotides. </a:t>
            </a:r>
          </a:p>
          <a:p>
            <a:pPr algn="just"/>
            <a:r>
              <a:rPr lang="en-IN" dirty="0" err="1"/>
              <a:t>codon</a:t>
            </a:r>
            <a:r>
              <a:rPr lang="en-IN" dirty="0"/>
              <a:t> was a triplet</a:t>
            </a:r>
          </a:p>
          <a:p>
            <a:r>
              <a:rPr lang="en-IN" dirty="0" err="1"/>
              <a:t>Har</a:t>
            </a:r>
            <a:r>
              <a:rPr lang="en-IN" dirty="0"/>
              <a:t> </a:t>
            </a:r>
            <a:r>
              <a:rPr lang="en-IN" dirty="0" err="1"/>
              <a:t>Gobind</a:t>
            </a:r>
            <a:r>
              <a:rPr lang="en-IN" dirty="0"/>
              <a:t> Khorana developed a chemical method for synthesising RNA molecules with defined combinations of bases (</a:t>
            </a:r>
            <a:r>
              <a:rPr lang="en-IN" dirty="0" err="1"/>
              <a:t>homopolymers</a:t>
            </a:r>
            <a:r>
              <a:rPr lang="en-IN" dirty="0"/>
              <a:t> and copolymers). </a:t>
            </a:r>
          </a:p>
          <a:p>
            <a:r>
              <a:rPr lang="en-IN" dirty="0"/>
              <a:t>Marshall Nirenberg’s cell-free system for protein synthesis finally helped the code to be deciphered.</a:t>
            </a:r>
          </a:p>
          <a:p>
            <a:r>
              <a:rPr lang="en-IN" dirty="0" err="1"/>
              <a:t>Severo</a:t>
            </a:r>
            <a:r>
              <a:rPr lang="en-IN" dirty="0"/>
              <a:t> Ochoa enzyme (polynucleotide </a:t>
            </a:r>
            <a:r>
              <a:rPr lang="en-IN" dirty="0" err="1"/>
              <a:t>phosphorylase</a:t>
            </a:r>
            <a:r>
              <a:rPr lang="en-IN" dirty="0"/>
              <a:t>) was also helpful in polymerising RNA with defined sequences in a template independent manner (enzymatic synthesis of RNA). </a:t>
            </a:r>
          </a:p>
          <a:p>
            <a:r>
              <a:rPr lang="en-IN" dirty="0"/>
              <a:t>Finally a checker-board for genetic code was prepared</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130</a:t>
            </a:fld>
            <a:endParaRPr lang="en-IN"/>
          </a:p>
        </p:txBody>
      </p:sp>
    </p:spTree>
    <p:extLst>
      <p:ext uri="{BB962C8B-B14F-4D97-AF65-F5344CB8AC3E}">
        <p14:creationId xmlns:p14="http://schemas.microsoft.com/office/powerpoint/2010/main" val="220552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parental DNA acts as a template for synthesis of a new strand, the two double stranded DNA (let us call them as daughter DNA) thus, produced would be identical to the parental DNA molecule.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10</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There is single DNA-dependent RNA polymerase that catalyses transcription of all types of RNA in bacteria.</a:t>
            </a:r>
          </a:p>
          <a:p>
            <a:pPr algn="just"/>
            <a:r>
              <a:rPr lang="en-IN" dirty="0"/>
              <a:t>RNA polymerase associates transiently with </a:t>
            </a:r>
            <a:r>
              <a:rPr lang="en-IN" b="1" dirty="0"/>
              <a:t>initiation-factor (σ)</a:t>
            </a:r>
            <a:r>
              <a:rPr lang="en-IN" dirty="0"/>
              <a:t> binds to promoter and initiates transcription (</a:t>
            </a:r>
            <a:r>
              <a:rPr lang="en-IN" b="1" dirty="0"/>
              <a:t>Initiation). </a:t>
            </a:r>
          </a:p>
          <a:p>
            <a:pPr algn="just"/>
            <a:r>
              <a:rPr lang="en-IN" dirty="0"/>
              <a:t>RNA polymerase</a:t>
            </a:r>
            <a:r>
              <a:rPr lang="en-IN" b="1" dirty="0"/>
              <a:t> uses nucleoside </a:t>
            </a:r>
            <a:r>
              <a:rPr lang="en-IN" b="1" dirty="0" err="1"/>
              <a:t>triphosphates</a:t>
            </a:r>
            <a:r>
              <a:rPr lang="en-IN" b="1" dirty="0"/>
              <a:t> as substrate </a:t>
            </a:r>
            <a:r>
              <a:rPr lang="en-IN" dirty="0"/>
              <a:t>and polymerises in a template depended fashion following the rule of </a:t>
            </a:r>
            <a:r>
              <a:rPr lang="en-IN" dirty="0" err="1"/>
              <a:t>complementarity</a:t>
            </a:r>
            <a:r>
              <a:rPr lang="en-IN" dirty="0"/>
              <a:t>. It somehow also facilitates opening of the helix and continues elongation. </a:t>
            </a:r>
          </a:p>
          <a:p>
            <a:pPr algn="just"/>
            <a:r>
              <a:rPr lang="en-IN" dirty="0"/>
              <a:t>Only a short stretch of RNA remains bound to the enzyme. </a:t>
            </a:r>
          </a:p>
          <a:p>
            <a:pPr algn="just"/>
            <a:r>
              <a:rPr lang="en-IN" dirty="0"/>
              <a:t>RNA polymerase associates with </a:t>
            </a:r>
            <a:r>
              <a:rPr lang="en-IN" b="1" dirty="0"/>
              <a:t>termination-factor (ρ) terminate the transcription. </a:t>
            </a:r>
            <a:r>
              <a:rPr lang="en-IN" dirty="0"/>
              <a:t>Once the polymerases reaches the terminator region, the nascent RNA falls off, so also the RNA polymerase. This results in </a:t>
            </a:r>
            <a:r>
              <a:rPr lang="en-IN" b="1" dirty="0"/>
              <a:t>termination of </a:t>
            </a:r>
            <a:r>
              <a:rPr lang="en-IN" dirty="0"/>
              <a:t>transcription.</a:t>
            </a:r>
          </a:p>
          <a:p>
            <a:pPr algn="just"/>
            <a:r>
              <a:rPr lang="en-IN" dirty="0"/>
              <a:t>The RNA polymerase is only capable of catalysing the process of elongation.</a:t>
            </a:r>
            <a:r>
              <a:rPr lang="en-IN" b="1" dirty="0"/>
              <a:t> </a:t>
            </a:r>
            <a:r>
              <a:rPr lang="en-IN" dirty="0"/>
              <a:t>Association with these factors alter the specificity of the RNA polymerase to either initiate or terminate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132</a:t>
            </a:fld>
            <a:endParaRPr lang="en-IN"/>
          </a:p>
        </p:txBody>
      </p:sp>
    </p:spTree>
    <p:extLst>
      <p:ext uri="{BB962C8B-B14F-4D97-AF65-F5344CB8AC3E}">
        <p14:creationId xmlns:p14="http://schemas.microsoft.com/office/powerpoint/2010/main" val="106234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dirty="0"/>
              <a:t>pitch</a:t>
            </a:r>
            <a:r>
              <a:rPr lang="en-US" sz="1200" dirty="0"/>
              <a:t>(distance between helix)</a:t>
            </a:r>
          </a:p>
          <a:p>
            <a:endParaRPr lang="en-US" sz="1200" dirty="0"/>
          </a:p>
          <a:p>
            <a:pPr algn="just"/>
            <a:r>
              <a:rPr lang="en-IN" sz="1200" dirty="0"/>
              <a:t>DNA is made of two polynucleotide chains, where the backbone is constituted by sugar-phosphate, and the bases project inside.</a:t>
            </a:r>
          </a:p>
          <a:p>
            <a:pPr algn="just"/>
            <a:r>
              <a:rPr lang="en-IN" sz="1200" dirty="0"/>
              <a:t>The two chains have anti-parallel polarity. It means, if one chain has the polarity 5</a:t>
            </a:r>
            <a:r>
              <a:rPr lang="en-IN" sz="1200" i="1" dirty="0"/>
              <a:t>'</a:t>
            </a:r>
            <a:r>
              <a:rPr lang="en-IN" sz="1200" i="1" dirty="0">
                <a:latin typeface="Times New Roman"/>
                <a:cs typeface="Times New Roman"/>
              </a:rPr>
              <a:t>→</a:t>
            </a:r>
            <a:r>
              <a:rPr lang="en-IN" sz="1200" i="1" dirty="0"/>
              <a:t>3', the other has 3'</a:t>
            </a:r>
            <a:r>
              <a:rPr lang="en-IN" sz="1200" i="1" dirty="0">
                <a:latin typeface="Times New Roman"/>
                <a:cs typeface="Times New Roman"/>
              </a:rPr>
              <a:t> → </a:t>
            </a:r>
            <a:r>
              <a:rPr lang="en-IN" sz="1200" i="1" dirty="0"/>
              <a:t>5' .</a:t>
            </a:r>
          </a:p>
          <a:p>
            <a:pPr algn="just"/>
            <a:r>
              <a:rPr lang="en-IN" sz="1200" dirty="0"/>
              <a:t>The bases in two strands are paired through hydrogen bond (H-bonds) forming base pairs (</a:t>
            </a:r>
            <a:r>
              <a:rPr lang="en-IN" sz="1200" dirty="0" err="1"/>
              <a:t>bp</a:t>
            </a:r>
            <a:r>
              <a:rPr lang="en-IN" sz="1200" dirty="0"/>
              <a:t>). Adenine forms two hydrogen bonds with Thymine from opposite strand and vice-versa. Similarly, Guanine is bonded with Cytosine with three H-</a:t>
            </a:r>
            <a:r>
              <a:rPr lang="en-IN" sz="1200" dirty="0" err="1"/>
              <a:t>bonds.As</a:t>
            </a:r>
            <a:r>
              <a:rPr lang="en-IN" sz="1200" dirty="0"/>
              <a:t> a result, always a </a:t>
            </a:r>
            <a:r>
              <a:rPr lang="en-IN" sz="1200" dirty="0" err="1"/>
              <a:t>purine</a:t>
            </a:r>
            <a:r>
              <a:rPr lang="en-IN" sz="1200" dirty="0"/>
              <a:t> comes opposite to a </a:t>
            </a:r>
            <a:r>
              <a:rPr lang="en-IN" sz="1200" dirty="0" err="1"/>
              <a:t>pyrimidine</a:t>
            </a:r>
            <a:r>
              <a:rPr lang="en-IN" sz="1200" dirty="0"/>
              <a:t>. This generates approximately uniform distance between the two strands of the helix</a:t>
            </a:r>
          </a:p>
          <a:p>
            <a:pPr algn="just"/>
            <a:r>
              <a:rPr lang="en-IN" sz="1200" dirty="0"/>
              <a:t>The two chains are coiled in a right-handed fashion. </a:t>
            </a:r>
          </a:p>
          <a:p>
            <a:pPr algn="just"/>
            <a:r>
              <a:rPr lang="en-IN" sz="1200" dirty="0"/>
              <a:t>The pitch</a:t>
            </a:r>
            <a:r>
              <a:rPr lang="en-US" sz="1200" dirty="0"/>
              <a:t> </a:t>
            </a:r>
            <a:r>
              <a:rPr lang="en-IN" sz="1200" dirty="0"/>
              <a:t>of the helix is 3.4 nm (a nanometre is one billionth of a metre, that is 10-9 m) and there are roughly 10 </a:t>
            </a:r>
            <a:r>
              <a:rPr lang="en-IN" sz="1200" dirty="0" err="1"/>
              <a:t>bp</a:t>
            </a:r>
            <a:r>
              <a:rPr lang="en-IN" sz="1200" dirty="0"/>
              <a:t> in each turn. Consequently, the distance between a </a:t>
            </a:r>
            <a:r>
              <a:rPr lang="en-IN" sz="1200" dirty="0" err="1"/>
              <a:t>bp</a:t>
            </a:r>
            <a:r>
              <a:rPr lang="en-IN" sz="1200" dirty="0"/>
              <a:t> in a helix is approximately equal to 0.34 nm.</a:t>
            </a:r>
          </a:p>
          <a:p>
            <a:pPr algn="just"/>
            <a:r>
              <a:rPr lang="en-IN" sz="1200" dirty="0"/>
              <a:t>The plane of one base pair stacks over the other in double helix. This, in addition to H-bonds, confers stability of the helical structure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11</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A polymer thus formed has at one end a </a:t>
            </a:r>
            <a:r>
              <a:rPr lang="en-IN" b="1" dirty="0"/>
              <a:t>free phosphate moiety</a:t>
            </a:r>
            <a:r>
              <a:rPr lang="en-IN" dirty="0"/>
              <a:t> (</a:t>
            </a:r>
            <a:r>
              <a:rPr lang="en-IN" i="1" dirty="0"/>
              <a:t>a distinct part of a large molecule</a:t>
            </a:r>
            <a:r>
              <a:rPr lang="en-IN" dirty="0"/>
              <a:t>) at 5</a:t>
            </a:r>
            <a:r>
              <a:rPr lang="en-IN" i="1" dirty="0"/>
              <a:t>'-end of ribose sugar, which is referred to as 5’-end of polynucleotide </a:t>
            </a:r>
            <a:r>
              <a:rPr lang="en-IN" dirty="0"/>
              <a:t>chain. </a:t>
            </a:r>
          </a:p>
          <a:p>
            <a:pPr algn="just"/>
            <a:r>
              <a:rPr lang="en-IN" dirty="0"/>
              <a:t>Similarly, at the other end of the polymer the ribose has a free 3</a:t>
            </a:r>
            <a:r>
              <a:rPr lang="en-IN" i="1" dirty="0"/>
              <a:t>'-OH group which is referred to as 3' -end of the polynucleotide chain. </a:t>
            </a:r>
          </a:p>
          <a:p>
            <a:pPr algn="just"/>
            <a:r>
              <a:rPr lang="en-IN" dirty="0"/>
              <a:t>The backbone in a polynucleotide chain is formed due to sugar and phosphates. </a:t>
            </a:r>
          </a:p>
          <a:p>
            <a:pPr algn="just"/>
            <a:r>
              <a:rPr lang="en-IN" dirty="0"/>
              <a:t>The nitrogenous bases linked to sugar moiety project from the backbone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13</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If the length of DNA double helix in a typical mammalian cell is calculated (simply by multiplying the total number of </a:t>
            </a:r>
            <a:r>
              <a:rPr lang="en-IN" dirty="0" err="1"/>
              <a:t>bp</a:t>
            </a:r>
            <a:r>
              <a:rPr lang="en-IN" dirty="0"/>
              <a:t> with distance between two consecutive </a:t>
            </a:r>
            <a:r>
              <a:rPr lang="en-IN" dirty="0" err="1"/>
              <a:t>bp</a:t>
            </a:r>
            <a:r>
              <a:rPr lang="en-IN" dirty="0"/>
              <a:t>, that is, 6.6 × 109 </a:t>
            </a:r>
            <a:r>
              <a:rPr lang="en-IN" dirty="0" err="1"/>
              <a:t>bp</a:t>
            </a:r>
            <a:r>
              <a:rPr lang="en-IN" dirty="0"/>
              <a:t> × 0.34 × 10-9m/</a:t>
            </a:r>
            <a:r>
              <a:rPr lang="en-IN" dirty="0" err="1"/>
              <a:t>bp</a:t>
            </a:r>
            <a:r>
              <a:rPr lang="en-IN" dirty="0"/>
              <a:t>), it comes out to be approximately 2.2 metres. A length that is far greater than the dimension of a typical nucleus (approximately 10–6 m).</a:t>
            </a:r>
          </a:p>
          <a:p>
            <a:r>
              <a:rPr lang="en-IN" dirty="0"/>
              <a:t>How is such a long polymer packaged in a cell?</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14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25/08/22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25/08/22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25/08/22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25/08/22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3333"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25/08/22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25/08/22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25/08/22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25/08/22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25/08/22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1667" b="1"/>
            </a:lvl1pPr>
          </a:lstStyle>
          <a:p>
            <a:r>
              <a:rPr lang="en-US"/>
              <a:t>Click to edit Master title style</a:t>
            </a:r>
            <a:endParaRPr lang="en-IN"/>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25/08/22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IN"/>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25/08/22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4CF93EE3-0FD7-476F-B006-1246A057C440}" type="datetimeFigureOut">
              <a:rPr lang="en-IN" smtClean="0"/>
              <a:pPr/>
              <a:t>25/08/22</a:t>
            </a:fld>
            <a:endParaRPr lang="en-IN"/>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3.tiff"/></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tiff"/><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2.tiff"/><Relationship Id="rId5" Type="http://schemas.openxmlformats.org/officeDocument/2006/relationships/image" Target="../media/image29.png"/><Relationship Id="rId10" Type="http://schemas.openxmlformats.org/officeDocument/2006/relationships/image" Target="../media/image41.tiff"/><Relationship Id="rId4" Type="http://schemas.openxmlformats.org/officeDocument/2006/relationships/image" Target="../media/image38.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gif"/><Relationship Id="rId11" Type="http://schemas.openxmlformats.org/officeDocument/2006/relationships/image" Target="../media/image45.tiff"/><Relationship Id="rId5" Type="http://schemas.openxmlformats.org/officeDocument/2006/relationships/image" Target="../media/image33.png"/><Relationship Id="rId10" Type="http://schemas.openxmlformats.org/officeDocument/2006/relationships/image" Target="../media/image44.tiff"/><Relationship Id="rId4" Type="http://schemas.openxmlformats.org/officeDocument/2006/relationships/image" Target="../media/image39.jpe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TNKWgcFPHqw"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6.gif"/><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2554" y="1775355"/>
            <a:ext cx="6778893" cy="1225021"/>
          </a:xfrm>
        </p:spPr>
        <p:txBody>
          <a:bodyPr>
            <a:normAutofit fontScale="90000"/>
          </a:bodyPr>
          <a:lstStyle/>
          <a:p>
            <a:r>
              <a:rPr lang="en-IN" sz="4000" dirty="0"/>
              <a:t>CHAPTER 6 MOLECULAR BASIS OF</a:t>
            </a:r>
            <a:br>
              <a:rPr lang="en-IN" sz="4000" dirty="0"/>
            </a:br>
            <a:r>
              <a:rPr lang="en-IN" sz="4000" dirty="0"/>
              <a:t>INHERITANCE</a:t>
            </a:r>
            <a:endParaRPr lang="en-IN" sz="4500"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3204"/>
            <a:ext cx="8712968" cy="421115"/>
          </a:xfrm>
        </p:spPr>
        <p:txBody>
          <a:bodyPr>
            <a:normAutofit/>
          </a:bodyPr>
          <a:lstStyle/>
          <a:p>
            <a:r>
              <a:rPr lang="en-IN" sz="2000" b="1" dirty="0"/>
              <a:t>Double Helix model of DNA</a:t>
            </a:r>
            <a:endParaRPr lang="en-IN" sz="2000" dirty="0"/>
          </a:p>
        </p:txBody>
      </p:sp>
      <p:sp>
        <p:nvSpPr>
          <p:cNvPr id="3" name="Content Placeholder 2"/>
          <p:cNvSpPr>
            <a:spLocks noGrp="1"/>
          </p:cNvSpPr>
          <p:nvPr>
            <p:ph idx="1"/>
          </p:nvPr>
        </p:nvSpPr>
        <p:spPr>
          <a:xfrm>
            <a:off x="251520" y="599521"/>
            <a:ext cx="8712968" cy="3846610"/>
          </a:xfrm>
        </p:spPr>
        <p:txBody>
          <a:bodyPr>
            <a:normAutofit/>
          </a:bodyPr>
          <a:lstStyle/>
          <a:p>
            <a:pPr algn="just">
              <a:buNone/>
            </a:pPr>
            <a:r>
              <a:rPr lang="en-IN" sz="1800" dirty="0"/>
              <a:t>Double helix model of DNA was based on;</a:t>
            </a:r>
          </a:p>
          <a:p>
            <a:pPr algn="just"/>
            <a:r>
              <a:rPr lang="en-IN" sz="1800" b="1" dirty="0">
                <a:solidFill>
                  <a:srgbClr val="FFFF00"/>
                </a:solidFill>
              </a:rPr>
              <a:t>Complementary base pairing </a:t>
            </a:r>
            <a:r>
              <a:rPr lang="en-IN" sz="1800" dirty="0"/>
              <a:t>between the two strands of polynucleotide chains </a:t>
            </a:r>
            <a:r>
              <a:rPr lang="en-IN" sz="1800" dirty="0" err="1"/>
              <a:t>i.e</a:t>
            </a:r>
            <a:r>
              <a:rPr lang="en-IN" sz="1800" dirty="0"/>
              <a:t> Adenine pairs with Thymine by two Hydrogen bonds whereas Guanine pairs with Cytosine by three hydrogen bonds. </a:t>
            </a:r>
          </a:p>
          <a:p>
            <a:pPr algn="just"/>
            <a:r>
              <a:rPr lang="en-IN" sz="1800" dirty="0"/>
              <a:t>The observation of </a:t>
            </a:r>
            <a:r>
              <a:rPr lang="en-IN" sz="1800" b="1" dirty="0">
                <a:solidFill>
                  <a:srgbClr val="FFFF00"/>
                </a:solidFill>
              </a:rPr>
              <a:t>Erwin Chargaff </a:t>
            </a:r>
            <a:r>
              <a:rPr lang="en-IN" sz="1800" dirty="0"/>
              <a:t>(Chargaff rule)</a:t>
            </a:r>
            <a:r>
              <a:rPr lang="en-IN" sz="1800" b="1" dirty="0"/>
              <a:t> </a:t>
            </a:r>
            <a:endParaRPr lang="en-IN" sz="1800" dirty="0"/>
          </a:p>
          <a:p>
            <a:pPr lvl="1" algn="just">
              <a:buFont typeface="Wingdings" pitchFamily="2" charset="2"/>
              <a:buChar char="ü"/>
            </a:pPr>
            <a:r>
              <a:rPr lang="en-IN" sz="1800" dirty="0"/>
              <a:t>For a double stranded DNA, the </a:t>
            </a:r>
            <a:r>
              <a:rPr lang="en-IN" sz="1800" dirty="0">
                <a:solidFill>
                  <a:srgbClr val="FFFF00"/>
                </a:solidFill>
              </a:rPr>
              <a:t>ratio between </a:t>
            </a:r>
            <a:r>
              <a:rPr lang="en-IN" sz="1800" b="1" dirty="0">
                <a:solidFill>
                  <a:srgbClr val="FFFF00"/>
                </a:solidFill>
              </a:rPr>
              <a:t>adenine and thymine and guanine and cytosine </a:t>
            </a:r>
            <a:r>
              <a:rPr lang="en-IN" sz="1800" dirty="0">
                <a:solidFill>
                  <a:srgbClr val="FFFF00"/>
                </a:solidFill>
              </a:rPr>
              <a:t>are constant and equals one. </a:t>
            </a:r>
          </a:p>
          <a:p>
            <a:pPr algn="just"/>
            <a:endParaRPr lang="en-IN" sz="1800" dirty="0"/>
          </a:p>
        </p:txBody>
      </p:sp>
      <p:pic>
        <p:nvPicPr>
          <p:cNvPr id="197648" name="Picture 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21246" y="2857500"/>
            <a:ext cx="1320147" cy="69301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7648"/>
                                        </p:tgtEl>
                                        <p:attrNameLst>
                                          <p:attrName>style.visibility</p:attrName>
                                        </p:attrNameLst>
                                      </p:cBhvr>
                                      <p:to>
                                        <p:strVal val="visible"/>
                                      </p:to>
                                    </p:set>
                                    <p:anim calcmode="lin" valueType="num">
                                      <p:cBhvr additive="base">
                                        <p:cTn id="21" dur="500" fill="hold"/>
                                        <p:tgtEl>
                                          <p:spTgt spid="197648"/>
                                        </p:tgtEl>
                                        <p:attrNameLst>
                                          <p:attrName>ppt_x</p:attrName>
                                        </p:attrNameLst>
                                      </p:cBhvr>
                                      <p:tavLst>
                                        <p:tav tm="0">
                                          <p:val>
                                            <p:strVal val="#ppt_x"/>
                                          </p:val>
                                        </p:tav>
                                        <p:tav tm="100000">
                                          <p:val>
                                            <p:strVal val="#ppt_x"/>
                                          </p:val>
                                        </p:tav>
                                      </p:tavLst>
                                    </p:anim>
                                    <p:anim calcmode="lin" valueType="num">
                                      <p:cBhvr additive="base">
                                        <p:cTn id="22" dur="500" fill="hold"/>
                                        <p:tgtEl>
                                          <p:spTgt spid="197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65579"/>
            <a:ext cx="8928991" cy="496449"/>
          </a:xfrm>
        </p:spPr>
        <p:txBody>
          <a:bodyPr>
            <a:normAutofit/>
          </a:bodyPr>
          <a:lstStyle/>
          <a:p>
            <a:r>
              <a:rPr lang="en-IN" sz="2000" b="1" dirty="0"/>
              <a:t>Just for information</a:t>
            </a:r>
            <a:endParaRPr lang="en-IN" sz="2000" dirty="0"/>
          </a:p>
        </p:txBody>
      </p:sp>
      <p:sp>
        <p:nvSpPr>
          <p:cNvPr id="3" name="Content Placeholder 2"/>
          <p:cNvSpPr>
            <a:spLocks noGrp="1"/>
          </p:cNvSpPr>
          <p:nvPr>
            <p:ph idx="1"/>
          </p:nvPr>
        </p:nvSpPr>
        <p:spPr>
          <a:xfrm>
            <a:off x="107504" y="562028"/>
            <a:ext cx="8928992" cy="4311696"/>
          </a:xfrm>
        </p:spPr>
        <p:txBody>
          <a:bodyPr>
            <a:noAutofit/>
          </a:bodyPr>
          <a:lstStyle/>
          <a:p>
            <a:pPr algn="just"/>
            <a:r>
              <a:rPr lang="en-IN" sz="1800" dirty="0"/>
              <a:t>DNA of </a:t>
            </a:r>
            <a:r>
              <a:rPr lang="en-IN" sz="1800" b="1" dirty="0">
                <a:solidFill>
                  <a:srgbClr val="FFFF00"/>
                </a:solidFill>
              </a:rPr>
              <a:t>bacteria, yeast, </a:t>
            </a:r>
            <a:r>
              <a:rPr lang="en-IN" sz="1800" b="1" i="1" u="sng" dirty="0" err="1">
                <a:solidFill>
                  <a:srgbClr val="FFFF00"/>
                </a:solidFill>
              </a:rPr>
              <a:t>Caenorhabditis</a:t>
            </a:r>
            <a:r>
              <a:rPr lang="en-IN" sz="1800" b="1" i="1" dirty="0">
                <a:solidFill>
                  <a:srgbClr val="FFFF00"/>
                </a:solidFill>
              </a:rPr>
              <a:t> </a:t>
            </a:r>
            <a:r>
              <a:rPr lang="en-IN" sz="1800" b="1" i="1" u="sng" dirty="0" err="1">
                <a:solidFill>
                  <a:srgbClr val="FFFF00"/>
                </a:solidFill>
              </a:rPr>
              <a:t>elegans</a:t>
            </a:r>
            <a:r>
              <a:rPr lang="en-IN" sz="1800" b="1" i="1" dirty="0">
                <a:solidFill>
                  <a:srgbClr val="FFFF00"/>
                </a:solidFill>
              </a:rPr>
              <a:t> </a:t>
            </a:r>
            <a:r>
              <a:rPr lang="en-IN" sz="1800" i="1" dirty="0"/>
              <a:t>(a free living </a:t>
            </a:r>
            <a:r>
              <a:rPr lang="en-IN" sz="1800" dirty="0"/>
              <a:t>non-pathogenic nematode), </a:t>
            </a:r>
            <a:r>
              <a:rPr lang="en-IN" sz="1800" b="1" i="1" dirty="0">
                <a:solidFill>
                  <a:srgbClr val="FFFF00"/>
                </a:solidFill>
              </a:rPr>
              <a:t>Drosophila</a:t>
            </a:r>
            <a:r>
              <a:rPr lang="en-IN" sz="1800" i="1" dirty="0"/>
              <a:t> (the fruit fly), </a:t>
            </a:r>
            <a:r>
              <a:rPr lang="en-IN" sz="1800" b="1" i="1" dirty="0">
                <a:solidFill>
                  <a:srgbClr val="FFFF00"/>
                </a:solidFill>
              </a:rPr>
              <a:t>plants</a:t>
            </a:r>
            <a:r>
              <a:rPr lang="en-IN" sz="1800" i="1" dirty="0"/>
              <a:t> (rice and Arabidopsis), etc., have also been sequenced.</a:t>
            </a:r>
            <a:endParaRPr lang="en-IN" sz="1800" dirty="0"/>
          </a:p>
          <a:p>
            <a:pPr algn="just"/>
            <a:r>
              <a:rPr lang="en-IN" sz="1800" dirty="0"/>
              <a:t>Advantages of learning about non-human organisms DNA sequences;</a:t>
            </a:r>
          </a:p>
          <a:p>
            <a:pPr marL="500063" indent="-250825" algn="just">
              <a:buFont typeface="Wingdings" pitchFamily="2" charset="2"/>
              <a:buChar char="ü"/>
            </a:pPr>
            <a:r>
              <a:rPr lang="en-IN" sz="1800" dirty="0"/>
              <a:t>providing clues to </a:t>
            </a:r>
            <a:r>
              <a:rPr lang="en-IN" sz="1800" b="1" dirty="0">
                <a:solidFill>
                  <a:srgbClr val="FFFF00"/>
                </a:solidFill>
              </a:rPr>
              <a:t>understanding human biology </a:t>
            </a:r>
          </a:p>
          <a:p>
            <a:pPr marL="500063" indent="-250825" algn="just">
              <a:buFont typeface="Wingdings" pitchFamily="2" charset="2"/>
              <a:buChar char="ü"/>
            </a:pPr>
            <a:r>
              <a:rPr lang="en-IN" sz="1800" dirty="0"/>
              <a:t>can lead to an </a:t>
            </a:r>
            <a:r>
              <a:rPr lang="en-IN" sz="1800" dirty="0">
                <a:solidFill>
                  <a:srgbClr val="FFFF00"/>
                </a:solidFill>
              </a:rPr>
              <a:t>understanding of their natural capabilities that can be applied toward </a:t>
            </a:r>
            <a:r>
              <a:rPr lang="en-IN" sz="1800" b="1" dirty="0">
                <a:solidFill>
                  <a:srgbClr val="FFFF00"/>
                </a:solidFill>
              </a:rPr>
              <a:t>solving challenges in health care, agriculture, energy production, environmental remediation.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193204"/>
            <a:ext cx="6264695" cy="599611"/>
          </a:xfrm>
        </p:spPr>
        <p:txBody>
          <a:bodyPr>
            <a:normAutofit fontScale="90000"/>
          </a:bodyPr>
          <a:lstStyle/>
          <a:p>
            <a:r>
              <a:rPr lang="en-IN" sz="2000" b="1" dirty="0"/>
              <a:t>Mention the possibility to accomplish Human Genome Project</a:t>
            </a:r>
          </a:p>
        </p:txBody>
      </p:sp>
      <p:sp>
        <p:nvSpPr>
          <p:cNvPr id="3" name="Content Placeholder 2"/>
          <p:cNvSpPr>
            <a:spLocks noGrp="1"/>
          </p:cNvSpPr>
          <p:nvPr>
            <p:ph idx="1"/>
          </p:nvPr>
        </p:nvSpPr>
        <p:spPr>
          <a:xfrm>
            <a:off x="107505" y="697260"/>
            <a:ext cx="4824535" cy="4620513"/>
          </a:xfrm>
        </p:spPr>
        <p:txBody>
          <a:bodyPr>
            <a:noAutofit/>
          </a:bodyPr>
          <a:lstStyle/>
          <a:p>
            <a:pPr marL="246063" lvl="1" indent="-246063" algn="just">
              <a:buFont typeface="Wingdings" pitchFamily="2" charset="2"/>
              <a:buChar char="ü"/>
            </a:pPr>
            <a:r>
              <a:rPr lang="en-IN" sz="1600" dirty="0"/>
              <a:t>Availability of </a:t>
            </a:r>
            <a:r>
              <a:rPr lang="en-IN" sz="1600" b="1" dirty="0">
                <a:solidFill>
                  <a:srgbClr val="FFFF00"/>
                </a:solidFill>
              </a:rPr>
              <a:t>genetic engineering techniques </a:t>
            </a:r>
          </a:p>
          <a:p>
            <a:pPr marL="246063" lvl="1" indent="-246063" algn="just">
              <a:buFont typeface="Wingdings" pitchFamily="2" charset="2"/>
              <a:buChar char="ü"/>
            </a:pPr>
            <a:r>
              <a:rPr lang="en-IN" sz="1600" dirty="0"/>
              <a:t>Possibility to </a:t>
            </a:r>
            <a:r>
              <a:rPr lang="en-IN" sz="1600" b="1" dirty="0">
                <a:solidFill>
                  <a:srgbClr val="FFFF00"/>
                </a:solidFill>
              </a:rPr>
              <a:t>isolate and clone any piece of DNA </a:t>
            </a:r>
          </a:p>
          <a:p>
            <a:pPr marL="246063" lvl="1" indent="-246063" algn="just">
              <a:buFont typeface="Wingdings" pitchFamily="2" charset="2"/>
              <a:buChar char="ü"/>
            </a:pPr>
            <a:r>
              <a:rPr lang="en-IN" sz="1600" dirty="0"/>
              <a:t>Availability of </a:t>
            </a:r>
            <a:r>
              <a:rPr lang="en-IN" sz="1600" b="1" dirty="0">
                <a:solidFill>
                  <a:srgbClr val="FFFF00"/>
                </a:solidFill>
              </a:rPr>
              <a:t>simple and fast techniques for determining DNA sequences</a:t>
            </a:r>
          </a:p>
        </p:txBody>
      </p:sp>
      <p:pic>
        <p:nvPicPr>
          <p:cNvPr id="1026" name="Picture 2" descr="Genetic engineering techniques - Wikipedia">
            <a:extLst>
              <a:ext uri="{FF2B5EF4-FFF2-40B4-BE49-F238E27FC236}">
                <a16:creationId xmlns:a16="http://schemas.microsoft.com/office/drawing/2014/main" id="{86D3CAED-A7C2-D44E-BA18-F4AEACECF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256947">
            <a:off x="4582935" y="842220"/>
            <a:ext cx="1692316" cy="15927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 Cloning- Requirements, Principle, Steps, Applications | Molecular  Biology | Microbe Notes">
            <a:extLst>
              <a:ext uri="{FF2B5EF4-FFF2-40B4-BE49-F238E27FC236}">
                <a16:creationId xmlns:a16="http://schemas.microsoft.com/office/drawing/2014/main" id="{A245237E-87DA-AA42-BC00-9B4695E20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19053"/>
            <a:ext cx="2666553" cy="4227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NA sequencing">
            <a:extLst>
              <a:ext uri="{FF2B5EF4-FFF2-40B4-BE49-F238E27FC236}">
                <a16:creationId xmlns:a16="http://schemas.microsoft.com/office/drawing/2014/main" id="{32F5FAED-BB6A-EC43-BE96-1191D821F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205" y="2215179"/>
            <a:ext cx="4505176" cy="3173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954" y="78767"/>
            <a:ext cx="8036092" cy="618493"/>
          </a:xfrm>
        </p:spPr>
        <p:txBody>
          <a:bodyPr>
            <a:normAutofit/>
          </a:bodyPr>
          <a:lstStyle/>
          <a:p>
            <a:r>
              <a:rPr lang="en-IN" sz="2000" b="1" dirty="0"/>
              <a:t>Why HGP is a mega project?</a:t>
            </a:r>
            <a:endParaRPr lang="en-IN" sz="2000" dirty="0"/>
          </a:p>
        </p:txBody>
      </p:sp>
      <p:sp>
        <p:nvSpPr>
          <p:cNvPr id="3" name="Content Placeholder 2"/>
          <p:cNvSpPr>
            <a:spLocks noGrp="1"/>
          </p:cNvSpPr>
          <p:nvPr>
            <p:ph idx="1"/>
          </p:nvPr>
        </p:nvSpPr>
        <p:spPr>
          <a:xfrm>
            <a:off x="107504" y="516227"/>
            <a:ext cx="8928992" cy="3306994"/>
          </a:xfrm>
        </p:spPr>
        <p:txBody>
          <a:bodyPr>
            <a:noAutofit/>
          </a:bodyPr>
          <a:lstStyle/>
          <a:p>
            <a:pPr algn="just"/>
            <a:r>
              <a:rPr lang="en-IN" sz="1800" dirty="0"/>
              <a:t>Human genome is said to have approximately </a:t>
            </a:r>
            <a:r>
              <a:rPr lang="en-IN" sz="1800" dirty="0">
                <a:solidFill>
                  <a:srgbClr val="FFFF00"/>
                </a:solidFill>
              </a:rPr>
              <a:t>3 x 10</a:t>
            </a:r>
            <a:r>
              <a:rPr lang="en-IN" sz="1800" baseline="30000" dirty="0">
                <a:solidFill>
                  <a:srgbClr val="FFFF00"/>
                </a:solidFill>
              </a:rPr>
              <a:t>9</a:t>
            </a:r>
            <a:r>
              <a:rPr lang="en-IN" sz="1800" dirty="0">
                <a:solidFill>
                  <a:srgbClr val="FFFF00"/>
                </a:solidFill>
              </a:rPr>
              <a:t> </a:t>
            </a:r>
            <a:r>
              <a:rPr lang="en-IN" sz="1800" dirty="0" err="1">
                <a:solidFill>
                  <a:srgbClr val="FFFF00"/>
                </a:solidFill>
              </a:rPr>
              <a:t>bp</a:t>
            </a:r>
            <a:r>
              <a:rPr lang="en-IN" sz="1800" dirty="0"/>
              <a:t>, and its estimated cost was approximately </a:t>
            </a:r>
            <a:r>
              <a:rPr lang="en-IN" sz="1800" dirty="0">
                <a:solidFill>
                  <a:srgbClr val="FFFF00"/>
                </a:solidFill>
              </a:rPr>
              <a:t>9 billion US dollars </a:t>
            </a:r>
            <a:r>
              <a:rPr lang="en-IN" sz="1800" i="1" dirty="0" err="1"/>
              <a:t>i.e</a:t>
            </a:r>
            <a:r>
              <a:rPr lang="en-IN" sz="1800" i="1" dirty="0">
                <a:solidFill>
                  <a:srgbClr val="FFFF00"/>
                </a:solidFill>
              </a:rPr>
              <a:t> </a:t>
            </a:r>
            <a:r>
              <a:rPr lang="en-IN" sz="1800" i="1" dirty="0"/>
              <a:t>if the cost of sequencing required is </a:t>
            </a:r>
            <a:r>
              <a:rPr lang="en-IN" sz="1800" i="1" dirty="0">
                <a:solidFill>
                  <a:srgbClr val="FFFF00"/>
                </a:solidFill>
              </a:rPr>
              <a:t>US $ 3 per </a:t>
            </a:r>
            <a:r>
              <a:rPr lang="en-IN" sz="1800" i="1" dirty="0" err="1">
                <a:solidFill>
                  <a:srgbClr val="FFFF00"/>
                </a:solidFill>
              </a:rPr>
              <a:t>bp</a:t>
            </a:r>
            <a:r>
              <a:rPr lang="en-IN" sz="1800" i="1" dirty="0">
                <a:solidFill>
                  <a:srgbClr val="FFFF00"/>
                </a:solidFill>
              </a:rPr>
              <a:t> </a:t>
            </a:r>
            <a:r>
              <a:rPr lang="en-IN" sz="1800" i="1" dirty="0"/>
              <a:t>(the estimated cost in the beginning</a:t>
            </a:r>
            <a:r>
              <a:rPr lang="en-IN" sz="1800" dirty="0"/>
              <a:t>.</a:t>
            </a:r>
            <a:endParaRPr lang="en-IN" sz="1800" dirty="0">
              <a:solidFill>
                <a:srgbClr val="FFFF00"/>
              </a:solidFill>
            </a:endParaRPr>
          </a:p>
          <a:p>
            <a:pPr algn="just"/>
            <a:r>
              <a:rPr lang="en-IN" sz="1800" dirty="0"/>
              <a:t>HGP </a:t>
            </a:r>
            <a:r>
              <a:rPr lang="en-IN" sz="1800" b="1" dirty="0">
                <a:solidFill>
                  <a:srgbClr val="FFFF00"/>
                </a:solidFill>
              </a:rPr>
              <a:t>require the expertise </a:t>
            </a:r>
            <a:r>
              <a:rPr lang="en-IN" sz="1800" dirty="0"/>
              <a:t>and </a:t>
            </a:r>
            <a:r>
              <a:rPr lang="en-IN" sz="1800" b="1" dirty="0">
                <a:solidFill>
                  <a:srgbClr val="FFFF00"/>
                </a:solidFill>
              </a:rPr>
              <a:t>creativity of tens of thousands of scientists </a:t>
            </a:r>
            <a:r>
              <a:rPr lang="en-IN" sz="1800" dirty="0"/>
              <a:t>from varied disciplines in both the public and private sectors worldwide. </a:t>
            </a:r>
          </a:p>
          <a:p>
            <a:pPr algn="just"/>
            <a:r>
              <a:rPr lang="en-IN" sz="1800" dirty="0"/>
              <a:t>The </a:t>
            </a:r>
            <a:r>
              <a:rPr lang="en-IN" sz="1800" b="1" dirty="0">
                <a:solidFill>
                  <a:srgbClr val="FFFF00"/>
                </a:solidFill>
              </a:rPr>
              <a:t>enormous amount of data* generated </a:t>
            </a:r>
            <a:r>
              <a:rPr lang="en-IN" sz="1800" dirty="0"/>
              <a:t>necessitated the </a:t>
            </a:r>
            <a:r>
              <a:rPr lang="en-IN" sz="1800" b="1" dirty="0">
                <a:solidFill>
                  <a:srgbClr val="FFFF00"/>
                </a:solidFill>
              </a:rPr>
              <a:t>use of high speed computational devices </a:t>
            </a:r>
            <a:r>
              <a:rPr lang="en-IN" sz="1800" dirty="0"/>
              <a:t>for data </a:t>
            </a:r>
            <a:r>
              <a:rPr lang="en-IN" sz="1800" b="1" dirty="0">
                <a:solidFill>
                  <a:srgbClr val="FFFF00"/>
                </a:solidFill>
              </a:rPr>
              <a:t>storage and retrieval, and analysis</a:t>
            </a:r>
            <a:r>
              <a:rPr lang="en-IN" sz="1800" dirty="0"/>
              <a:t>. </a:t>
            </a:r>
          </a:p>
          <a:p>
            <a:pPr algn="just"/>
            <a:r>
              <a:rPr lang="en-IN" sz="1800" dirty="0"/>
              <a:t>HGP was closely associated with the rapid development of </a:t>
            </a:r>
            <a:r>
              <a:rPr lang="en-IN" sz="1800" b="1" dirty="0">
                <a:solidFill>
                  <a:srgbClr val="FFFF00"/>
                </a:solidFill>
              </a:rPr>
              <a:t>Bioinformatics </a:t>
            </a:r>
            <a:r>
              <a:rPr lang="en-IN" sz="1800" dirty="0"/>
              <a:t>(</a:t>
            </a:r>
            <a:r>
              <a:rPr lang="en-IN" sz="1800" dirty="0" err="1"/>
              <a:t>i.e</a:t>
            </a:r>
            <a:r>
              <a:rPr lang="en-IN" sz="1800" dirty="0"/>
              <a:t> a new area in biology).</a:t>
            </a:r>
          </a:p>
        </p:txBody>
      </p:sp>
      <p:sp>
        <p:nvSpPr>
          <p:cNvPr id="4" name="Rectangle 3"/>
          <p:cNvSpPr/>
          <p:nvPr/>
        </p:nvSpPr>
        <p:spPr>
          <a:xfrm>
            <a:off x="107504" y="3361556"/>
            <a:ext cx="8928992" cy="461665"/>
          </a:xfrm>
          <a:prstGeom prst="rect">
            <a:avLst/>
          </a:prstGeom>
        </p:spPr>
        <p:txBody>
          <a:bodyPr wrap="square">
            <a:spAutoFit/>
          </a:bodyPr>
          <a:lstStyle/>
          <a:p>
            <a:pPr algn="just"/>
            <a:r>
              <a:rPr lang="en-IN" sz="1200" i="1" dirty="0"/>
              <a:t>*If the obtained sequences were to be stored in typed form in books, and if</a:t>
            </a:r>
            <a:r>
              <a:rPr lang="en-IN" sz="1200" b="1" i="1" dirty="0"/>
              <a:t> </a:t>
            </a:r>
            <a:r>
              <a:rPr lang="en-IN" sz="1200" b="1" i="1" dirty="0">
                <a:solidFill>
                  <a:srgbClr val="FFFF00"/>
                </a:solidFill>
              </a:rPr>
              <a:t>each page of the book contained 1000 letters and each book contained 1000 pages, then 3300 such books </a:t>
            </a:r>
            <a:r>
              <a:rPr lang="en-IN" sz="1200" i="1" dirty="0"/>
              <a:t>would be required to store the information of DNA sequence from a single human cell.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098" y="49188"/>
            <a:ext cx="2362063" cy="424950"/>
          </a:xfrm>
        </p:spPr>
        <p:txBody>
          <a:bodyPr>
            <a:normAutofit/>
          </a:bodyPr>
          <a:lstStyle/>
          <a:p>
            <a:r>
              <a:rPr lang="en-IN" sz="2000" b="1" dirty="0"/>
              <a:t>Protocol of HGP</a:t>
            </a:r>
            <a:endParaRPr lang="en-IN" sz="2000" dirty="0"/>
          </a:p>
        </p:txBody>
      </p:sp>
      <p:grpSp>
        <p:nvGrpSpPr>
          <p:cNvPr id="3" name="Group 16"/>
          <p:cNvGrpSpPr/>
          <p:nvPr/>
        </p:nvGrpSpPr>
        <p:grpSpPr>
          <a:xfrm>
            <a:off x="1329442" y="482304"/>
            <a:ext cx="2592146" cy="580670"/>
            <a:chOff x="1169876" y="1668150"/>
            <a:chExt cx="3759656" cy="696803"/>
          </a:xfrm>
        </p:grpSpPr>
        <p:sp>
          <p:nvSpPr>
            <p:cNvPr id="4" name="Rectangle 3"/>
            <p:cNvSpPr/>
            <p:nvPr/>
          </p:nvSpPr>
          <p:spPr>
            <a:xfrm>
              <a:off x="1169876" y="1668150"/>
              <a:ext cx="3759656" cy="369332"/>
            </a:xfrm>
            <a:prstGeom prst="rect">
              <a:avLst/>
            </a:prstGeom>
            <a:ln>
              <a:solidFill>
                <a:srgbClr val="FFC000"/>
              </a:solidFill>
            </a:ln>
          </p:spPr>
          <p:txBody>
            <a:bodyPr wrap="square">
              <a:spAutoFit/>
            </a:bodyPr>
            <a:lstStyle/>
            <a:p>
              <a:pPr algn="just"/>
              <a:r>
                <a:rPr lang="en-IN" sz="1400" dirty="0"/>
                <a:t>Total DNA from a cell is isolated </a:t>
              </a:r>
            </a:p>
          </p:txBody>
        </p:sp>
        <p:sp>
          <p:nvSpPr>
            <p:cNvPr id="13" name="Down Arrow 12"/>
            <p:cNvSpPr/>
            <p:nvPr/>
          </p:nvSpPr>
          <p:spPr>
            <a:xfrm>
              <a:off x="2794536" y="2035394"/>
              <a:ext cx="424428" cy="32955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grpSp>
        <p:nvGrpSpPr>
          <p:cNvPr id="8" name="Group 17"/>
          <p:cNvGrpSpPr/>
          <p:nvPr/>
        </p:nvGrpSpPr>
        <p:grpSpPr>
          <a:xfrm>
            <a:off x="341759" y="1073561"/>
            <a:ext cx="4567513" cy="585770"/>
            <a:chOff x="-180528" y="2446729"/>
            <a:chExt cx="6624736" cy="702925"/>
          </a:xfrm>
        </p:grpSpPr>
        <p:sp>
          <p:nvSpPr>
            <p:cNvPr id="5" name="Rectangle 4"/>
            <p:cNvSpPr/>
            <p:nvPr/>
          </p:nvSpPr>
          <p:spPr>
            <a:xfrm>
              <a:off x="-180528" y="2446729"/>
              <a:ext cx="6624736" cy="369332"/>
            </a:xfrm>
            <a:prstGeom prst="rect">
              <a:avLst/>
            </a:prstGeom>
            <a:ln>
              <a:solidFill>
                <a:srgbClr val="FFC000"/>
              </a:solidFill>
            </a:ln>
          </p:spPr>
          <p:txBody>
            <a:bodyPr wrap="square">
              <a:spAutoFit/>
            </a:bodyPr>
            <a:lstStyle/>
            <a:p>
              <a:pPr algn="ctr"/>
              <a:r>
                <a:rPr lang="en-IN" sz="1400" dirty="0"/>
                <a:t>Converted into random fragments of relatively smaller sizes </a:t>
              </a:r>
            </a:p>
          </p:txBody>
        </p:sp>
        <p:sp>
          <p:nvSpPr>
            <p:cNvPr id="14" name="Down Arrow 13"/>
            <p:cNvSpPr/>
            <p:nvPr/>
          </p:nvSpPr>
          <p:spPr>
            <a:xfrm>
              <a:off x="2876671" y="2820094"/>
              <a:ext cx="432048" cy="32956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grpSp>
        <p:nvGrpSpPr>
          <p:cNvPr id="9" name="Group 18"/>
          <p:cNvGrpSpPr/>
          <p:nvPr/>
        </p:nvGrpSpPr>
        <p:grpSpPr>
          <a:xfrm>
            <a:off x="119323" y="1705373"/>
            <a:ext cx="5089875" cy="805629"/>
            <a:chOff x="-1548680" y="3469649"/>
            <a:chExt cx="8964488" cy="966755"/>
          </a:xfrm>
        </p:grpSpPr>
        <p:sp>
          <p:nvSpPr>
            <p:cNvPr id="6" name="Rectangle 5"/>
            <p:cNvSpPr/>
            <p:nvPr/>
          </p:nvSpPr>
          <p:spPr>
            <a:xfrm>
              <a:off x="-1548680" y="3469649"/>
              <a:ext cx="8964488" cy="627864"/>
            </a:xfrm>
            <a:prstGeom prst="rect">
              <a:avLst/>
            </a:prstGeom>
            <a:ln>
              <a:solidFill>
                <a:srgbClr val="FFC000"/>
              </a:solidFill>
            </a:ln>
          </p:spPr>
          <p:txBody>
            <a:bodyPr wrap="square">
              <a:spAutoFit/>
            </a:bodyPr>
            <a:lstStyle/>
            <a:p>
              <a:pPr algn="ctr"/>
              <a:r>
                <a:rPr lang="en-IN" sz="1400" b="1" dirty="0">
                  <a:solidFill>
                    <a:srgbClr val="FFFF00"/>
                  </a:solidFill>
                </a:rPr>
                <a:t>Cloned* </a:t>
              </a:r>
              <a:r>
                <a:rPr lang="en-IN" sz="1400" dirty="0"/>
                <a:t>in suitable host using specialised vectors; </a:t>
              </a:r>
              <a:r>
                <a:rPr lang="en-IN" sz="1400" b="1" dirty="0">
                  <a:solidFill>
                    <a:srgbClr val="FFFF00"/>
                  </a:solidFill>
                </a:rPr>
                <a:t>BAC (Bacterial Artificial Chromosomes), </a:t>
              </a:r>
              <a:r>
                <a:rPr lang="en-IN" sz="1400" dirty="0"/>
                <a:t>and </a:t>
              </a:r>
              <a:r>
                <a:rPr lang="en-IN" sz="1400" b="1" dirty="0">
                  <a:solidFill>
                    <a:srgbClr val="FFFF00"/>
                  </a:solidFill>
                </a:rPr>
                <a:t>YAC (Yeast Artificial Chromosomes). </a:t>
              </a:r>
            </a:p>
          </p:txBody>
        </p:sp>
        <p:sp>
          <p:nvSpPr>
            <p:cNvPr id="15" name="Down Arrow 14"/>
            <p:cNvSpPr/>
            <p:nvPr/>
          </p:nvSpPr>
          <p:spPr>
            <a:xfrm>
              <a:off x="2597140" y="4106844"/>
              <a:ext cx="473719" cy="32956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sp>
        <p:nvSpPr>
          <p:cNvPr id="7" name="Rectangle 6"/>
          <p:cNvSpPr/>
          <p:nvPr/>
        </p:nvSpPr>
        <p:spPr>
          <a:xfrm>
            <a:off x="110052" y="2605501"/>
            <a:ext cx="4896544" cy="523220"/>
          </a:xfrm>
          <a:prstGeom prst="rect">
            <a:avLst/>
          </a:prstGeom>
          <a:ln>
            <a:solidFill>
              <a:srgbClr val="FFC000"/>
            </a:solidFill>
          </a:ln>
        </p:spPr>
        <p:txBody>
          <a:bodyPr wrap="square">
            <a:spAutoFit/>
          </a:bodyPr>
          <a:lstStyle/>
          <a:p>
            <a:pPr algn="ctr"/>
            <a:r>
              <a:rPr lang="en-IN" sz="1400" dirty="0"/>
              <a:t>Amplified DNA are sequenced using </a:t>
            </a:r>
            <a:r>
              <a:rPr lang="en-IN" sz="1400" b="1" dirty="0">
                <a:solidFill>
                  <a:srgbClr val="FFFF00"/>
                </a:solidFill>
              </a:rPr>
              <a:t>automated DNA sequencers </a:t>
            </a:r>
            <a:r>
              <a:rPr lang="en-IN" sz="1400" dirty="0"/>
              <a:t>(</a:t>
            </a:r>
            <a:r>
              <a:rPr lang="en-IN" sz="1400" i="1" dirty="0"/>
              <a:t>uses specialised computer based programs</a:t>
            </a:r>
            <a:r>
              <a:rPr lang="en-IN" sz="1400" dirty="0"/>
              <a:t>)</a:t>
            </a:r>
          </a:p>
        </p:txBody>
      </p:sp>
      <p:sp>
        <p:nvSpPr>
          <p:cNvPr id="20" name="Rounded Rectangle 19"/>
          <p:cNvSpPr/>
          <p:nvPr/>
        </p:nvSpPr>
        <p:spPr>
          <a:xfrm>
            <a:off x="55623" y="4097897"/>
            <a:ext cx="6831548" cy="510778"/>
          </a:xfrm>
          <a:prstGeom prst="roundRect">
            <a:avLst/>
          </a:prstGeom>
          <a:ln>
            <a:solidFill>
              <a:srgbClr val="FFC000"/>
            </a:solidFill>
          </a:ln>
        </p:spPr>
        <p:txBody>
          <a:bodyPr wrap="square">
            <a:spAutoFit/>
          </a:bodyPr>
          <a:lstStyle/>
          <a:p>
            <a:pPr algn="just"/>
            <a:r>
              <a:rPr lang="en-IN" sz="1200" dirty="0"/>
              <a:t>Automated DNA sequencers works on the principle of a method developed by </a:t>
            </a:r>
            <a:r>
              <a:rPr lang="en-IN" sz="1200" b="1" dirty="0">
                <a:solidFill>
                  <a:srgbClr val="FFFF00"/>
                </a:solidFill>
              </a:rPr>
              <a:t>Frederick Sanger. </a:t>
            </a:r>
            <a:r>
              <a:rPr lang="en-IN" sz="1200" dirty="0"/>
              <a:t>He is also credited for developing method for determination of </a:t>
            </a:r>
            <a:r>
              <a:rPr lang="en-IN" sz="1200" b="1" dirty="0">
                <a:solidFill>
                  <a:srgbClr val="FFFF00"/>
                </a:solidFill>
              </a:rPr>
              <a:t>amino acid sequences in proteins</a:t>
            </a:r>
            <a:r>
              <a:rPr lang="en-IN" sz="1200" dirty="0"/>
              <a:t>.</a:t>
            </a:r>
          </a:p>
        </p:txBody>
      </p:sp>
      <p:sp>
        <p:nvSpPr>
          <p:cNvPr id="16" name="Rectangle 15"/>
          <p:cNvSpPr/>
          <p:nvPr/>
        </p:nvSpPr>
        <p:spPr>
          <a:xfrm>
            <a:off x="116475" y="3401986"/>
            <a:ext cx="5970240" cy="338554"/>
          </a:xfrm>
          <a:prstGeom prst="rect">
            <a:avLst/>
          </a:prstGeom>
        </p:spPr>
        <p:txBody>
          <a:bodyPr wrap="square">
            <a:spAutoFit/>
          </a:bodyPr>
          <a:lstStyle/>
          <a:p>
            <a:r>
              <a:rPr lang="en-IN" sz="1600" i="1" dirty="0">
                <a:solidFill>
                  <a:srgbClr val="FFFF00"/>
                </a:solidFill>
              </a:rPr>
              <a:t>*Cloning resulted into amplification of each piece of DNA fragment </a:t>
            </a:r>
            <a:endParaRPr lang="en-US" sz="1600" i="1" dirty="0">
              <a:solidFill>
                <a:srgbClr val="FFFF00"/>
              </a:solidFill>
            </a:endParaRPr>
          </a:p>
        </p:txBody>
      </p:sp>
      <p:pic>
        <p:nvPicPr>
          <p:cNvPr id="11" name="Picture 10">
            <a:extLst>
              <a:ext uri="{FF2B5EF4-FFF2-40B4-BE49-F238E27FC236}">
                <a16:creationId xmlns:a16="http://schemas.microsoft.com/office/drawing/2014/main" id="{A940F654-DEBD-FD4C-894A-436811FD896B}"/>
              </a:ext>
            </a:extLst>
          </p:cNvPr>
          <p:cNvPicPr>
            <a:picLocks noChangeAspect="1"/>
          </p:cNvPicPr>
          <p:nvPr/>
        </p:nvPicPr>
        <p:blipFill>
          <a:blip r:embed="rId3"/>
          <a:stretch>
            <a:fillRect/>
          </a:stretch>
        </p:blipFill>
        <p:spPr>
          <a:xfrm>
            <a:off x="5420999" y="132182"/>
            <a:ext cx="3615497" cy="27253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1000" fill="hold"/>
                                        <p:tgtEl>
                                          <p:spTgt spid="20"/>
                                        </p:tgtEl>
                                        <p:attrNameLst>
                                          <p:attrName>ppt_w</p:attrName>
                                        </p:attrNameLst>
                                      </p:cBhvr>
                                      <p:tavLst>
                                        <p:tav tm="0">
                                          <p:val>
                                            <p:strVal val="#ppt_w*0.70"/>
                                          </p:val>
                                        </p:tav>
                                        <p:tav tm="100000">
                                          <p:val>
                                            <p:strVal val="#ppt_w"/>
                                          </p:val>
                                        </p:tav>
                                      </p:tavLst>
                                    </p:anim>
                                    <p:anim calcmode="lin" valueType="num">
                                      <p:cBhvr>
                                        <p:cTn id="37" dur="1000" fill="hold"/>
                                        <p:tgtEl>
                                          <p:spTgt spid="20"/>
                                        </p:tgtEl>
                                        <p:attrNameLst>
                                          <p:attrName>ppt_h</p:attrName>
                                        </p:attrNameLst>
                                      </p:cBhvr>
                                      <p:tavLst>
                                        <p:tav tm="0">
                                          <p:val>
                                            <p:strVal val="#ppt_h"/>
                                          </p:val>
                                        </p:tav>
                                        <p:tav tm="100000">
                                          <p:val>
                                            <p:strVal val="#ppt_h"/>
                                          </p:val>
                                        </p:tav>
                                      </p:tavLst>
                                    </p:anim>
                                    <p:animEffect transition="in" filter="fade">
                                      <p:cBhvr>
                                        <p:cTn id="3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2820"/>
            <a:ext cx="8784976" cy="592460"/>
          </a:xfrm>
        </p:spPr>
        <p:txBody>
          <a:bodyPr>
            <a:normAutofit/>
          </a:bodyPr>
          <a:lstStyle/>
          <a:p>
            <a:r>
              <a:rPr lang="en-IN" sz="2000" b="1" dirty="0"/>
              <a:t>Methodologies of HGP</a:t>
            </a:r>
            <a:endParaRPr lang="en-IN" sz="2000" dirty="0"/>
          </a:p>
        </p:txBody>
      </p:sp>
      <p:sp>
        <p:nvSpPr>
          <p:cNvPr id="3" name="Content Placeholder 2"/>
          <p:cNvSpPr>
            <a:spLocks noGrp="1"/>
          </p:cNvSpPr>
          <p:nvPr>
            <p:ph idx="1"/>
          </p:nvPr>
        </p:nvSpPr>
        <p:spPr>
          <a:xfrm>
            <a:off x="179512" y="373567"/>
            <a:ext cx="8784976" cy="4119844"/>
          </a:xfrm>
        </p:spPr>
        <p:txBody>
          <a:bodyPr>
            <a:noAutofit/>
          </a:bodyPr>
          <a:lstStyle/>
          <a:p>
            <a:pPr algn="just"/>
            <a:r>
              <a:rPr lang="en-IN" sz="1800" dirty="0"/>
              <a:t>The two major approaches/methods involved in HGP are; </a:t>
            </a:r>
          </a:p>
          <a:p>
            <a:pPr marL="380985" indent="-380985" algn="just">
              <a:buFont typeface="+mj-lt"/>
              <a:buAutoNum type="arabicPeriod"/>
            </a:pPr>
            <a:r>
              <a:rPr lang="en-IN" sz="1800" b="1" dirty="0">
                <a:solidFill>
                  <a:srgbClr val="FFFF00"/>
                </a:solidFill>
              </a:rPr>
              <a:t>Expressed Sequence Tags (ESTs)</a:t>
            </a:r>
            <a:r>
              <a:rPr lang="en-IN" sz="1800" b="1" dirty="0"/>
              <a:t>: </a:t>
            </a:r>
            <a:r>
              <a:rPr lang="en-IN" sz="1800" dirty="0"/>
              <a:t>focused on identifying all the genes that expressed as RNA</a:t>
            </a:r>
            <a:r>
              <a:rPr lang="en-IN" sz="1800" b="1" dirty="0"/>
              <a:t>. </a:t>
            </a:r>
          </a:p>
          <a:p>
            <a:pPr marL="380985" indent="-380985" algn="just">
              <a:buFont typeface="+mj-lt"/>
              <a:buAutoNum type="arabicPeriod"/>
            </a:pPr>
            <a:r>
              <a:rPr lang="en-IN" sz="1800" b="1" dirty="0">
                <a:solidFill>
                  <a:srgbClr val="FFFF00"/>
                </a:solidFill>
              </a:rPr>
              <a:t>Sequence Annotation</a:t>
            </a:r>
            <a:r>
              <a:rPr lang="en-IN" sz="1800" b="1" dirty="0"/>
              <a:t>: </a:t>
            </a:r>
            <a:r>
              <a:rPr lang="en-IN" sz="1800" dirty="0"/>
              <a:t>blind approach of simply </a:t>
            </a:r>
            <a:r>
              <a:rPr lang="en-IN" sz="1800" b="1" dirty="0">
                <a:solidFill>
                  <a:srgbClr val="FFFF00"/>
                </a:solidFill>
              </a:rPr>
              <a:t>sequencing the whole set of genome </a:t>
            </a:r>
            <a:r>
              <a:rPr lang="en-IN" sz="1800" dirty="0"/>
              <a:t>that contained all the </a:t>
            </a:r>
            <a:r>
              <a:rPr lang="en-IN" sz="1800" b="1" dirty="0">
                <a:solidFill>
                  <a:srgbClr val="FFFF00"/>
                </a:solidFill>
              </a:rPr>
              <a:t>coding and non-coding sequence</a:t>
            </a:r>
            <a:r>
              <a:rPr lang="en-IN" sz="1800" dirty="0"/>
              <a:t>, and </a:t>
            </a:r>
            <a:r>
              <a:rPr lang="en-IN" sz="1800" dirty="0">
                <a:solidFill>
                  <a:srgbClr val="FFFF00"/>
                </a:solidFill>
              </a:rPr>
              <a:t>later </a:t>
            </a:r>
            <a:r>
              <a:rPr lang="en-IN" sz="1800" b="1" dirty="0">
                <a:solidFill>
                  <a:srgbClr val="FFFF00"/>
                </a:solidFill>
              </a:rPr>
              <a:t>assigning different regions</a:t>
            </a:r>
            <a:r>
              <a:rPr lang="en-IN" sz="1800" b="1" dirty="0"/>
              <a:t> in the sequence with functions. </a:t>
            </a:r>
          </a:p>
        </p:txBody>
      </p:sp>
      <p:pic>
        <p:nvPicPr>
          <p:cNvPr id="2050" name="Picture 2" descr="Expressed Sequence Tags">
            <a:extLst>
              <a:ext uri="{FF2B5EF4-FFF2-40B4-BE49-F238E27FC236}">
                <a16:creationId xmlns:a16="http://schemas.microsoft.com/office/drawing/2014/main" id="{52031370-AD65-6F4B-A6C0-2C25E7801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33489"/>
            <a:ext cx="5292080" cy="170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9" y="121196"/>
            <a:ext cx="8960892" cy="484448"/>
          </a:xfrm>
        </p:spPr>
        <p:txBody>
          <a:bodyPr>
            <a:noAutofit/>
          </a:bodyPr>
          <a:lstStyle/>
          <a:p>
            <a:r>
              <a:rPr lang="en-IN" sz="2000" b="1" dirty="0"/>
              <a:t>Sequencing DNA fragments; A step of Method in HGP</a:t>
            </a:r>
            <a:endParaRPr lang="en-IN" sz="2000" dirty="0"/>
          </a:p>
        </p:txBody>
      </p:sp>
      <p:sp>
        <p:nvSpPr>
          <p:cNvPr id="3" name="Content Placeholder 2"/>
          <p:cNvSpPr>
            <a:spLocks noGrp="1"/>
          </p:cNvSpPr>
          <p:nvPr>
            <p:ph idx="1"/>
          </p:nvPr>
        </p:nvSpPr>
        <p:spPr>
          <a:xfrm>
            <a:off x="107504" y="605644"/>
            <a:ext cx="8784976" cy="5017740"/>
          </a:xfrm>
        </p:spPr>
        <p:txBody>
          <a:bodyPr>
            <a:noAutofit/>
          </a:bodyPr>
          <a:lstStyle/>
          <a:p>
            <a:pPr algn="just"/>
            <a:r>
              <a:rPr lang="en-IN" sz="1800" dirty="0"/>
              <a:t>These </a:t>
            </a:r>
            <a:r>
              <a:rPr lang="en-IN" sz="1800" b="1" dirty="0">
                <a:solidFill>
                  <a:srgbClr val="FFFF00"/>
                </a:solidFill>
              </a:rPr>
              <a:t>sequences were arranged based on some overlapping regions</a:t>
            </a:r>
            <a:r>
              <a:rPr lang="en-IN" sz="1800" dirty="0"/>
              <a:t> present in them. </a:t>
            </a:r>
          </a:p>
          <a:p>
            <a:pPr algn="just"/>
            <a:r>
              <a:rPr lang="en-IN" sz="1800" dirty="0"/>
              <a:t>This </a:t>
            </a:r>
            <a:r>
              <a:rPr lang="en-IN" sz="1800" b="1" dirty="0">
                <a:solidFill>
                  <a:srgbClr val="FFFF00"/>
                </a:solidFill>
              </a:rPr>
              <a:t>generation of overlapping fragments  is required </a:t>
            </a:r>
            <a:r>
              <a:rPr lang="en-IN" sz="1800" dirty="0"/>
              <a:t>for sequencing.</a:t>
            </a:r>
          </a:p>
          <a:p>
            <a:pPr algn="just"/>
            <a:r>
              <a:rPr lang="en-IN" sz="1800" dirty="0"/>
              <a:t>Alignment of these sequences was humanly not possible. </a:t>
            </a:r>
          </a:p>
          <a:p>
            <a:pPr algn="just"/>
            <a:r>
              <a:rPr lang="en-IN" sz="1800" dirty="0">
                <a:solidFill>
                  <a:srgbClr val="FFFF00"/>
                </a:solidFill>
              </a:rPr>
              <a:t>Specialised computer based programs </a:t>
            </a:r>
            <a:r>
              <a:rPr lang="en-IN" sz="1800" dirty="0"/>
              <a:t>were developed.</a:t>
            </a:r>
          </a:p>
          <a:p>
            <a:pPr algn="just"/>
            <a:r>
              <a:rPr lang="en-IN" sz="1800" dirty="0"/>
              <a:t>These sequences were subsequently annotated and were assigned to each chromosome. </a:t>
            </a:r>
          </a:p>
          <a:p>
            <a:pPr algn="just"/>
            <a:r>
              <a:rPr lang="en-IN" sz="1800" dirty="0"/>
              <a:t>The </a:t>
            </a:r>
            <a:r>
              <a:rPr lang="en-IN" sz="1800" dirty="0">
                <a:solidFill>
                  <a:srgbClr val="FFFF00"/>
                </a:solidFill>
              </a:rPr>
              <a:t>sequence of chromosome 1 was completed only in May 2006 </a:t>
            </a:r>
            <a:r>
              <a:rPr lang="en-IN" sz="1800" dirty="0"/>
              <a:t>(this was the last of the 24 human chromosomes – 22 </a:t>
            </a:r>
            <a:r>
              <a:rPr lang="en-IN" sz="1800" dirty="0" err="1"/>
              <a:t>autosomes</a:t>
            </a:r>
            <a:r>
              <a:rPr lang="en-IN" sz="1800" dirty="0"/>
              <a:t> and X and Y – to be sequenced). </a:t>
            </a:r>
          </a:p>
          <a:p>
            <a:pPr algn="just"/>
            <a:r>
              <a:rPr lang="en-IN" sz="1800" dirty="0"/>
              <a:t>Another challenging task was assigning the </a:t>
            </a:r>
            <a:r>
              <a:rPr lang="en-IN" sz="1800" b="1" dirty="0">
                <a:solidFill>
                  <a:srgbClr val="FFFF00"/>
                </a:solidFill>
              </a:rPr>
              <a:t>genetic and physical maps</a:t>
            </a:r>
            <a:r>
              <a:rPr lang="en-IN" sz="1800" dirty="0">
                <a:solidFill>
                  <a:srgbClr val="FFFF00"/>
                </a:solidFill>
              </a:rPr>
              <a:t> </a:t>
            </a:r>
            <a:r>
              <a:rPr lang="en-IN" sz="1800" dirty="0"/>
              <a:t>on the genome. </a:t>
            </a:r>
          </a:p>
          <a:p>
            <a:pPr algn="just"/>
            <a:r>
              <a:rPr lang="en-IN" sz="1800" dirty="0"/>
              <a:t>This was generated using information on polymorphism of restriction </a:t>
            </a:r>
            <a:r>
              <a:rPr lang="en-IN" sz="1800" dirty="0" err="1"/>
              <a:t>endonuclease</a:t>
            </a:r>
            <a:r>
              <a:rPr lang="en-IN" sz="1800" dirty="0"/>
              <a:t> recognition sites, and microsatellite DNA (repetitive DNA sequences).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19" y="121196"/>
            <a:ext cx="8568953" cy="520452"/>
          </a:xfrm>
        </p:spPr>
        <p:txBody>
          <a:bodyPr>
            <a:normAutofit/>
          </a:bodyPr>
          <a:lstStyle/>
          <a:p>
            <a:r>
              <a:rPr lang="en-IN" sz="2000" b="1" dirty="0">
                <a:solidFill>
                  <a:srgbClr val="FFFF00"/>
                </a:solidFill>
              </a:rPr>
              <a:t>Some Salient Features of Human Genome</a:t>
            </a:r>
            <a:endParaRPr lang="en-IN" sz="2000" dirty="0">
              <a:solidFill>
                <a:srgbClr val="FFFF00"/>
              </a:solidFill>
            </a:endParaRPr>
          </a:p>
        </p:txBody>
      </p:sp>
      <p:sp>
        <p:nvSpPr>
          <p:cNvPr id="3" name="Content Placeholder 2"/>
          <p:cNvSpPr>
            <a:spLocks noGrp="1"/>
          </p:cNvSpPr>
          <p:nvPr>
            <p:ph idx="1"/>
          </p:nvPr>
        </p:nvSpPr>
        <p:spPr>
          <a:xfrm>
            <a:off x="251520" y="529241"/>
            <a:ext cx="8640960" cy="4897727"/>
          </a:xfrm>
        </p:spPr>
        <p:txBody>
          <a:bodyPr>
            <a:noAutofit/>
          </a:bodyPr>
          <a:lstStyle/>
          <a:p>
            <a:pPr marL="428608" indent="-428608" algn="just">
              <a:buFont typeface="+mj-lt"/>
              <a:buAutoNum type="arabicPeriod"/>
            </a:pPr>
            <a:r>
              <a:rPr lang="en-IN" sz="1600" dirty="0"/>
              <a:t>The human genome </a:t>
            </a:r>
            <a:r>
              <a:rPr lang="en-IN" sz="1600" b="1" dirty="0">
                <a:solidFill>
                  <a:srgbClr val="FFFF00"/>
                </a:solidFill>
              </a:rPr>
              <a:t>contains 3164.7 million nucleotide bases.</a:t>
            </a:r>
          </a:p>
          <a:p>
            <a:pPr marL="428608" indent="-428608" algn="just">
              <a:buFont typeface="+mj-lt"/>
              <a:buAutoNum type="arabicPeriod"/>
            </a:pPr>
            <a:r>
              <a:rPr lang="en-IN" sz="1600" dirty="0"/>
              <a:t>The average gene consists of 3000 bases, but sizes vary greatly, with the </a:t>
            </a:r>
            <a:r>
              <a:rPr lang="en-IN" sz="1600" b="1" dirty="0">
                <a:solidFill>
                  <a:srgbClr val="FFFF00"/>
                </a:solidFill>
              </a:rPr>
              <a:t>largest known human gene being </a:t>
            </a:r>
            <a:r>
              <a:rPr lang="en-IN" sz="1600" b="1" dirty="0" err="1">
                <a:solidFill>
                  <a:srgbClr val="FFFF00"/>
                </a:solidFill>
              </a:rPr>
              <a:t>dystrophin</a:t>
            </a:r>
            <a:r>
              <a:rPr lang="en-IN" sz="1600" b="1" dirty="0">
                <a:solidFill>
                  <a:srgbClr val="FFFF00"/>
                </a:solidFill>
              </a:rPr>
              <a:t> at 2.4 million bases.</a:t>
            </a:r>
          </a:p>
          <a:p>
            <a:pPr marL="428608" indent="-428608" algn="just">
              <a:buFont typeface="+mj-lt"/>
              <a:buAutoNum type="arabicPeriod"/>
            </a:pPr>
            <a:r>
              <a:rPr lang="en-IN" sz="1600" dirty="0"/>
              <a:t>The total number of genes is estimated at 30,000 much lower than previous estimates of 80,000 to 1,40,000 genes. </a:t>
            </a:r>
          </a:p>
          <a:p>
            <a:pPr marL="428608" indent="-428608" algn="just">
              <a:buFont typeface="+mj-lt"/>
              <a:buAutoNum type="arabicPeriod"/>
            </a:pPr>
            <a:r>
              <a:rPr lang="en-IN" sz="1600" dirty="0"/>
              <a:t>Almost all </a:t>
            </a:r>
            <a:r>
              <a:rPr lang="en-IN" sz="1600" b="1" dirty="0">
                <a:solidFill>
                  <a:srgbClr val="FFFF00"/>
                </a:solidFill>
              </a:rPr>
              <a:t>(99.9 per cent) nucleotide bases are exactly the same in all people.</a:t>
            </a:r>
          </a:p>
          <a:p>
            <a:pPr marL="428608" indent="-428608" algn="just">
              <a:buFont typeface="+mj-lt"/>
              <a:buAutoNum type="arabicPeriod"/>
            </a:pPr>
            <a:r>
              <a:rPr lang="en-IN" sz="1600" dirty="0"/>
              <a:t>The </a:t>
            </a:r>
            <a:r>
              <a:rPr lang="en-IN" sz="1600" b="1" dirty="0">
                <a:solidFill>
                  <a:srgbClr val="FFFF00"/>
                </a:solidFill>
              </a:rPr>
              <a:t>functions are unknown for over 50 per cent of discovered genes.</a:t>
            </a:r>
          </a:p>
          <a:p>
            <a:pPr marL="428608" indent="-428608" algn="just">
              <a:buFont typeface="+mj-lt"/>
              <a:buAutoNum type="arabicPeriod" startAt="6"/>
            </a:pPr>
            <a:r>
              <a:rPr lang="en-IN" sz="1600" dirty="0"/>
              <a:t>Less than </a:t>
            </a:r>
            <a:r>
              <a:rPr lang="en-IN" sz="1600" b="1" dirty="0">
                <a:solidFill>
                  <a:srgbClr val="FFFF00"/>
                </a:solidFill>
              </a:rPr>
              <a:t>2 per cent of the genome codes for proteins</a:t>
            </a:r>
            <a:r>
              <a:rPr lang="en-IN" sz="1600" dirty="0"/>
              <a:t>.</a:t>
            </a:r>
          </a:p>
          <a:p>
            <a:pPr marL="428608" indent="-428608" algn="just">
              <a:buFont typeface="+mj-lt"/>
              <a:buAutoNum type="arabicPeriod" startAt="6"/>
            </a:pPr>
            <a:r>
              <a:rPr lang="en-IN" sz="1600" b="1" dirty="0">
                <a:solidFill>
                  <a:srgbClr val="FFFF00"/>
                </a:solidFill>
              </a:rPr>
              <a:t>Repeated sequences make up very large portion </a:t>
            </a:r>
            <a:r>
              <a:rPr lang="en-IN" sz="1600" dirty="0"/>
              <a:t>of the human genome.</a:t>
            </a:r>
          </a:p>
          <a:p>
            <a:pPr marL="428608" indent="-428608" algn="just">
              <a:buFont typeface="+mj-lt"/>
              <a:buAutoNum type="arabicPeriod" startAt="6"/>
            </a:pPr>
            <a:r>
              <a:rPr lang="en-IN" sz="1600" dirty="0"/>
              <a:t>Repetitive sequences are stretches of DNA sequences that are </a:t>
            </a:r>
            <a:r>
              <a:rPr lang="en-IN" sz="1600" b="1" dirty="0">
                <a:solidFill>
                  <a:srgbClr val="FFFF00"/>
                </a:solidFill>
              </a:rPr>
              <a:t>repeated many times </a:t>
            </a:r>
            <a:r>
              <a:rPr lang="en-IN" sz="1600" dirty="0"/>
              <a:t>(hundred to thousand times). They are thought to have </a:t>
            </a:r>
            <a:r>
              <a:rPr lang="en-IN" sz="1600" b="1" dirty="0">
                <a:solidFill>
                  <a:srgbClr val="FFFF00"/>
                </a:solidFill>
              </a:rPr>
              <a:t>no direct coding functions</a:t>
            </a:r>
            <a:r>
              <a:rPr lang="en-IN" sz="1600" dirty="0"/>
              <a:t>, but they shed light on </a:t>
            </a:r>
            <a:r>
              <a:rPr lang="en-IN" sz="1600" b="1" dirty="0">
                <a:solidFill>
                  <a:srgbClr val="FFFF00"/>
                </a:solidFill>
              </a:rPr>
              <a:t>chromosome structure, dynamics and evolution</a:t>
            </a:r>
            <a:r>
              <a:rPr lang="en-IN" sz="1600" dirty="0"/>
              <a:t>.</a:t>
            </a:r>
          </a:p>
          <a:p>
            <a:pPr marL="428608" indent="-428608" algn="just">
              <a:buFont typeface="+mj-lt"/>
              <a:buAutoNum type="arabicPeriod" startAt="6"/>
            </a:pPr>
            <a:r>
              <a:rPr lang="en-IN" sz="1600" dirty="0"/>
              <a:t>Chromosome 1 has most genes (2968), and the Y has the fewest (231).</a:t>
            </a:r>
          </a:p>
          <a:p>
            <a:pPr marL="428608" indent="-428608" algn="just">
              <a:buFont typeface="+mj-lt"/>
              <a:buAutoNum type="arabicPeriod" startAt="6"/>
            </a:pPr>
            <a:r>
              <a:rPr lang="en-IN" sz="1600" dirty="0"/>
              <a:t>Scientists have identified about </a:t>
            </a:r>
            <a:r>
              <a:rPr lang="en-IN" sz="1600" b="1" dirty="0">
                <a:solidFill>
                  <a:srgbClr val="FFFF00"/>
                </a:solidFill>
              </a:rPr>
              <a:t>1.4 million locations where single base DNA differences</a:t>
            </a:r>
            <a:r>
              <a:rPr lang="en-IN" sz="1600" dirty="0"/>
              <a:t> (</a:t>
            </a:r>
            <a:r>
              <a:rPr lang="en-IN" sz="1600" b="1" dirty="0">
                <a:solidFill>
                  <a:srgbClr val="FFFF00"/>
                </a:solidFill>
              </a:rPr>
              <a:t>SNPs – single nucleotide polymorphism</a:t>
            </a:r>
            <a:r>
              <a:rPr lang="en-IN" sz="1600" b="1" dirty="0"/>
              <a:t>, </a:t>
            </a:r>
            <a:r>
              <a:rPr lang="en-IN" sz="1600" dirty="0"/>
              <a:t>pronounced as ‘snips’) occur in humans. This information promises to </a:t>
            </a:r>
            <a:r>
              <a:rPr lang="en-IN" sz="1600" b="1" dirty="0">
                <a:solidFill>
                  <a:srgbClr val="FFFF00"/>
                </a:solidFill>
              </a:rPr>
              <a:t>revolutionise the processes of finding chromosomal locations for disease-associated sequences and tracing human history.</a:t>
            </a:r>
          </a:p>
          <a:p>
            <a:pPr marL="428608" indent="-428608" algn="just">
              <a:buFont typeface="+mj-lt"/>
              <a:buAutoNum type="arabicPeriod"/>
            </a:pPr>
            <a:endParaRPr lang="en-IN" sz="16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9188"/>
            <a:ext cx="8784976" cy="484105"/>
          </a:xfrm>
        </p:spPr>
        <p:txBody>
          <a:bodyPr>
            <a:normAutofit/>
          </a:bodyPr>
          <a:lstStyle/>
          <a:p>
            <a:r>
              <a:rPr lang="en-IN" sz="2000" b="1" dirty="0"/>
              <a:t>Applications and Future Challenges</a:t>
            </a:r>
            <a:endParaRPr lang="en-IN" sz="2000" dirty="0"/>
          </a:p>
        </p:txBody>
      </p:sp>
      <p:sp>
        <p:nvSpPr>
          <p:cNvPr id="3" name="Content Placeholder 2"/>
          <p:cNvSpPr>
            <a:spLocks noGrp="1"/>
          </p:cNvSpPr>
          <p:nvPr>
            <p:ph idx="1"/>
          </p:nvPr>
        </p:nvSpPr>
        <p:spPr>
          <a:xfrm>
            <a:off x="179512" y="553244"/>
            <a:ext cx="8784976" cy="3771636"/>
          </a:xfrm>
        </p:spPr>
        <p:txBody>
          <a:bodyPr>
            <a:noAutofit/>
          </a:bodyPr>
          <a:lstStyle/>
          <a:p>
            <a:pPr algn="just"/>
            <a:r>
              <a:rPr lang="en-IN" sz="1800" dirty="0"/>
              <a:t>Deriving meaningful knowledge from the DNA sequences will </a:t>
            </a:r>
            <a:r>
              <a:rPr lang="en-IN" sz="1800" b="1" dirty="0">
                <a:solidFill>
                  <a:srgbClr val="FFFF00"/>
                </a:solidFill>
              </a:rPr>
              <a:t>help in understanding of biological systems</a:t>
            </a:r>
            <a:r>
              <a:rPr lang="en-IN" sz="1800" dirty="0"/>
              <a:t>. </a:t>
            </a:r>
          </a:p>
          <a:p>
            <a:pPr algn="just"/>
            <a:r>
              <a:rPr lang="en-IN" sz="1800" dirty="0"/>
              <a:t>Complete sequence of HG sequence when properly studied, will </a:t>
            </a:r>
            <a:r>
              <a:rPr lang="en-IN" sz="1800" b="1" dirty="0">
                <a:solidFill>
                  <a:srgbClr val="FFFF00"/>
                </a:solidFill>
              </a:rPr>
              <a:t>enable radically new approach to biological research. </a:t>
            </a:r>
          </a:p>
          <a:p>
            <a:pPr algn="just"/>
            <a:r>
              <a:rPr lang="en-IN" sz="1800" b="1" dirty="0">
                <a:solidFill>
                  <a:srgbClr val="FFFF00"/>
                </a:solidFill>
              </a:rPr>
              <a:t>Can be used to study all the genes in a genome</a:t>
            </a:r>
            <a:r>
              <a:rPr lang="en-IN" sz="1800" dirty="0"/>
              <a:t>, for example, </a:t>
            </a:r>
          </a:p>
          <a:p>
            <a:pPr lvl="1" algn="just"/>
            <a:r>
              <a:rPr lang="en-IN" sz="1800" dirty="0"/>
              <a:t>all the transcripts in a particular tissue or organ or </a:t>
            </a:r>
            <a:r>
              <a:rPr lang="en-IN" sz="1800" dirty="0" err="1"/>
              <a:t>tumor</a:t>
            </a:r>
            <a:r>
              <a:rPr lang="en-IN" sz="1800" dirty="0"/>
              <a:t>, or </a:t>
            </a:r>
          </a:p>
          <a:p>
            <a:pPr lvl="1" algn="just"/>
            <a:r>
              <a:rPr lang="en-IN" sz="1800" dirty="0"/>
              <a:t>how tens of thousands of genes and proteins work together in interconnected networks to orchestrate the chemistry of life.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endParaRPr lang="en-IN" dirty="0"/>
          </a:p>
        </p:txBody>
      </p:sp>
      <p:sp>
        <p:nvSpPr>
          <p:cNvPr id="3" name="Content Placeholder 2"/>
          <p:cNvSpPr>
            <a:spLocks noGrp="1"/>
          </p:cNvSpPr>
          <p:nvPr>
            <p:ph idx="1"/>
          </p:nvPr>
        </p:nvSpPr>
        <p:spPr/>
        <p:txBody>
          <a:bodyPr/>
          <a:lstStyle/>
          <a:p>
            <a:r>
              <a:rPr lang="en-US" sz="3667" dirty="0"/>
              <a:t>Read </a:t>
            </a:r>
            <a:r>
              <a:rPr lang="en-IN" sz="3667" b="1" dirty="0"/>
              <a:t>DNA FINGERPRINTING </a:t>
            </a:r>
            <a:r>
              <a:rPr lang="en-US" sz="3667" dirty="0"/>
              <a:t>from page numbers 121-122</a:t>
            </a:r>
            <a:endParaRPr lang="en-IN" sz="3667" dirty="0"/>
          </a:p>
          <a:p>
            <a:endParaRPr lang="en-I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8086"/>
            <a:ext cx="8229600" cy="952500"/>
          </a:xfrm>
        </p:spPr>
        <p:txBody>
          <a:bodyPr>
            <a:normAutofit/>
          </a:bodyPr>
          <a:lstStyle/>
          <a:p>
            <a:r>
              <a:rPr lang="en-US" sz="2400" b="1" dirty="0"/>
              <a:t>Why do we differ from each other?</a:t>
            </a:r>
            <a:endParaRPr lang="en-IN" sz="2400" b="1" dirty="0"/>
          </a:p>
        </p:txBody>
      </p:sp>
      <p:sp>
        <p:nvSpPr>
          <p:cNvPr id="5" name="Rectangle 4"/>
          <p:cNvSpPr/>
          <p:nvPr/>
        </p:nvSpPr>
        <p:spPr>
          <a:xfrm>
            <a:off x="107504" y="2293630"/>
            <a:ext cx="8928992" cy="1323439"/>
          </a:xfrm>
          <a:prstGeom prst="rect">
            <a:avLst/>
          </a:prstGeom>
        </p:spPr>
        <p:txBody>
          <a:bodyPr wrap="square">
            <a:spAutoFit/>
          </a:bodyPr>
          <a:lstStyle/>
          <a:p>
            <a:pPr algn="just"/>
            <a:r>
              <a:rPr lang="en-IN" sz="2000" i="1" dirty="0"/>
              <a:t>Differences in base sequences of human genome (i.e. 3 × 10</a:t>
            </a:r>
            <a:r>
              <a:rPr lang="en-IN" sz="2000" i="1" baseline="30000" dirty="0"/>
              <a:t>9</a:t>
            </a:r>
            <a:r>
              <a:rPr lang="en-IN" sz="2000" i="1" dirty="0"/>
              <a:t> bp)  </a:t>
            </a:r>
            <a:r>
              <a:rPr lang="en-IN" sz="2000" dirty="0"/>
              <a:t>make every individual unique in their phenotypic appearance. </a:t>
            </a:r>
          </a:p>
          <a:p>
            <a:pPr algn="just"/>
            <a:r>
              <a:rPr lang="en-IN" sz="2000" dirty="0"/>
              <a:t>It is technically known as </a:t>
            </a:r>
            <a:r>
              <a:rPr lang="en-IN" sz="2000" b="1" dirty="0">
                <a:solidFill>
                  <a:srgbClr val="FFFF00"/>
                </a:solidFill>
              </a:rPr>
              <a:t>Polymorphism</a:t>
            </a:r>
            <a:r>
              <a:rPr lang="en-IN" sz="2000" dirty="0"/>
              <a:t> </a:t>
            </a:r>
            <a:r>
              <a:rPr lang="en-IN" sz="2000" i="1" dirty="0"/>
              <a:t>(i.e. </a:t>
            </a:r>
            <a:r>
              <a:rPr lang="en-IN" sz="2000" i="1" dirty="0">
                <a:solidFill>
                  <a:srgbClr val="FFFF00"/>
                </a:solidFill>
              </a:rPr>
              <a:t>variation at genetic level </a:t>
            </a:r>
            <a:r>
              <a:rPr lang="en-IN" sz="2000" i="1" dirty="0"/>
              <a:t>arise due to mutation)</a:t>
            </a:r>
            <a:r>
              <a:rPr lang="en-IN"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402EF91D-1CBC-4844-92BA-DCC6AA5B3F28}"/>
              </a:ext>
            </a:extLst>
          </p:cNvPr>
          <p:cNvSpPr>
            <a:spLocks noGrp="1"/>
          </p:cNvSpPr>
          <p:nvPr>
            <p:ph type="title"/>
          </p:nvPr>
        </p:nvSpPr>
        <p:spPr>
          <a:xfrm>
            <a:off x="520764" y="-382860"/>
            <a:ext cx="8102471" cy="1143000"/>
          </a:xfrm>
        </p:spPr>
        <p:txBody>
          <a:bodyPr>
            <a:noAutofit/>
          </a:bodyPr>
          <a:lstStyle/>
          <a:p>
            <a:r>
              <a:rPr lang="en-IN" sz="1800" dirty="0"/>
              <a:t>Salient features of the double-helix structure of DNA proposed by Watson and Crick</a:t>
            </a:r>
          </a:p>
        </p:txBody>
      </p:sp>
      <p:sp>
        <p:nvSpPr>
          <p:cNvPr id="30" name="Content Placeholder 2">
            <a:extLst>
              <a:ext uri="{FF2B5EF4-FFF2-40B4-BE49-F238E27FC236}">
                <a16:creationId xmlns:a16="http://schemas.microsoft.com/office/drawing/2014/main" id="{FABC7364-5042-1A48-BEFE-2F4592BC81B1}"/>
              </a:ext>
            </a:extLst>
          </p:cNvPr>
          <p:cNvSpPr>
            <a:spLocks noGrp="1"/>
          </p:cNvSpPr>
          <p:nvPr>
            <p:ph idx="1"/>
          </p:nvPr>
        </p:nvSpPr>
        <p:spPr>
          <a:xfrm>
            <a:off x="822588" y="418769"/>
            <a:ext cx="7693024" cy="1143000"/>
          </a:xfrm>
        </p:spPr>
        <p:txBody>
          <a:bodyPr>
            <a:noAutofit/>
          </a:bodyPr>
          <a:lstStyle/>
          <a:p>
            <a:pPr algn="just"/>
            <a:r>
              <a:rPr lang="en-US" sz="1200" dirty="0"/>
              <a:t>Open page number 97 and try to recall the structure of DNA</a:t>
            </a:r>
            <a:endParaRPr lang="en-IN" sz="1200" dirty="0"/>
          </a:p>
        </p:txBody>
      </p:sp>
      <p:pic>
        <p:nvPicPr>
          <p:cNvPr id="31" name="Picture 30">
            <a:extLst>
              <a:ext uri="{FF2B5EF4-FFF2-40B4-BE49-F238E27FC236}">
                <a16:creationId xmlns:a16="http://schemas.microsoft.com/office/drawing/2014/main" id="{4CBEA670-C840-DE47-A4C7-1929CACE2920}"/>
              </a:ext>
            </a:extLst>
          </p:cNvPr>
          <p:cNvPicPr>
            <a:picLocks noChangeAspect="1"/>
          </p:cNvPicPr>
          <p:nvPr/>
        </p:nvPicPr>
        <p:blipFill>
          <a:blip r:embed="rId3"/>
          <a:stretch>
            <a:fillRect/>
          </a:stretch>
        </p:blipFill>
        <p:spPr>
          <a:xfrm>
            <a:off x="219478" y="786230"/>
            <a:ext cx="4954353" cy="2856783"/>
          </a:xfrm>
          <a:prstGeom prst="rect">
            <a:avLst/>
          </a:prstGeom>
        </p:spPr>
      </p:pic>
      <p:pic>
        <p:nvPicPr>
          <p:cNvPr id="32" name="Picture 31">
            <a:extLst>
              <a:ext uri="{FF2B5EF4-FFF2-40B4-BE49-F238E27FC236}">
                <a16:creationId xmlns:a16="http://schemas.microsoft.com/office/drawing/2014/main" id="{5F44F73C-357B-064B-9759-4535BAAD7AC4}"/>
              </a:ext>
            </a:extLst>
          </p:cNvPr>
          <p:cNvPicPr>
            <a:picLocks noChangeAspect="1"/>
          </p:cNvPicPr>
          <p:nvPr/>
        </p:nvPicPr>
        <p:blipFill>
          <a:blip r:embed="rId4"/>
          <a:stretch>
            <a:fillRect/>
          </a:stretch>
        </p:blipFill>
        <p:spPr>
          <a:xfrm>
            <a:off x="4211960" y="2537913"/>
            <a:ext cx="4630753" cy="28567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92" y="49188"/>
            <a:ext cx="5048140" cy="540060"/>
          </a:xfrm>
        </p:spPr>
        <p:txBody>
          <a:bodyPr>
            <a:normAutofit/>
          </a:bodyPr>
          <a:lstStyle/>
          <a:p>
            <a:r>
              <a:rPr lang="en-IN" sz="2000" b="1" dirty="0"/>
              <a:t>DNA fingerprinting/DNA profiling</a:t>
            </a:r>
          </a:p>
        </p:txBody>
      </p:sp>
      <p:sp>
        <p:nvSpPr>
          <p:cNvPr id="3" name="Content Placeholder 2"/>
          <p:cNvSpPr>
            <a:spLocks noGrp="1"/>
          </p:cNvSpPr>
          <p:nvPr>
            <p:ph idx="1"/>
          </p:nvPr>
        </p:nvSpPr>
        <p:spPr>
          <a:xfrm>
            <a:off x="251520" y="625252"/>
            <a:ext cx="5544616" cy="4788188"/>
          </a:xfrm>
        </p:spPr>
        <p:txBody>
          <a:bodyPr>
            <a:noAutofit/>
          </a:bodyPr>
          <a:lstStyle/>
          <a:p>
            <a:pPr marL="133350" indent="-122238" algn="just"/>
            <a:r>
              <a:rPr lang="en-IN" sz="1600" dirty="0"/>
              <a:t>DNA fingerprinting is a </a:t>
            </a:r>
            <a:r>
              <a:rPr lang="en-IN" sz="1600" b="1" dirty="0">
                <a:solidFill>
                  <a:srgbClr val="FFFF00"/>
                </a:solidFill>
              </a:rPr>
              <a:t>very quick way to compare the DNA sequences of any two individuals or among individuals of a population.</a:t>
            </a:r>
          </a:p>
          <a:p>
            <a:pPr marL="133350" indent="-122238" algn="just"/>
            <a:r>
              <a:rPr lang="en-IN" sz="1600" dirty="0"/>
              <a:t>DNA fingerprinting was developed by </a:t>
            </a:r>
            <a:r>
              <a:rPr lang="en-IN" sz="1600" b="1" dirty="0">
                <a:solidFill>
                  <a:srgbClr val="FFFF00"/>
                </a:solidFill>
              </a:rPr>
              <a:t>Alec John Jeffreys </a:t>
            </a:r>
          </a:p>
          <a:p>
            <a:pPr marL="133350" indent="-122238" algn="just"/>
            <a:r>
              <a:rPr lang="en-IN" sz="1600" b="1" dirty="0">
                <a:solidFill>
                  <a:srgbClr val="FFFF00"/>
                </a:solidFill>
              </a:rPr>
              <a:t>DNA profiling </a:t>
            </a:r>
            <a:r>
              <a:rPr lang="en-IN" sz="1600" dirty="0"/>
              <a:t>use </a:t>
            </a:r>
            <a:r>
              <a:rPr lang="en-US" sz="1600" b="1" dirty="0">
                <a:solidFill>
                  <a:srgbClr val="FFFF00"/>
                </a:solidFill>
              </a:rPr>
              <a:t>repetitive DNA (mini-</a:t>
            </a:r>
            <a:r>
              <a:rPr lang="en-IN" sz="1600" b="1" dirty="0">
                <a:solidFill>
                  <a:srgbClr val="FFFF00"/>
                </a:solidFill>
              </a:rPr>
              <a:t>satellite DNA -VNTR) </a:t>
            </a:r>
            <a:r>
              <a:rPr lang="en-IN" sz="1600" dirty="0"/>
              <a:t>as probe. </a:t>
            </a:r>
          </a:p>
          <a:p>
            <a:pPr marL="133350" indent="-122238" algn="just"/>
            <a:r>
              <a:rPr lang="en-IN" sz="1600" dirty="0"/>
              <a:t>Earlier, the technique involved </a:t>
            </a:r>
            <a:r>
              <a:rPr lang="en-IN" sz="1600" b="1" dirty="0">
                <a:solidFill>
                  <a:srgbClr val="FFFF00"/>
                </a:solidFill>
              </a:rPr>
              <a:t>Southern blot hybridisation </a:t>
            </a:r>
            <a:r>
              <a:rPr lang="en-IN" sz="1600" dirty="0">
                <a:solidFill>
                  <a:srgbClr val="FFFF00"/>
                </a:solidFill>
              </a:rPr>
              <a:t>using </a:t>
            </a:r>
            <a:r>
              <a:rPr lang="en-IN" sz="1600" b="1" dirty="0">
                <a:solidFill>
                  <a:srgbClr val="FFFF00"/>
                </a:solidFill>
              </a:rPr>
              <a:t>radio labelled Variable Number of Tandem Repeats (VNTR) </a:t>
            </a:r>
            <a:r>
              <a:rPr lang="en-IN" sz="1600" dirty="0">
                <a:solidFill>
                  <a:srgbClr val="FFFF00"/>
                </a:solidFill>
              </a:rPr>
              <a:t>as a probe.</a:t>
            </a:r>
            <a:endParaRPr lang="en-IN" sz="1600" b="1" dirty="0">
              <a:solidFill>
                <a:srgbClr val="FFFF00"/>
              </a:solidFill>
            </a:endParaRPr>
          </a:p>
          <a:p>
            <a:pPr marL="133350" indent="-122238" algn="just"/>
            <a:r>
              <a:rPr lang="en-US" sz="1600" dirty="0"/>
              <a:t>Uses of DNA fingerprinting</a:t>
            </a:r>
            <a:endParaRPr lang="en-IN" sz="1600" dirty="0"/>
          </a:p>
          <a:p>
            <a:pPr marL="403225" lvl="1" indent="-269875" algn="just">
              <a:buFont typeface="Wingdings" pitchFamily="2" charset="2"/>
              <a:buChar char="ü"/>
            </a:pPr>
            <a:r>
              <a:rPr lang="en-IN" sz="1600" b="1" dirty="0">
                <a:solidFill>
                  <a:srgbClr val="FFFF00"/>
                </a:solidFill>
              </a:rPr>
              <a:t>Forensic applications </a:t>
            </a:r>
          </a:p>
          <a:p>
            <a:pPr marL="403225" lvl="1" indent="-269875" algn="just">
              <a:buFont typeface="Wingdings" pitchFamily="2" charset="2"/>
              <a:buChar char="ü"/>
            </a:pPr>
            <a:r>
              <a:rPr lang="en-IN" sz="1600" b="1" dirty="0">
                <a:solidFill>
                  <a:srgbClr val="FFFF00"/>
                </a:solidFill>
              </a:rPr>
              <a:t>Used in paternity testing</a:t>
            </a:r>
          </a:p>
          <a:p>
            <a:pPr marL="403225" lvl="1" indent="-269875" algn="just">
              <a:buFont typeface="Wingdings" pitchFamily="2" charset="2"/>
              <a:buChar char="ü"/>
            </a:pPr>
            <a:r>
              <a:rPr lang="en-IN" sz="1600" b="1" dirty="0">
                <a:solidFill>
                  <a:srgbClr val="FFFF00"/>
                </a:solidFill>
              </a:rPr>
              <a:t>Used in study of genetic biodiversity</a:t>
            </a:r>
          </a:p>
          <a:p>
            <a:pPr marL="403225" lvl="1" indent="-269875" algn="just">
              <a:buFont typeface="Wingdings" pitchFamily="2" charset="2"/>
              <a:buChar char="ü"/>
            </a:pPr>
            <a:r>
              <a:rPr lang="en-IN" sz="1600" b="1" dirty="0">
                <a:solidFill>
                  <a:srgbClr val="FFFF00"/>
                </a:solidFill>
              </a:rPr>
              <a:t>Used in evolutionary biology</a:t>
            </a:r>
          </a:p>
          <a:p>
            <a:pPr marL="133350" indent="-122238" algn="just"/>
            <a:r>
              <a:rPr lang="en-IN" sz="1600" dirty="0"/>
              <a:t>DNA fingerprinting </a:t>
            </a:r>
            <a:r>
              <a:rPr lang="en-IN" sz="1600" b="1" dirty="0">
                <a:solidFill>
                  <a:srgbClr val="FFFF00"/>
                </a:solidFill>
              </a:rPr>
              <a:t>involves identifying differences in repetitive DNA</a:t>
            </a:r>
            <a:r>
              <a:rPr lang="en-IN" sz="1600" dirty="0"/>
              <a:t>. </a:t>
            </a:r>
          </a:p>
        </p:txBody>
      </p:sp>
      <p:pic>
        <p:nvPicPr>
          <p:cNvPr id="44" name="Picture 43">
            <a:extLst>
              <a:ext uri="{FF2B5EF4-FFF2-40B4-BE49-F238E27FC236}">
                <a16:creationId xmlns:a16="http://schemas.microsoft.com/office/drawing/2014/main" id="{101CDD74-C6B3-1341-BA92-6697F686A329}"/>
              </a:ext>
            </a:extLst>
          </p:cNvPr>
          <p:cNvPicPr>
            <a:picLocks noChangeAspect="1"/>
          </p:cNvPicPr>
          <p:nvPr/>
        </p:nvPicPr>
        <p:blipFill>
          <a:blip r:embed="rId3"/>
          <a:stretch>
            <a:fillRect/>
          </a:stretch>
        </p:blipFill>
        <p:spPr>
          <a:xfrm>
            <a:off x="5287696" y="1201316"/>
            <a:ext cx="3856304" cy="2758328"/>
          </a:xfrm>
          <a:prstGeom prst="rect">
            <a:avLst/>
          </a:prstGeom>
        </p:spPr>
      </p:pic>
      <p:pic>
        <p:nvPicPr>
          <p:cNvPr id="1026" name="Picture 2" descr="Professor Sir Alec J. Jeffreys FRS — University of Leicester">
            <a:extLst>
              <a:ext uri="{FF2B5EF4-FFF2-40B4-BE49-F238E27FC236}">
                <a16:creationId xmlns:a16="http://schemas.microsoft.com/office/drawing/2014/main" id="{3B6D8520-6212-C149-B7C3-F158677E06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390" b="99531" l="1765" r="96471">
                        <a14:foregroundMark x1="24118" y1="81690" x2="52353" y2="90141"/>
                        <a14:foregroundMark x1="52353" y1="90141" x2="74706" y2="89671"/>
                        <a14:foregroundMark x1="74706" y1="89671" x2="64118" y2="81690"/>
                        <a14:foregroundMark x1="40588" y1="97653" x2="23529" y2="86385"/>
                        <a14:foregroundMark x1="23529" y1="86385" x2="3529" y2="95775"/>
                        <a14:foregroundMark x1="3529" y1="95775" x2="25882" y2="97653"/>
                        <a14:foregroundMark x1="25882" y1="97653" x2="59412" y2="97183"/>
                        <a14:foregroundMark x1="59412" y1="97183" x2="82353" y2="99531"/>
                        <a14:foregroundMark x1="82353" y1="99531" x2="26471" y2="85446"/>
                        <a14:foregroundMark x1="26471" y1="85446" x2="25882" y2="82629"/>
                        <a14:foregroundMark x1="1765" y1="93897" x2="1765" y2="93897"/>
                        <a14:foregroundMark x1="96471" y1="94366" x2="96471" y2="94366"/>
                        <a14:foregroundMark x1="51176" y1="9859" x2="51176" y2="9859"/>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09671" y="-12164"/>
            <a:ext cx="1126825" cy="1411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296AC8F-F848-414C-BE0F-54064072D1E2}"/>
              </a:ext>
            </a:extLst>
          </p:cNvPr>
          <p:cNvSpPr txBox="1"/>
          <p:nvPr/>
        </p:nvSpPr>
        <p:spPr>
          <a:xfrm>
            <a:off x="323528" y="4484569"/>
            <a:ext cx="4680520" cy="82911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spcBef>
                <a:spcPct val="0"/>
              </a:spcBef>
              <a:buNone/>
            </a:pPr>
            <a:r>
              <a:rPr lang="en-IN" sz="1600" b="1" kern="1200" dirty="0">
                <a:solidFill>
                  <a:srgbClr val="FFFF00"/>
                </a:solidFill>
              </a:rPr>
              <a:t>Variable Number of Tandem Repeat (VNTR)</a:t>
            </a:r>
          </a:p>
          <a:p>
            <a:pPr lvl="0" algn="ctr" defTabSz="800100">
              <a:spcBef>
                <a:spcPct val="0"/>
              </a:spcBef>
            </a:pPr>
            <a:r>
              <a:rPr lang="en-IN" sz="1200" dirty="0"/>
              <a:t>[</a:t>
            </a:r>
            <a:r>
              <a:rPr lang="en-IN" sz="1200" kern="1200" dirty="0"/>
              <a:t>Small DNA sequence (</a:t>
            </a:r>
            <a:r>
              <a:rPr lang="en-IN" sz="1200" dirty="0"/>
              <a:t>varies from 0.1 to 20 kb</a:t>
            </a:r>
            <a:r>
              <a:rPr lang="en-IN" sz="1200" kern="1200" dirty="0"/>
              <a:t>) arranged tandemly in many copy number, copy number varies from chromosome to chromosome in an individual. The numbers of repeat show very high degree of polymorphism]</a:t>
            </a:r>
            <a:endParaRPr lang="en-US" sz="1200" kern="1200" dirty="0"/>
          </a:p>
        </p:txBody>
      </p:sp>
      <p:sp>
        <p:nvSpPr>
          <p:cNvPr id="19" name="TextBox 18">
            <a:extLst>
              <a:ext uri="{FF2B5EF4-FFF2-40B4-BE49-F238E27FC236}">
                <a16:creationId xmlns:a16="http://schemas.microsoft.com/office/drawing/2014/main" id="{A00071CA-927D-5747-99C9-1D535ACA1BA0}"/>
              </a:ext>
            </a:extLst>
          </p:cNvPr>
          <p:cNvSpPr txBox="1"/>
          <p:nvPr/>
        </p:nvSpPr>
        <p:spPr>
          <a:xfrm>
            <a:off x="1277061" y="3672028"/>
            <a:ext cx="2413415" cy="36933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8415" tIns="18415" rIns="18415" bIns="18415" numCol="1" spcCol="1270" anchor="ctr" anchorCtr="0">
            <a:noAutofit/>
          </a:bodyPr>
          <a:lstStyle/>
          <a:p>
            <a:pPr marL="0" lvl="0" indent="0" algn="ctr" defTabSz="1289050">
              <a:spcBef>
                <a:spcPct val="0"/>
              </a:spcBef>
              <a:buNone/>
            </a:pPr>
            <a:r>
              <a:rPr lang="en-IN" sz="1600" b="1" kern="1200" dirty="0">
                <a:solidFill>
                  <a:srgbClr val="FFFF00"/>
                </a:solidFill>
              </a:rPr>
              <a:t>Mini-satellites</a:t>
            </a:r>
            <a:endParaRPr lang="en-US" sz="1600" kern="1200" dirty="0"/>
          </a:p>
        </p:txBody>
      </p:sp>
      <p:sp>
        <p:nvSpPr>
          <p:cNvPr id="20" name="TextBox 19">
            <a:extLst>
              <a:ext uri="{FF2B5EF4-FFF2-40B4-BE49-F238E27FC236}">
                <a16:creationId xmlns:a16="http://schemas.microsoft.com/office/drawing/2014/main" id="{0AB1D18E-B738-9E4D-900E-68A679B34C07}"/>
              </a:ext>
            </a:extLst>
          </p:cNvPr>
          <p:cNvSpPr txBox="1"/>
          <p:nvPr/>
        </p:nvSpPr>
        <p:spPr>
          <a:xfrm>
            <a:off x="3563888" y="3672028"/>
            <a:ext cx="1350723" cy="2973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18415" tIns="18415" rIns="18415" bIns="18415" numCol="1" spcCol="1270" anchor="ctr" anchorCtr="0">
            <a:noAutofit/>
          </a:bodyPr>
          <a:lstStyle/>
          <a:p>
            <a:pPr marL="0" lvl="0" indent="0" algn="ctr" defTabSz="1289050">
              <a:spcBef>
                <a:spcPct val="0"/>
              </a:spcBef>
              <a:buNone/>
            </a:pPr>
            <a:r>
              <a:rPr lang="en-IN" sz="1600" b="1" kern="1200" dirty="0">
                <a:solidFill>
                  <a:srgbClr val="FFFF00"/>
                </a:solidFill>
              </a:rPr>
              <a:t>Micro satellites</a:t>
            </a:r>
            <a:endParaRPr lang="en-US" sz="1600" kern="1200" dirty="0"/>
          </a:p>
        </p:txBody>
      </p:sp>
      <p:sp>
        <p:nvSpPr>
          <p:cNvPr id="21" name="TextBox 20">
            <a:extLst>
              <a:ext uri="{FF2B5EF4-FFF2-40B4-BE49-F238E27FC236}">
                <a16:creationId xmlns:a16="http://schemas.microsoft.com/office/drawing/2014/main" id="{5A07EC36-557C-C34D-919D-C9EB762FB5D7}"/>
              </a:ext>
            </a:extLst>
          </p:cNvPr>
          <p:cNvSpPr txBox="1"/>
          <p:nvPr/>
        </p:nvSpPr>
        <p:spPr>
          <a:xfrm>
            <a:off x="1187624" y="2291935"/>
            <a:ext cx="3600400" cy="77406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1778000">
              <a:spcBef>
                <a:spcPct val="0"/>
              </a:spcBef>
              <a:buNone/>
            </a:pPr>
            <a:r>
              <a:rPr lang="en-US" sz="1600" b="1" kern="1200" dirty="0">
                <a:solidFill>
                  <a:srgbClr val="FFFF00"/>
                </a:solidFill>
              </a:rPr>
              <a:t>Repetitive DNA</a:t>
            </a:r>
          </a:p>
          <a:p>
            <a:pPr marL="0" lvl="0" indent="0" algn="ctr" defTabSz="1778000">
              <a:spcBef>
                <a:spcPct val="0"/>
              </a:spcBef>
              <a:buNone/>
            </a:pPr>
            <a:r>
              <a:rPr lang="en-IN" sz="1200" kern="1200" dirty="0"/>
              <a:t>Depending on base composition </a:t>
            </a:r>
            <a:r>
              <a:rPr lang="en-IN" sz="1200" i="1" kern="1200" dirty="0"/>
              <a:t>(A:T rich or G:C rich), length of segment, and number of repetitive units</a:t>
            </a:r>
            <a:endParaRPr lang="en-US" sz="1200" kern="1200" dirty="0"/>
          </a:p>
        </p:txBody>
      </p:sp>
      <p:cxnSp>
        <p:nvCxnSpPr>
          <p:cNvPr id="3" name="Elbow Connector 2">
            <a:extLst>
              <a:ext uri="{FF2B5EF4-FFF2-40B4-BE49-F238E27FC236}">
                <a16:creationId xmlns:a16="http://schemas.microsoft.com/office/drawing/2014/main" id="{CCB84BFE-FAE0-9247-B1D9-AA9A8638E9CF}"/>
              </a:ext>
            </a:extLst>
          </p:cNvPr>
          <p:cNvCxnSpPr>
            <a:cxnSpLocks/>
            <a:stCxn id="21" idx="2"/>
            <a:endCxn id="19" idx="0"/>
          </p:cNvCxnSpPr>
          <p:nvPr/>
        </p:nvCxnSpPr>
        <p:spPr>
          <a:xfrm rot="5400000">
            <a:off x="2432781" y="3116984"/>
            <a:ext cx="606033" cy="504055"/>
          </a:xfrm>
          <a:prstGeom prst="bentConnector3">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Elbow Connector 21">
            <a:extLst>
              <a:ext uri="{FF2B5EF4-FFF2-40B4-BE49-F238E27FC236}">
                <a16:creationId xmlns:a16="http://schemas.microsoft.com/office/drawing/2014/main" id="{28EC3726-2EBC-7B45-A63B-2C53E9B6A322}"/>
              </a:ext>
            </a:extLst>
          </p:cNvPr>
          <p:cNvCxnSpPr>
            <a:cxnSpLocks/>
            <a:stCxn id="21" idx="2"/>
            <a:endCxn id="20" idx="0"/>
          </p:cNvCxnSpPr>
          <p:nvPr/>
        </p:nvCxnSpPr>
        <p:spPr>
          <a:xfrm rot="16200000" flipH="1">
            <a:off x="3310521" y="2743298"/>
            <a:ext cx="606033" cy="125142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492084D9-CFCD-8047-BF61-C3E917057083}"/>
              </a:ext>
            </a:extLst>
          </p:cNvPr>
          <p:cNvCxnSpPr>
            <a:cxnSpLocks/>
          </p:cNvCxnSpPr>
          <p:nvPr/>
        </p:nvCxnSpPr>
        <p:spPr>
          <a:xfrm flipH="1">
            <a:off x="2483768" y="3979455"/>
            <a:ext cx="1" cy="449006"/>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A8AD3AD-D1BF-564B-9362-E91F3168A015}"/>
              </a:ext>
            </a:extLst>
          </p:cNvPr>
          <p:cNvSpPr txBox="1"/>
          <p:nvPr/>
        </p:nvSpPr>
        <p:spPr>
          <a:xfrm>
            <a:off x="2483768" y="193204"/>
            <a:ext cx="1800200" cy="49037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1778000">
              <a:spcBef>
                <a:spcPct val="0"/>
              </a:spcBef>
              <a:buNone/>
            </a:pPr>
            <a:r>
              <a:rPr lang="en-US" sz="1600" b="1" kern="1200" dirty="0">
                <a:solidFill>
                  <a:srgbClr val="FFFF00"/>
                </a:solidFill>
              </a:rPr>
              <a:t>Genome</a:t>
            </a:r>
          </a:p>
          <a:p>
            <a:pPr marL="0" lvl="0" indent="0" algn="ctr" defTabSz="1778000">
              <a:spcBef>
                <a:spcPct val="0"/>
              </a:spcBef>
              <a:buNone/>
            </a:pPr>
            <a:r>
              <a:rPr lang="en-US" sz="1200" b="1" dirty="0">
                <a:solidFill>
                  <a:schemeClr val="tx1"/>
                </a:solidFill>
              </a:rPr>
              <a:t>(DNA in Human)</a:t>
            </a:r>
            <a:endParaRPr lang="en-US" sz="1200" b="1" kern="1200" dirty="0">
              <a:solidFill>
                <a:schemeClr val="tx1"/>
              </a:solidFill>
            </a:endParaRPr>
          </a:p>
        </p:txBody>
      </p:sp>
      <p:sp>
        <p:nvSpPr>
          <p:cNvPr id="11" name="TextBox 10">
            <a:extLst>
              <a:ext uri="{FF2B5EF4-FFF2-40B4-BE49-F238E27FC236}">
                <a16:creationId xmlns:a16="http://schemas.microsoft.com/office/drawing/2014/main" id="{BD19BA65-A421-9747-936D-E33D2A161F4E}"/>
              </a:ext>
            </a:extLst>
          </p:cNvPr>
          <p:cNvSpPr txBox="1"/>
          <p:nvPr/>
        </p:nvSpPr>
        <p:spPr>
          <a:xfrm>
            <a:off x="1631622" y="1065209"/>
            <a:ext cx="1572226" cy="49037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1778000">
              <a:spcBef>
                <a:spcPct val="0"/>
              </a:spcBef>
              <a:buNone/>
            </a:pPr>
            <a:r>
              <a:rPr lang="en-US" sz="1600" b="1" kern="1200" dirty="0">
                <a:solidFill>
                  <a:srgbClr val="FFFF00"/>
                </a:solidFill>
              </a:rPr>
              <a:t>Coding sequence</a:t>
            </a:r>
          </a:p>
          <a:p>
            <a:pPr algn="ctr" defTabSz="1778000">
              <a:spcBef>
                <a:spcPct val="0"/>
              </a:spcBef>
            </a:pPr>
            <a:r>
              <a:rPr lang="en-US" sz="1200" b="1" dirty="0">
                <a:solidFill>
                  <a:schemeClr val="tx1"/>
                </a:solidFill>
              </a:rPr>
              <a:t>(Forms protein)</a:t>
            </a:r>
            <a:endParaRPr lang="en-US" sz="1200" b="1" kern="1200" dirty="0">
              <a:solidFill>
                <a:schemeClr val="tx1"/>
              </a:solidFill>
            </a:endParaRPr>
          </a:p>
        </p:txBody>
      </p:sp>
      <p:sp>
        <p:nvSpPr>
          <p:cNvPr id="12" name="TextBox 11">
            <a:extLst>
              <a:ext uri="{FF2B5EF4-FFF2-40B4-BE49-F238E27FC236}">
                <a16:creationId xmlns:a16="http://schemas.microsoft.com/office/drawing/2014/main" id="{956837D2-4E27-3A48-AA9A-0E77276F9F34}"/>
              </a:ext>
            </a:extLst>
          </p:cNvPr>
          <p:cNvSpPr txBox="1"/>
          <p:nvPr/>
        </p:nvSpPr>
        <p:spPr>
          <a:xfrm>
            <a:off x="3581813" y="1065209"/>
            <a:ext cx="1926291" cy="31637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lvl="0" indent="0" algn="ctr" defTabSz="1778000">
              <a:spcBef>
                <a:spcPct val="0"/>
              </a:spcBef>
              <a:buNone/>
            </a:pPr>
            <a:r>
              <a:rPr lang="en-US" sz="1600" b="1" dirty="0">
                <a:solidFill>
                  <a:srgbClr val="FFFF00"/>
                </a:solidFill>
              </a:rPr>
              <a:t>Non-c</a:t>
            </a:r>
            <a:r>
              <a:rPr lang="en-US" sz="1600" b="1" kern="1200" dirty="0">
                <a:solidFill>
                  <a:srgbClr val="FFFF00"/>
                </a:solidFill>
              </a:rPr>
              <a:t>oding sequence</a:t>
            </a:r>
          </a:p>
        </p:txBody>
      </p:sp>
      <p:sp>
        <p:nvSpPr>
          <p:cNvPr id="14" name="TextBox 13">
            <a:extLst>
              <a:ext uri="{FF2B5EF4-FFF2-40B4-BE49-F238E27FC236}">
                <a16:creationId xmlns:a16="http://schemas.microsoft.com/office/drawing/2014/main" id="{5D94E041-361E-A64C-9D84-E534508C31A9}"/>
              </a:ext>
            </a:extLst>
          </p:cNvPr>
          <p:cNvSpPr txBox="1"/>
          <p:nvPr/>
        </p:nvSpPr>
        <p:spPr>
          <a:xfrm>
            <a:off x="5004048" y="2291935"/>
            <a:ext cx="1926291" cy="49037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1778000">
              <a:spcBef>
                <a:spcPct val="0"/>
              </a:spcBef>
            </a:pPr>
            <a:r>
              <a:rPr lang="en-US" sz="1600" b="1" dirty="0">
                <a:solidFill>
                  <a:srgbClr val="FFFF00"/>
                </a:solidFill>
              </a:rPr>
              <a:t>Introns,  regulator, </a:t>
            </a:r>
            <a:r>
              <a:rPr lang="en-US" sz="1600" b="1" dirty="0" err="1">
                <a:solidFill>
                  <a:srgbClr val="FFFF00"/>
                </a:solidFill>
              </a:rPr>
              <a:t>etc</a:t>
            </a:r>
            <a:endParaRPr lang="en-US" sz="1600" b="1" kern="1200" dirty="0">
              <a:solidFill>
                <a:srgbClr val="FFFF00"/>
              </a:solidFill>
            </a:endParaRPr>
          </a:p>
        </p:txBody>
      </p:sp>
      <p:sp>
        <p:nvSpPr>
          <p:cNvPr id="2" name="Rectangle 1">
            <a:extLst>
              <a:ext uri="{FF2B5EF4-FFF2-40B4-BE49-F238E27FC236}">
                <a16:creationId xmlns:a16="http://schemas.microsoft.com/office/drawing/2014/main" id="{6AF290D0-1402-6748-AFDF-23F32CD3A622}"/>
              </a:ext>
            </a:extLst>
          </p:cNvPr>
          <p:cNvSpPr/>
          <p:nvPr/>
        </p:nvSpPr>
        <p:spPr>
          <a:xfrm>
            <a:off x="464413" y="3672028"/>
            <a:ext cx="1051113" cy="369332"/>
          </a:xfrm>
          <a:prstGeom prst="rect">
            <a:avLst/>
          </a:prstGeom>
        </p:spPr>
        <p:txBody>
          <a:bodyPr wrap="square">
            <a:spAutoFit/>
          </a:bodyPr>
          <a:lstStyle/>
          <a:p>
            <a:pPr algn="ctr"/>
            <a:r>
              <a:rPr lang="en-US" b="1" dirty="0">
                <a:solidFill>
                  <a:srgbClr val="FFFF00"/>
                </a:solidFill>
              </a:rPr>
              <a:t>Satellite </a:t>
            </a:r>
            <a:endParaRPr lang="en-US" dirty="0"/>
          </a:p>
        </p:txBody>
      </p:sp>
      <p:cxnSp>
        <p:nvCxnSpPr>
          <p:cNvPr id="16" name="Elbow Connector 15">
            <a:extLst>
              <a:ext uri="{FF2B5EF4-FFF2-40B4-BE49-F238E27FC236}">
                <a16:creationId xmlns:a16="http://schemas.microsoft.com/office/drawing/2014/main" id="{1D4C950B-D17C-754F-B020-764BB26494BF}"/>
              </a:ext>
            </a:extLst>
          </p:cNvPr>
          <p:cNvCxnSpPr>
            <a:cxnSpLocks/>
            <a:stCxn id="21" idx="2"/>
            <a:endCxn id="2" idx="0"/>
          </p:cNvCxnSpPr>
          <p:nvPr/>
        </p:nvCxnSpPr>
        <p:spPr>
          <a:xfrm rot="5400000">
            <a:off x="1685881" y="2370084"/>
            <a:ext cx="606033" cy="199785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7988C82B-F666-294E-A691-2D31D86EA0C6}"/>
              </a:ext>
            </a:extLst>
          </p:cNvPr>
          <p:cNvSpPr/>
          <p:nvPr/>
        </p:nvSpPr>
        <p:spPr>
          <a:xfrm>
            <a:off x="5207492" y="3672028"/>
            <a:ext cx="2351968" cy="584775"/>
          </a:xfrm>
          <a:prstGeom prst="rect">
            <a:avLst/>
          </a:prstGeom>
        </p:spPr>
        <p:txBody>
          <a:bodyPr wrap="square">
            <a:spAutoFit/>
          </a:bodyPr>
          <a:lstStyle/>
          <a:p>
            <a:pPr algn="ctr"/>
            <a:r>
              <a:rPr lang="en-US" b="1" dirty="0" err="1">
                <a:solidFill>
                  <a:srgbClr val="FFFF00"/>
                </a:solidFill>
              </a:rPr>
              <a:t>Interpersed</a:t>
            </a:r>
            <a:endParaRPr lang="en-US" b="1" dirty="0">
              <a:solidFill>
                <a:srgbClr val="FFFF00"/>
              </a:solidFill>
            </a:endParaRPr>
          </a:p>
          <a:p>
            <a:pPr algn="ctr"/>
            <a:r>
              <a:rPr lang="en-US" sz="1400" b="1" dirty="0">
                <a:solidFill>
                  <a:srgbClr val="FFFF00"/>
                </a:solidFill>
              </a:rPr>
              <a:t>(</a:t>
            </a:r>
            <a:r>
              <a:rPr lang="en-US" sz="1400" b="1" dirty="0" err="1">
                <a:solidFill>
                  <a:srgbClr val="FFFF00"/>
                </a:solidFill>
              </a:rPr>
              <a:t>Transpsons</a:t>
            </a:r>
            <a:r>
              <a:rPr lang="en-US" sz="1400" b="1" dirty="0">
                <a:solidFill>
                  <a:srgbClr val="FFFF00"/>
                </a:solidFill>
              </a:rPr>
              <a:t>, LTR, LINE, SINE)</a:t>
            </a:r>
            <a:endParaRPr lang="en-US" sz="1400" dirty="0"/>
          </a:p>
        </p:txBody>
      </p:sp>
      <p:cxnSp>
        <p:nvCxnSpPr>
          <p:cNvPr id="24" name="Elbow Connector 23">
            <a:extLst>
              <a:ext uri="{FF2B5EF4-FFF2-40B4-BE49-F238E27FC236}">
                <a16:creationId xmlns:a16="http://schemas.microsoft.com/office/drawing/2014/main" id="{A011213E-B1B6-D848-8E08-5A61CCF9A75E}"/>
              </a:ext>
            </a:extLst>
          </p:cNvPr>
          <p:cNvCxnSpPr>
            <a:cxnSpLocks/>
            <a:stCxn id="21" idx="2"/>
            <a:endCxn id="23" idx="0"/>
          </p:cNvCxnSpPr>
          <p:nvPr/>
        </p:nvCxnSpPr>
        <p:spPr>
          <a:xfrm rot="16200000" flipH="1">
            <a:off x="4382634" y="1671185"/>
            <a:ext cx="606033" cy="339565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a:extLst>
              <a:ext uri="{FF2B5EF4-FFF2-40B4-BE49-F238E27FC236}">
                <a16:creationId xmlns:a16="http://schemas.microsoft.com/office/drawing/2014/main" id="{3E0E1C5E-F4DE-3C45-83F1-A1678E9A6E7C}"/>
              </a:ext>
            </a:extLst>
          </p:cNvPr>
          <p:cNvCxnSpPr>
            <a:cxnSpLocks/>
            <a:stCxn id="10" idx="2"/>
            <a:endCxn id="11" idx="0"/>
          </p:cNvCxnSpPr>
          <p:nvPr/>
        </p:nvCxnSpPr>
        <p:spPr>
          <a:xfrm rot="5400000">
            <a:off x="2709987" y="391327"/>
            <a:ext cx="381631" cy="966133"/>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5" name="Elbow Connector 34">
            <a:extLst>
              <a:ext uri="{FF2B5EF4-FFF2-40B4-BE49-F238E27FC236}">
                <a16:creationId xmlns:a16="http://schemas.microsoft.com/office/drawing/2014/main" id="{BD8E5979-0935-5340-BD61-6030FD27502E}"/>
              </a:ext>
            </a:extLst>
          </p:cNvPr>
          <p:cNvCxnSpPr>
            <a:cxnSpLocks/>
            <a:stCxn id="10" idx="2"/>
            <a:endCxn id="12" idx="0"/>
          </p:cNvCxnSpPr>
          <p:nvPr/>
        </p:nvCxnSpPr>
        <p:spPr>
          <a:xfrm rot="16200000" flipH="1">
            <a:off x="3773598" y="293847"/>
            <a:ext cx="381631" cy="1161091"/>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9" name="Elbow Connector 38">
            <a:extLst>
              <a:ext uri="{FF2B5EF4-FFF2-40B4-BE49-F238E27FC236}">
                <a16:creationId xmlns:a16="http://schemas.microsoft.com/office/drawing/2014/main" id="{C931FC3C-2170-B540-80C9-1BCBED2F1319}"/>
              </a:ext>
            </a:extLst>
          </p:cNvPr>
          <p:cNvCxnSpPr>
            <a:cxnSpLocks/>
            <a:stCxn id="12" idx="2"/>
            <a:endCxn id="14" idx="0"/>
          </p:cNvCxnSpPr>
          <p:nvPr/>
        </p:nvCxnSpPr>
        <p:spPr>
          <a:xfrm rot="16200000" flipH="1">
            <a:off x="4800900" y="1125640"/>
            <a:ext cx="910353" cy="142223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2" name="Elbow Connector 41">
            <a:extLst>
              <a:ext uri="{FF2B5EF4-FFF2-40B4-BE49-F238E27FC236}">
                <a16:creationId xmlns:a16="http://schemas.microsoft.com/office/drawing/2014/main" id="{B5A9FD34-D27A-7145-B5E2-5154ED5F3F1F}"/>
              </a:ext>
            </a:extLst>
          </p:cNvPr>
          <p:cNvCxnSpPr>
            <a:cxnSpLocks/>
            <a:stCxn id="12" idx="2"/>
            <a:endCxn id="21" idx="0"/>
          </p:cNvCxnSpPr>
          <p:nvPr/>
        </p:nvCxnSpPr>
        <p:spPr>
          <a:xfrm rot="5400000">
            <a:off x="3311216" y="1058191"/>
            <a:ext cx="910353" cy="155713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29208"/>
            <a:ext cx="4896544" cy="324036"/>
          </a:xfrm>
        </p:spPr>
        <p:txBody>
          <a:bodyPr>
            <a:normAutofit fontScale="90000"/>
          </a:bodyPr>
          <a:lstStyle/>
          <a:p>
            <a:r>
              <a:rPr lang="en-IN" sz="2000" b="1" dirty="0"/>
              <a:t>Protocol of DNA Fingerprinting</a:t>
            </a:r>
          </a:p>
        </p:txBody>
      </p:sp>
      <p:sp>
        <p:nvSpPr>
          <p:cNvPr id="3" name="Content Placeholder 2"/>
          <p:cNvSpPr>
            <a:spLocks noGrp="1"/>
          </p:cNvSpPr>
          <p:nvPr>
            <p:ph idx="1"/>
          </p:nvPr>
        </p:nvSpPr>
        <p:spPr>
          <a:xfrm>
            <a:off x="107504" y="637254"/>
            <a:ext cx="4464496" cy="4440493"/>
          </a:xfrm>
        </p:spPr>
        <p:txBody>
          <a:bodyPr>
            <a:normAutofit/>
          </a:bodyPr>
          <a:lstStyle/>
          <a:p>
            <a:pPr marL="428608" indent="-428608" algn="just">
              <a:buFont typeface="+mj-lt"/>
              <a:buAutoNum type="arabicPeriod"/>
            </a:pPr>
            <a:r>
              <a:rPr lang="en-IN" sz="1600" b="1" dirty="0">
                <a:solidFill>
                  <a:srgbClr val="FFFF00"/>
                </a:solidFill>
              </a:rPr>
              <a:t>Isolation of DNA </a:t>
            </a:r>
            <a:r>
              <a:rPr lang="en-IN" sz="1600" b="1" dirty="0"/>
              <a:t>(</a:t>
            </a:r>
            <a:r>
              <a:rPr lang="en-IN" sz="1400" i="1" dirty="0"/>
              <a:t>from sample -blood, </a:t>
            </a:r>
            <a:r>
              <a:rPr lang="en-IN" sz="1400" i="1" dirty="0" err="1"/>
              <a:t>scalf</a:t>
            </a:r>
            <a:r>
              <a:rPr lang="en-IN" sz="1400" i="1" dirty="0"/>
              <a:t>, hair, semen, hair-follicle, skin, bone, saliva, etc</a:t>
            </a:r>
            <a:r>
              <a:rPr lang="en-IN" sz="1400" b="1" dirty="0"/>
              <a:t>)</a:t>
            </a:r>
          </a:p>
          <a:p>
            <a:pPr marL="0" indent="0" algn="just">
              <a:buNone/>
            </a:pPr>
            <a:r>
              <a:rPr lang="en-IN" sz="1400" b="1" dirty="0"/>
              <a:t>---&lt;Polymerase Chain Reaction (PCR) is also conducted to amplify/clone the isolated DNA&gt;---</a:t>
            </a:r>
            <a:endParaRPr lang="en-IN" sz="1600" b="1" dirty="0"/>
          </a:p>
          <a:p>
            <a:pPr marL="428608" indent="-428608" algn="just">
              <a:buFont typeface="+mj-lt"/>
              <a:buAutoNum type="arabicPeriod" startAt="2"/>
            </a:pPr>
            <a:r>
              <a:rPr lang="en-IN" sz="1600" dirty="0"/>
              <a:t>Digestion of DNA by </a:t>
            </a:r>
            <a:r>
              <a:rPr lang="en-IN" sz="1600" b="1" dirty="0">
                <a:solidFill>
                  <a:srgbClr val="FFFF00"/>
                </a:solidFill>
              </a:rPr>
              <a:t>restriction endonucleases</a:t>
            </a:r>
          </a:p>
          <a:p>
            <a:pPr marL="428608" indent="-428608" algn="just">
              <a:buFont typeface="+mj-lt"/>
              <a:buAutoNum type="arabicPeriod" startAt="2"/>
            </a:pPr>
            <a:r>
              <a:rPr lang="en-IN" sz="1600" dirty="0"/>
              <a:t>Separation of DNA fragments by </a:t>
            </a:r>
            <a:r>
              <a:rPr lang="en-IN" sz="1600" b="1" dirty="0">
                <a:solidFill>
                  <a:srgbClr val="FFFF00"/>
                </a:solidFill>
              </a:rPr>
              <a:t>electrophoresis</a:t>
            </a:r>
          </a:p>
          <a:p>
            <a:pPr marL="428608" indent="-428608" algn="just">
              <a:buFont typeface="+mj-lt"/>
              <a:buAutoNum type="arabicPeriod" startAt="2"/>
            </a:pPr>
            <a:r>
              <a:rPr lang="en-IN" sz="1600" dirty="0"/>
              <a:t>Transferring (blotting) of separated DNA fragments to synthetic membranes, such as </a:t>
            </a:r>
            <a:r>
              <a:rPr lang="en-IN" sz="1600" b="1" dirty="0">
                <a:solidFill>
                  <a:srgbClr val="FFFF00"/>
                </a:solidFill>
              </a:rPr>
              <a:t>nitrocellulose or nylon (i.e. Southern blotting)</a:t>
            </a:r>
          </a:p>
          <a:p>
            <a:pPr marL="428608" indent="-428608" algn="just">
              <a:buFont typeface="+mj-lt"/>
              <a:buAutoNum type="arabicPeriod" startAt="2"/>
            </a:pPr>
            <a:r>
              <a:rPr lang="en-IN" sz="1600" b="1" dirty="0">
                <a:solidFill>
                  <a:srgbClr val="FFFF00"/>
                </a:solidFill>
              </a:rPr>
              <a:t>Hybridisation</a:t>
            </a:r>
            <a:r>
              <a:rPr lang="en-IN" sz="1600" dirty="0"/>
              <a:t> using </a:t>
            </a:r>
            <a:r>
              <a:rPr lang="en-IN" sz="1600" b="1" dirty="0">
                <a:solidFill>
                  <a:srgbClr val="FFFF00"/>
                </a:solidFill>
              </a:rPr>
              <a:t>radio labelled VNTR* probe</a:t>
            </a:r>
          </a:p>
          <a:p>
            <a:pPr marL="428608" indent="-428608" algn="just">
              <a:buFont typeface="+mj-lt"/>
              <a:buAutoNum type="arabicPeriod" startAt="2"/>
            </a:pPr>
            <a:r>
              <a:rPr lang="en-IN" sz="1600" dirty="0"/>
              <a:t>Detection of hybridised DNA fragments (</a:t>
            </a:r>
            <a:r>
              <a:rPr lang="en-IN" sz="1600" i="1" dirty="0"/>
              <a:t>usually appears dark bands</a:t>
            </a:r>
            <a:r>
              <a:rPr lang="en-IN" sz="1600" dirty="0"/>
              <a:t>) by </a:t>
            </a:r>
            <a:r>
              <a:rPr lang="en-IN" sz="1600" b="1" dirty="0">
                <a:solidFill>
                  <a:srgbClr val="FFFF00"/>
                </a:solidFill>
              </a:rPr>
              <a:t>autoradiography</a:t>
            </a:r>
          </a:p>
        </p:txBody>
      </p:sp>
      <p:sp>
        <p:nvSpPr>
          <p:cNvPr id="4" name="Rectangle 3"/>
          <p:cNvSpPr/>
          <p:nvPr/>
        </p:nvSpPr>
        <p:spPr>
          <a:xfrm>
            <a:off x="307742" y="5089748"/>
            <a:ext cx="5200362" cy="307777"/>
          </a:xfrm>
          <a:prstGeom prst="rect">
            <a:avLst/>
          </a:prstGeom>
        </p:spPr>
        <p:txBody>
          <a:bodyPr wrap="square">
            <a:spAutoFit/>
          </a:bodyPr>
          <a:lstStyle/>
          <a:p>
            <a:pPr algn="just"/>
            <a:r>
              <a:rPr lang="en-IN" sz="1400" b="1" dirty="0">
                <a:solidFill>
                  <a:srgbClr val="FFFF00"/>
                </a:solidFill>
              </a:rPr>
              <a:t>*Variable Number of Tandem Repeats (VNTR) </a:t>
            </a:r>
            <a:r>
              <a:rPr lang="en-IN" sz="1400" dirty="0"/>
              <a:t>-a mini-satellite DNA</a:t>
            </a:r>
            <a:endParaRPr lang="en-US" sz="1400" dirty="0"/>
          </a:p>
        </p:txBody>
      </p:sp>
      <p:pic>
        <p:nvPicPr>
          <p:cNvPr id="7" name="Picture 4" descr="DNA Fingerprinting- Principle, Methods, Applications | Molecular Biology |  Microbe Notes">
            <a:extLst>
              <a:ext uri="{FF2B5EF4-FFF2-40B4-BE49-F238E27FC236}">
                <a16:creationId xmlns:a16="http://schemas.microsoft.com/office/drawing/2014/main" id="{BF573F85-EFBB-1C4F-806D-C73A9A5598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57"/>
          <a:stretch/>
        </p:blipFill>
        <p:spPr bwMode="auto">
          <a:xfrm>
            <a:off x="4572000" y="44852"/>
            <a:ext cx="3168352" cy="42386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NA Fingerprinting- Principle, Methods, Applications | Molecular Biology |  Microbe Notes">
            <a:extLst>
              <a:ext uri="{FF2B5EF4-FFF2-40B4-BE49-F238E27FC236}">
                <a16:creationId xmlns:a16="http://schemas.microsoft.com/office/drawing/2014/main" id="{D7832CE5-FE55-614C-8B49-24CD07189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663"/>
          <a:stretch/>
        </p:blipFill>
        <p:spPr bwMode="auto">
          <a:xfrm>
            <a:off x="7740352" y="3049258"/>
            <a:ext cx="1324508" cy="12342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3" presetClass="entr" presetSubtype="16"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l="23435" t="5704" r="27586" b="13086"/>
          <a:stretch>
            <a:fillRect/>
          </a:stretch>
        </p:blipFill>
        <p:spPr bwMode="auto">
          <a:xfrm>
            <a:off x="762000" y="0"/>
            <a:ext cx="7620000" cy="5733293"/>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FF00"/>
                </a:solidFill>
              </a:rPr>
              <a:t>Chapter Ends with two Question???</a:t>
            </a:r>
          </a:p>
        </p:txBody>
      </p:sp>
      <p:sp>
        <p:nvSpPr>
          <p:cNvPr id="4" name="Rectangle 3"/>
          <p:cNvSpPr/>
          <p:nvPr/>
        </p:nvSpPr>
        <p:spPr>
          <a:xfrm>
            <a:off x="942020" y="1417341"/>
            <a:ext cx="7170373" cy="3170099"/>
          </a:xfrm>
          <a:prstGeom prst="rect">
            <a:avLst/>
          </a:prstGeom>
        </p:spPr>
        <p:txBody>
          <a:bodyPr wrap="square">
            <a:spAutoFit/>
          </a:bodyPr>
          <a:lstStyle/>
          <a:p>
            <a:pPr algn="just"/>
            <a:r>
              <a:rPr lang="en-US" sz="5000" dirty="0">
                <a:solidFill>
                  <a:prstClr val="white"/>
                </a:solidFill>
                <a:ea typeface="+mj-ea"/>
                <a:cs typeface="+mj-cs"/>
              </a:rPr>
              <a:t>What is STR? </a:t>
            </a:r>
          </a:p>
          <a:p>
            <a:pPr algn="just"/>
            <a:endParaRPr lang="en-US" sz="5000" dirty="0">
              <a:solidFill>
                <a:prstClr val="white"/>
              </a:solidFill>
              <a:ea typeface="+mj-ea"/>
              <a:cs typeface="+mj-cs"/>
            </a:endParaRPr>
          </a:p>
          <a:p>
            <a:pPr algn="just"/>
            <a:r>
              <a:rPr lang="en-US" sz="5000" dirty="0">
                <a:solidFill>
                  <a:prstClr val="white"/>
                </a:solidFill>
                <a:ea typeface="+mj-ea"/>
                <a:cs typeface="+mj-cs"/>
              </a:rPr>
              <a:t>Why STR is used in DNA fingerprinting these days?</a:t>
            </a:r>
            <a:endParaRPr lang="en-US"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p:cTn id="1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2" dur="500" fill="hold"/>
                                        <p:tgtEl>
                                          <p:spTgt spid="4">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144" y="-202840"/>
            <a:ext cx="3168352" cy="952500"/>
          </a:xfrm>
        </p:spPr>
        <p:txBody>
          <a:bodyPr>
            <a:noAutofit/>
          </a:bodyPr>
          <a:lstStyle/>
          <a:p>
            <a:pPr algn="r"/>
            <a:r>
              <a:rPr lang="en-US" sz="1200" b="1" dirty="0"/>
              <a:t>Read paragraph 2 of DNA fingerprinting on page number 121</a:t>
            </a:r>
            <a:endParaRPr lang="en-IN" sz="1200" dirty="0"/>
          </a:p>
        </p:txBody>
      </p:sp>
      <p:sp>
        <p:nvSpPr>
          <p:cNvPr id="3" name="Content Placeholder 2"/>
          <p:cNvSpPr>
            <a:spLocks noGrp="1"/>
          </p:cNvSpPr>
          <p:nvPr>
            <p:ph idx="1"/>
          </p:nvPr>
        </p:nvSpPr>
        <p:spPr>
          <a:xfrm>
            <a:off x="107505" y="193204"/>
            <a:ext cx="5388911" cy="4957733"/>
          </a:xfrm>
        </p:spPr>
        <p:txBody>
          <a:bodyPr>
            <a:noAutofit/>
          </a:bodyPr>
          <a:lstStyle/>
          <a:p>
            <a:pPr algn="just">
              <a:buNone/>
            </a:pPr>
            <a:r>
              <a:rPr lang="en-IN" sz="1800" b="1" dirty="0"/>
              <a:t>With an example explain repetitive DNA</a:t>
            </a:r>
            <a:endParaRPr lang="en-IN" sz="1800" dirty="0"/>
          </a:p>
          <a:p>
            <a:pPr algn="just"/>
            <a:r>
              <a:rPr lang="en-IN" sz="1600" dirty="0"/>
              <a:t>The </a:t>
            </a:r>
            <a:r>
              <a:rPr lang="en-IN" sz="1600" b="1" dirty="0">
                <a:solidFill>
                  <a:srgbClr val="FFFF00"/>
                </a:solidFill>
              </a:rPr>
              <a:t>repetitive DNA </a:t>
            </a:r>
            <a:r>
              <a:rPr lang="en-IN" sz="1600" dirty="0"/>
              <a:t>form different peaks unlike </a:t>
            </a:r>
            <a:r>
              <a:rPr lang="en-IN" sz="1600" b="1" dirty="0">
                <a:solidFill>
                  <a:srgbClr val="FFFF00"/>
                </a:solidFill>
              </a:rPr>
              <a:t>bulk genomic DNA </a:t>
            </a:r>
            <a:r>
              <a:rPr lang="en-IN" sz="1600" dirty="0"/>
              <a:t>during </a:t>
            </a:r>
            <a:r>
              <a:rPr lang="en-IN" sz="1600" b="1" dirty="0">
                <a:solidFill>
                  <a:srgbClr val="FFFF00"/>
                </a:solidFill>
              </a:rPr>
              <a:t>density gradient centrifugation. </a:t>
            </a:r>
          </a:p>
          <a:p>
            <a:pPr algn="just"/>
            <a:r>
              <a:rPr lang="en-IN" sz="1600" dirty="0"/>
              <a:t>The </a:t>
            </a:r>
            <a:r>
              <a:rPr lang="en-IN" sz="1600" b="1" dirty="0"/>
              <a:t>bulk DNA </a:t>
            </a:r>
            <a:r>
              <a:rPr lang="en-IN" sz="1600" dirty="0"/>
              <a:t>forms a </a:t>
            </a:r>
            <a:r>
              <a:rPr lang="en-IN" sz="1600" b="1" dirty="0">
                <a:solidFill>
                  <a:srgbClr val="FFFF00"/>
                </a:solidFill>
              </a:rPr>
              <a:t>major peak </a:t>
            </a:r>
            <a:r>
              <a:rPr lang="en-IN" sz="1600" dirty="0"/>
              <a:t>and the other </a:t>
            </a:r>
            <a:r>
              <a:rPr lang="en-IN" sz="1600" b="1" dirty="0">
                <a:solidFill>
                  <a:srgbClr val="FFFF00"/>
                </a:solidFill>
              </a:rPr>
              <a:t>small peaks </a:t>
            </a:r>
            <a:r>
              <a:rPr lang="en-IN" sz="1600" dirty="0"/>
              <a:t>are referred to as </a:t>
            </a:r>
            <a:r>
              <a:rPr lang="en-IN" sz="1600" b="1" dirty="0"/>
              <a:t>satellite DNA. </a:t>
            </a:r>
          </a:p>
          <a:p>
            <a:pPr algn="just"/>
            <a:r>
              <a:rPr lang="en-IN" sz="1600" dirty="0"/>
              <a:t>The satellite DNA is classified into many categories, such as </a:t>
            </a:r>
            <a:r>
              <a:rPr lang="en-IN" sz="1600" b="1" dirty="0">
                <a:solidFill>
                  <a:srgbClr val="FFFF00"/>
                </a:solidFill>
              </a:rPr>
              <a:t>micro satellites, mini-satellites</a:t>
            </a:r>
            <a:r>
              <a:rPr lang="en-IN" sz="1600" b="1" dirty="0"/>
              <a:t> </a:t>
            </a:r>
            <a:r>
              <a:rPr lang="en-IN" sz="1600" dirty="0"/>
              <a:t>etc depending on base composition </a:t>
            </a:r>
            <a:r>
              <a:rPr lang="en-IN" sz="1600" i="1" dirty="0"/>
              <a:t>(A:T rich or G:C rich), length of segment, and number of repetitive units</a:t>
            </a:r>
            <a:r>
              <a:rPr lang="en-IN" sz="1600" dirty="0"/>
              <a:t>. </a:t>
            </a:r>
          </a:p>
          <a:p>
            <a:pPr algn="just"/>
            <a:r>
              <a:rPr lang="en-IN" sz="1600" dirty="0"/>
              <a:t>Satellite DNA sequence show </a:t>
            </a:r>
            <a:r>
              <a:rPr lang="en-IN" sz="1600" b="1" dirty="0">
                <a:solidFill>
                  <a:srgbClr val="FFFF00"/>
                </a:solidFill>
              </a:rPr>
              <a:t>high degree of polymorphism </a:t>
            </a:r>
            <a:r>
              <a:rPr lang="en-IN" sz="1600" dirty="0"/>
              <a:t>and form the basis of DNA fingerprinting. </a:t>
            </a:r>
          </a:p>
          <a:p>
            <a:pPr algn="just"/>
            <a:r>
              <a:rPr lang="en-IN" sz="1600" dirty="0"/>
              <a:t>Since DNA from every tissue (such as blood, hair-follicle, skin, bone, saliva, sperm etc.) from an individual, show the same degree of polymorphism, these become very useful identification tool in forensic applications. </a:t>
            </a:r>
          </a:p>
          <a:p>
            <a:pPr algn="just"/>
            <a:r>
              <a:rPr lang="en-IN" sz="1600" dirty="0"/>
              <a:t>As the polymorphisms are inheritable from parents to children, DNA fingerprinting is the basis of paternity testing, in case of disputes.</a:t>
            </a:r>
          </a:p>
        </p:txBody>
      </p:sp>
      <p:grpSp>
        <p:nvGrpSpPr>
          <p:cNvPr id="4" name="Group 3"/>
          <p:cNvGrpSpPr/>
          <p:nvPr/>
        </p:nvGrpSpPr>
        <p:grpSpPr>
          <a:xfrm>
            <a:off x="5652120" y="613049"/>
            <a:ext cx="3384375" cy="2100435"/>
            <a:chOff x="3059832" y="2204864"/>
            <a:chExt cx="3096344" cy="3024336"/>
          </a:xfrm>
        </p:grpSpPr>
        <p:sp>
          <p:nvSpPr>
            <p:cNvPr id="5" name="Rectangle 4"/>
            <p:cNvSpPr/>
            <p:nvPr/>
          </p:nvSpPr>
          <p:spPr>
            <a:xfrm>
              <a:off x="3059832" y="2204864"/>
              <a:ext cx="3096344" cy="302433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pic>
          <p:nvPicPr>
            <p:cNvPr id="6" name="Picture 2" descr="http://mol-biol4masters.masters.grkraj.org/html/DNA_C_Value_Paradox2-Hybridization_Kinetics_files/image022.gif"/>
            <p:cNvPicPr>
              <a:picLocks noChangeAspect="1" noChangeArrowheads="1"/>
            </p:cNvPicPr>
            <p:nvPr/>
          </p:nvPicPr>
          <p:blipFill>
            <a:blip r:embed="rId2" cstate="print"/>
            <a:srcRect/>
            <a:stretch>
              <a:fillRect/>
            </a:stretch>
          </p:blipFill>
          <p:spPr bwMode="auto">
            <a:xfrm>
              <a:off x="3203848" y="2348880"/>
              <a:ext cx="2809875" cy="2676525"/>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85" y="-22820"/>
            <a:ext cx="8263389" cy="528059"/>
          </a:xfrm>
        </p:spPr>
        <p:txBody>
          <a:bodyPr>
            <a:normAutofit/>
          </a:bodyPr>
          <a:lstStyle/>
          <a:p>
            <a:r>
              <a:rPr lang="en-IN" sz="2000" b="1" dirty="0"/>
              <a:t>Write a note on DNA Polymorphism</a:t>
            </a:r>
          </a:p>
        </p:txBody>
      </p:sp>
      <p:sp>
        <p:nvSpPr>
          <p:cNvPr id="3" name="Content Placeholder 2"/>
          <p:cNvSpPr>
            <a:spLocks noGrp="1"/>
          </p:cNvSpPr>
          <p:nvPr>
            <p:ph idx="1"/>
          </p:nvPr>
        </p:nvSpPr>
        <p:spPr>
          <a:xfrm>
            <a:off x="107504" y="408046"/>
            <a:ext cx="8928991" cy="4921729"/>
          </a:xfrm>
        </p:spPr>
        <p:txBody>
          <a:bodyPr>
            <a:noAutofit/>
          </a:bodyPr>
          <a:lstStyle/>
          <a:p>
            <a:pPr algn="just"/>
            <a:r>
              <a:rPr lang="en-IN" sz="1500" dirty="0"/>
              <a:t>Polymorphism is </a:t>
            </a:r>
            <a:r>
              <a:rPr lang="en-IN" sz="1500" dirty="0">
                <a:solidFill>
                  <a:srgbClr val="FFFF00"/>
                </a:solidFill>
              </a:rPr>
              <a:t>variation at genetic level arise due to mutation.</a:t>
            </a:r>
          </a:p>
          <a:p>
            <a:pPr algn="just"/>
            <a:r>
              <a:rPr lang="en-IN" sz="1500" dirty="0"/>
              <a:t>Polymorphism in DNA sequence is the basis of </a:t>
            </a:r>
            <a:r>
              <a:rPr lang="en-IN" sz="1500" b="1" dirty="0"/>
              <a:t>genetic mapping of human genome </a:t>
            </a:r>
            <a:r>
              <a:rPr lang="en-IN" sz="1500" dirty="0"/>
              <a:t>and</a:t>
            </a:r>
            <a:r>
              <a:rPr lang="en-IN" sz="1500" b="1" dirty="0"/>
              <a:t> DNA fingerprinting.</a:t>
            </a:r>
          </a:p>
          <a:p>
            <a:pPr algn="just"/>
            <a:r>
              <a:rPr lang="en-IN" sz="1500" dirty="0"/>
              <a:t>New mutations may arise in an individual either in </a:t>
            </a:r>
          </a:p>
          <a:p>
            <a:pPr lvl="1" algn="just">
              <a:buFont typeface="Wingdings" pitchFamily="2" charset="2"/>
              <a:buChar char="ü"/>
            </a:pPr>
            <a:r>
              <a:rPr lang="en-IN" sz="1500" b="1" dirty="0">
                <a:solidFill>
                  <a:srgbClr val="FFFF00"/>
                </a:solidFill>
              </a:rPr>
              <a:t>somatic cells or </a:t>
            </a:r>
          </a:p>
          <a:p>
            <a:pPr lvl="1" algn="just">
              <a:buFont typeface="Wingdings" pitchFamily="2" charset="2"/>
              <a:buChar char="ü"/>
            </a:pPr>
            <a:r>
              <a:rPr lang="en-IN" sz="1500" b="1" dirty="0">
                <a:solidFill>
                  <a:srgbClr val="FFFF00"/>
                </a:solidFill>
              </a:rPr>
              <a:t>germ cells </a:t>
            </a:r>
            <a:r>
              <a:rPr lang="en-IN" sz="1500" i="1" dirty="0"/>
              <a:t>(cells that generate gametes in sexually reproducing organisms)</a:t>
            </a:r>
            <a:r>
              <a:rPr lang="en-IN" sz="1500" dirty="0"/>
              <a:t>. </a:t>
            </a:r>
          </a:p>
          <a:p>
            <a:pPr algn="just"/>
            <a:r>
              <a:rPr lang="en-IN" sz="1500" dirty="0"/>
              <a:t>If a germ cell mutation is inherited to successive generations successfully, then, it can spread to the other members of population (through sexual reproduction). </a:t>
            </a:r>
          </a:p>
          <a:p>
            <a:pPr algn="just"/>
            <a:r>
              <a:rPr lang="en-IN" sz="1500" b="1" dirty="0">
                <a:solidFill>
                  <a:srgbClr val="FFFF00"/>
                </a:solidFill>
              </a:rPr>
              <a:t>Allelic sequence variation </a:t>
            </a:r>
            <a:r>
              <a:rPr lang="en-IN" sz="1500" dirty="0"/>
              <a:t>has traditionally been described as a DNA polymorphism if more than one variant (allele) at a locus occurs in human population with a frequency greater than 0.01. </a:t>
            </a:r>
          </a:p>
          <a:p>
            <a:pPr algn="just"/>
            <a:r>
              <a:rPr lang="en-IN" sz="1500" dirty="0"/>
              <a:t>If an </a:t>
            </a:r>
            <a:r>
              <a:rPr lang="en-IN" sz="1500" b="1" dirty="0">
                <a:solidFill>
                  <a:srgbClr val="FFFF00"/>
                </a:solidFill>
              </a:rPr>
              <a:t>inheritable mutation </a:t>
            </a:r>
            <a:r>
              <a:rPr lang="en-IN" sz="1500" dirty="0"/>
              <a:t>is observed in a population at high frequency, it is referred to as </a:t>
            </a:r>
            <a:r>
              <a:rPr lang="en-IN" sz="1500" b="1" dirty="0">
                <a:solidFill>
                  <a:srgbClr val="FFFF00"/>
                </a:solidFill>
              </a:rPr>
              <a:t>DNA polymorphism</a:t>
            </a:r>
            <a:r>
              <a:rPr lang="en-IN" sz="1500" b="1" dirty="0"/>
              <a:t>. </a:t>
            </a:r>
          </a:p>
          <a:p>
            <a:pPr algn="just"/>
            <a:r>
              <a:rPr lang="en-IN" sz="1500" dirty="0"/>
              <a:t>The probability of such variation to be observed in non coding</a:t>
            </a:r>
            <a:r>
              <a:rPr lang="en-IN" sz="1500" b="1" dirty="0"/>
              <a:t> </a:t>
            </a:r>
            <a:r>
              <a:rPr lang="en-IN" sz="1500" dirty="0"/>
              <a:t>DNA sequence would be higher as mutations in these sequences may not have any immediate effect in an individual’s reproductive ability. </a:t>
            </a:r>
          </a:p>
          <a:p>
            <a:pPr algn="just"/>
            <a:r>
              <a:rPr lang="en-IN" sz="1500" dirty="0"/>
              <a:t>These mutations keep on accumulating generation after generation, and form one of the basis of variability/polymorphism. </a:t>
            </a:r>
          </a:p>
          <a:p>
            <a:pPr algn="just"/>
            <a:r>
              <a:rPr lang="en-IN" sz="1500" dirty="0"/>
              <a:t>DNA polymorphisms may be </a:t>
            </a:r>
            <a:r>
              <a:rPr lang="en-IN" sz="1500" b="1" dirty="0">
                <a:solidFill>
                  <a:srgbClr val="FFFF00"/>
                </a:solidFill>
              </a:rPr>
              <a:t>single nucleotide change, very large scale changes </a:t>
            </a:r>
            <a:r>
              <a:rPr lang="en-IN" sz="1500" dirty="0"/>
              <a:t>etc. </a:t>
            </a:r>
          </a:p>
          <a:p>
            <a:pPr algn="just"/>
            <a:r>
              <a:rPr lang="en-IN" sz="1500" dirty="0"/>
              <a:t>For evolution and speciation, such polymorphisms play very important role.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83" y="-166836"/>
            <a:ext cx="8390827" cy="952500"/>
          </a:xfrm>
        </p:spPr>
        <p:txBody>
          <a:bodyPr>
            <a:normAutofit/>
          </a:bodyPr>
          <a:lstStyle/>
          <a:p>
            <a:r>
              <a:rPr lang="en-IN" sz="2000" b="1" dirty="0"/>
              <a:t>What is VNTR?</a:t>
            </a:r>
          </a:p>
        </p:txBody>
      </p:sp>
      <p:sp>
        <p:nvSpPr>
          <p:cNvPr id="3" name="Content Placeholder 2"/>
          <p:cNvSpPr>
            <a:spLocks noGrp="1"/>
          </p:cNvSpPr>
          <p:nvPr>
            <p:ph idx="1"/>
          </p:nvPr>
        </p:nvSpPr>
        <p:spPr>
          <a:xfrm>
            <a:off x="107504" y="521635"/>
            <a:ext cx="8856984" cy="5004556"/>
          </a:xfrm>
        </p:spPr>
        <p:txBody>
          <a:bodyPr>
            <a:noAutofit/>
          </a:bodyPr>
          <a:lstStyle/>
          <a:p>
            <a:pPr algn="just"/>
            <a:r>
              <a:rPr lang="en-IN" sz="1800" dirty="0"/>
              <a:t>The VNTR belongs to a class of satellite DNA referred to as </a:t>
            </a:r>
            <a:r>
              <a:rPr lang="en-IN" sz="1800" b="1" dirty="0">
                <a:solidFill>
                  <a:srgbClr val="FFFF00"/>
                </a:solidFill>
              </a:rPr>
              <a:t>mini-satellite</a:t>
            </a:r>
            <a:r>
              <a:rPr lang="en-IN" sz="1800" dirty="0"/>
              <a:t>. </a:t>
            </a:r>
          </a:p>
          <a:p>
            <a:pPr algn="just"/>
            <a:r>
              <a:rPr lang="en-IN" sz="1800" dirty="0"/>
              <a:t>VNTR is small DNA sequence arranged </a:t>
            </a:r>
            <a:r>
              <a:rPr lang="en-IN" sz="1800" dirty="0" err="1"/>
              <a:t>tandemly</a:t>
            </a:r>
            <a:r>
              <a:rPr lang="en-IN" sz="1800" dirty="0"/>
              <a:t> in many copy numbers. </a:t>
            </a:r>
          </a:p>
          <a:p>
            <a:pPr algn="just"/>
            <a:r>
              <a:rPr lang="en-IN" sz="1800" dirty="0"/>
              <a:t>The copy number varies from chromosome to chromosome in an individual. </a:t>
            </a:r>
          </a:p>
          <a:p>
            <a:pPr algn="just"/>
            <a:r>
              <a:rPr lang="en-IN" sz="1800" dirty="0"/>
              <a:t>The numbers of repeat show very high degree of polymorphism. </a:t>
            </a:r>
          </a:p>
          <a:p>
            <a:pPr algn="just"/>
            <a:r>
              <a:rPr lang="en-IN" sz="1800" dirty="0"/>
              <a:t>Size of VNTR varies from 0.1 to 20 kb. </a:t>
            </a:r>
          </a:p>
          <a:p>
            <a:pPr algn="just"/>
            <a:r>
              <a:rPr lang="en-IN" sz="1800" dirty="0"/>
              <a:t>After hybridisation with VNTR probe, the autoradiogram gives many bands of differing sizes. These bands give a characteristic pattern for an individual DNA.</a:t>
            </a:r>
          </a:p>
          <a:p>
            <a:pPr algn="just"/>
            <a:r>
              <a:rPr lang="en-IN" sz="1800" dirty="0"/>
              <a:t>It differs from individual to individual in a population except in the case of monozygotic (identical) twins. </a:t>
            </a:r>
          </a:p>
          <a:p>
            <a:pPr algn="just"/>
            <a:r>
              <a:rPr lang="en-IN" sz="1800" dirty="0"/>
              <a:t>The sensitivity of the technique has been increased by use of polymerase chain reaction </a:t>
            </a:r>
          </a:p>
          <a:p>
            <a:pPr algn="just"/>
            <a:r>
              <a:rPr lang="en-IN" sz="1800" dirty="0"/>
              <a:t>DNA from a single cell is enough to perform DNA fingerprinting analysis. </a:t>
            </a:r>
          </a:p>
          <a:p>
            <a:pPr algn="just"/>
            <a:r>
              <a:rPr lang="en-IN" sz="1800" dirty="0"/>
              <a:t>Currently, many different probes are used to generate DNA fingerprints.</a:t>
            </a:r>
          </a:p>
          <a:p>
            <a:pPr algn="just"/>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4500" dirty="0"/>
              <a:t>End of chapter……….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7874" name="Picture 2" descr="http://www.scientificpsychic.com/fitness/dna0.gif"/>
          <p:cNvPicPr>
            <a:picLocks noChangeAspect="1" noChangeArrowheads="1"/>
          </p:cNvPicPr>
          <p:nvPr/>
        </p:nvPicPr>
        <p:blipFill>
          <a:blip r:embed="rId2" cstate="print"/>
          <a:srcRect/>
          <a:stretch>
            <a:fillRect/>
          </a:stretch>
        </p:blipFill>
        <p:spPr bwMode="auto">
          <a:xfrm>
            <a:off x="762000" y="637254"/>
            <a:ext cx="7620000" cy="462051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0162" name="Picture 2" descr="http://www.nature.com/scitable/content/ne0000/ne0000/ne0000/ne0000/104944953/73_1_2.jpg"/>
          <p:cNvPicPr>
            <a:picLocks noChangeAspect="1" noChangeArrowheads="1"/>
          </p:cNvPicPr>
          <p:nvPr/>
        </p:nvPicPr>
        <p:blipFill>
          <a:blip r:embed="rId2" cstate="print"/>
          <a:srcRect/>
          <a:stretch>
            <a:fillRect/>
          </a:stretch>
        </p:blipFill>
        <p:spPr bwMode="auto">
          <a:xfrm>
            <a:off x="-21906" y="-13865"/>
            <a:ext cx="9165906" cy="5728865"/>
          </a:xfrm>
          <a:prstGeom prst="rect">
            <a:avLst/>
          </a:prstGeom>
          <a:noFill/>
        </p:spPr>
      </p:pic>
      <p:pic>
        <p:nvPicPr>
          <p:cNvPr id="6" name="Picture 5" descr="rotating_DNA.gif">
            <a:extLst>
              <a:ext uri="{FF2B5EF4-FFF2-40B4-BE49-F238E27FC236}">
                <a16:creationId xmlns:a16="http://schemas.microsoft.com/office/drawing/2014/main" id="{0634E4FF-318A-3846-82B9-EF62A2FB2096}"/>
              </a:ext>
            </a:extLst>
          </p:cNvPr>
          <p:cNvPicPr>
            <a:picLocks noChangeAspect="1"/>
          </p:cNvPicPr>
          <p:nvPr/>
        </p:nvPicPr>
        <p:blipFill>
          <a:blip r:embed="rId3" cstate="print"/>
          <a:stretch>
            <a:fillRect/>
          </a:stretch>
        </p:blipFill>
        <p:spPr>
          <a:xfrm>
            <a:off x="7476476" y="1777380"/>
            <a:ext cx="1438924" cy="1760824"/>
          </a:xfrm>
          <a:prstGeom prst="rect">
            <a:avLst/>
          </a:prstGeom>
        </p:spPr>
      </p:pic>
      <p:sp>
        <p:nvSpPr>
          <p:cNvPr id="5" name="Rectangle 4">
            <a:extLst>
              <a:ext uri="{FF2B5EF4-FFF2-40B4-BE49-F238E27FC236}">
                <a16:creationId xmlns:a16="http://schemas.microsoft.com/office/drawing/2014/main" id="{16E97732-4F3E-134B-8E2D-AB31FE1AE051}"/>
              </a:ext>
            </a:extLst>
          </p:cNvPr>
          <p:cNvSpPr/>
          <p:nvPr/>
        </p:nvSpPr>
        <p:spPr>
          <a:xfrm>
            <a:off x="5076056" y="0"/>
            <a:ext cx="3839344" cy="55217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8898" name="Picture 2" descr="http://www.livescience.com/images/i/000/053/587/i02/dna-rna-structure.jpg?1370549225?interpolation=lanczos-none&amp;downsize=640:*"/>
          <p:cNvPicPr>
            <a:picLocks noChangeAspect="1" noChangeArrowheads="1"/>
          </p:cNvPicPr>
          <p:nvPr/>
        </p:nvPicPr>
        <p:blipFill>
          <a:blip r:embed="rId2" cstate="print"/>
          <a:srcRect/>
          <a:stretch>
            <a:fillRect/>
          </a:stretch>
        </p:blipFill>
        <p:spPr bwMode="auto">
          <a:xfrm>
            <a:off x="762001" y="1"/>
            <a:ext cx="7667767" cy="5708599"/>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194562" name="Picture 2"/>
          <p:cNvPicPr>
            <a:picLocks noChangeAspect="1" noChangeArrowheads="1"/>
          </p:cNvPicPr>
          <p:nvPr/>
        </p:nvPicPr>
        <p:blipFill>
          <a:blip r:embed="rId2" cstate="print"/>
          <a:srcRect t="7180" r="35057" b="29328"/>
          <a:stretch>
            <a:fillRect/>
          </a:stretch>
        </p:blipFill>
        <p:spPr bwMode="auto">
          <a:xfrm>
            <a:off x="917989" y="1417340"/>
            <a:ext cx="7314418" cy="4020447"/>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6066" name="Picture 2" descr="http://www.intechopen.com/source/html/16928/media/image8.jpeg"/>
          <p:cNvPicPr>
            <a:picLocks noChangeAspect="1" noChangeArrowheads="1"/>
          </p:cNvPicPr>
          <p:nvPr/>
        </p:nvPicPr>
        <p:blipFill>
          <a:blip r:embed="rId2" cstate="print"/>
          <a:srcRect/>
          <a:stretch>
            <a:fillRect/>
          </a:stretch>
        </p:blipFill>
        <p:spPr bwMode="auto">
          <a:xfrm>
            <a:off x="439737" y="1222375"/>
            <a:ext cx="8247063" cy="3159125"/>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244738" name="AutoShape 2" descr="http://bio100.class.uic.edu/lectures/hershey-chase.gif"/>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en-IN" sz="1500"/>
          </a:p>
        </p:txBody>
      </p:sp>
      <p:pic>
        <p:nvPicPr>
          <p:cNvPr id="244739" name="Picture 3"/>
          <p:cNvPicPr>
            <a:picLocks noChangeAspect="1" noChangeArrowheads="1"/>
          </p:cNvPicPr>
          <p:nvPr/>
        </p:nvPicPr>
        <p:blipFill>
          <a:blip r:embed="rId2" cstate="print"/>
          <a:srcRect l="1021" r="27586" b="17897"/>
          <a:stretch>
            <a:fillRect/>
          </a:stretch>
        </p:blipFill>
        <p:spPr bwMode="auto">
          <a:xfrm>
            <a:off x="762000" y="0"/>
            <a:ext cx="7590420" cy="5715000"/>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3426" name="Picture 2" descr="http://www.biotechspace.site90.com/wp-content/uploads/2012/11/3-6.jpg"/>
          <p:cNvPicPr>
            <a:picLocks noChangeAspect="1" noChangeArrowheads="1"/>
          </p:cNvPicPr>
          <p:nvPr/>
        </p:nvPicPr>
        <p:blipFill>
          <a:blip r:embed="rId2" cstate="print"/>
          <a:srcRect/>
          <a:stretch>
            <a:fillRect/>
          </a:stretch>
        </p:blipFill>
        <p:spPr bwMode="auto">
          <a:xfrm>
            <a:off x="762000" y="0"/>
            <a:ext cx="7620001" cy="5715000"/>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51620" y="1777380"/>
            <a:ext cx="6900767" cy="24002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sp>
        <p:nvSpPr>
          <p:cNvPr id="2" name="Title 1"/>
          <p:cNvSpPr>
            <a:spLocks noGrp="1"/>
          </p:cNvSpPr>
          <p:nvPr>
            <p:ph type="title"/>
          </p:nvPr>
        </p:nvSpPr>
        <p:spPr/>
        <p:txBody>
          <a:bodyPr/>
          <a:lstStyle/>
          <a:p>
            <a:r>
              <a:rPr lang="en-US" dirty="0"/>
              <a:t>Mutation</a:t>
            </a:r>
            <a:endParaRPr lang="en-IN" dirty="0"/>
          </a:p>
        </p:txBody>
      </p:sp>
      <p:sp>
        <p:nvSpPr>
          <p:cNvPr id="3" name="Content Placeholder 2"/>
          <p:cNvSpPr>
            <a:spLocks noGrp="1"/>
          </p:cNvSpPr>
          <p:nvPr>
            <p:ph idx="1"/>
          </p:nvPr>
        </p:nvSpPr>
        <p:spPr/>
        <p:txBody>
          <a:bodyPr/>
          <a:lstStyle/>
          <a:p>
            <a:endParaRPr lang="en-IN"/>
          </a:p>
        </p:txBody>
      </p:sp>
      <p:pic>
        <p:nvPicPr>
          <p:cNvPr id="131074" name="Picture 2" descr="http://study.com/cimages/multimages/16/insertion_mutations1.png"/>
          <p:cNvPicPr>
            <a:picLocks noChangeAspect="1" noChangeArrowheads="1"/>
          </p:cNvPicPr>
          <p:nvPr/>
        </p:nvPicPr>
        <p:blipFill>
          <a:blip r:embed="rId3" cstate="print"/>
          <a:srcRect/>
          <a:stretch>
            <a:fillRect/>
          </a:stretch>
        </p:blipFill>
        <p:spPr bwMode="auto">
          <a:xfrm>
            <a:off x="1211627" y="1777380"/>
            <a:ext cx="6838126" cy="234026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cstate="print"/>
          <a:srcRect l="32567" t="13086" r="32567" b="2751"/>
          <a:stretch>
            <a:fillRect/>
          </a:stretch>
        </p:blipFill>
        <p:spPr bwMode="auto">
          <a:xfrm>
            <a:off x="1151620" y="1357333"/>
            <a:ext cx="4260473" cy="4316194"/>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 </a:t>
            </a:r>
            <a:r>
              <a:rPr lang="en-US" dirty="0" err="1"/>
              <a:t>operon</a:t>
            </a:r>
            <a:endParaRPr lang="en-IN" dirty="0"/>
          </a:p>
        </p:txBody>
      </p:sp>
      <p:sp>
        <p:nvSpPr>
          <p:cNvPr id="3" name="Content Placeholder 2"/>
          <p:cNvSpPr>
            <a:spLocks noGrp="1"/>
          </p:cNvSpPr>
          <p:nvPr>
            <p:ph idx="1"/>
          </p:nvPr>
        </p:nvSpPr>
        <p:spPr/>
        <p:txBody>
          <a:bodyPr/>
          <a:lstStyle/>
          <a:p>
            <a:endParaRPr lang="en-IN"/>
          </a:p>
        </p:txBody>
      </p:sp>
      <p:sp>
        <p:nvSpPr>
          <p:cNvPr id="174082" name="AutoShape 2" descr="http://www.labbench.com/learning/lacoperon/images/lacgenes.gif"/>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en-IN" sz="1500"/>
          </a:p>
        </p:txBody>
      </p:sp>
      <p:sp>
        <p:nvSpPr>
          <p:cNvPr id="174084" name="AutoShape 4" descr="http://www.labbench.com/learning/lacoperon/images/lacgenes.gif"/>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en-IN" sz="1500"/>
          </a:p>
        </p:txBody>
      </p:sp>
      <p:pic>
        <p:nvPicPr>
          <p:cNvPr id="174085" name="Picture 5"/>
          <p:cNvPicPr>
            <a:picLocks noChangeAspect="1" noChangeArrowheads="1"/>
          </p:cNvPicPr>
          <p:nvPr/>
        </p:nvPicPr>
        <p:blipFill>
          <a:blip r:embed="rId2" cstate="print"/>
          <a:srcRect l="19284" t="21946" r="19285" b="11610"/>
          <a:stretch>
            <a:fillRect/>
          </a:stretch>
        </p:blipFill>
        <p:spPr bwMode="auto">
          <a:xfrm>
            <a:off x="762000" y="1177314"/>
            <a:ext cx="7620000" cy="4360363"/>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Image result for two chains of DNA are coiled in a right-handed fashion."/>
          <p:cNvPicPr>
            <a:picLocks noChangeAspect="1" noChangeArrowheads="1"/>
          </p:cNvPicPr>
          <p:nvPr/>
        </p:nvPicPr>
        <p:blipFill>
          <a:blip r:embed="rId2" cstate="print"/>
          <a:srcRect/>
          <a:stretch>
            <a:fillRect/>
          </a:stretch>
        </p:blipFill>
        <p:spPr bwMode="auto">
          <a:xfrm>
            <a:off x="1151620" y="217207"/>
            <a:ext cx="5778500" cy="4333876"/>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7" name="Picture 3"/>
          <p:cNvPicPr>
            <a:picLocks noChangeAspect="1" noChangeArrowheads="1"/>
          </p:cNvPicPr>
          <p:nvPr/>
        </p:nvPicPr>
        <p:blipFill>
          <a:blip r:embed="rId2" cstate="print"/>
          <a:srcRect/>
          <a:stretch>
            <a:fillRect/>
          </a:stretch>
        </p:blipFill>
        <p:spPr bwMode="auto">
          <a:xfrm>
            <a:off x="780395" y="0"/>
            <a:ext cx="7601606" cy="572886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28865"/>
            <a:ext cx="8812088" cy="491667"/>
          </a:xfrm>
        </p:spPr>
        <p:txBody>
          <a:bodyPr>
            <a:noAutofit/>
          </a:bodyPr>
          <a:lstStyle/>
          <a:p>
            <a:r>
              <a:rPr lang="en-IN" sz="3000" dirty="0"/>
              <a:t>Structure of </a:t>
            </a:r>
            <a:r>
              <a:rPr lang="en-US" sz="3000" dirty="0"/>
              <a:t>DNA</a:t>
            </a:r>
            <a:r>
              <a:rPr lang="en-IN" sz="3000" dirty="0"/>
              <a:t> Polynucleotide Chain </a:t>
            </a:r>
          </a:p>
        </p:txBody>
      </p:sp>
      <p:pic>
        <p:nvPicPr>
          <p:cNvPr id="195588" name="Picture 4"/>
          <p:cNvPicPr>
            <a:picLocks noChangeAspect="1" noChangeArrowheads="1"/>
          </p:cNvPicPr>
          <p:nvPr/>
        </p:nvPicPr>
        <p:blipFill>
          <a:blip r:embed="rId3" cstate="print"/>
          <a:srcRect/>
          <a:stretch>
            <a:fillRect/>
          </a:stretch>
        </p:blipFill>
        <p:spPr bwMode="auto">
          <a:xfrm>
            <a:off x="762000" y="1373527"/>
            <a:ext cx="7620000" cy="3538279"/>
          </a:xfrm>
          <a:prstGeom prst="rect">
            <a:avLst/>
          </a:prstGeom>
          <a:noFill/>
          <a:ln w="9525">
            <a:noFill/>
            <a:miter lim="800000"/>
            <a:headEnd/>
            <a:tailEnd/>
          </a:ln>
        </p:spPr>
      </p:pic>
      <p:sp>
        <p:nvSpPr>
          <p:cNvPr id="9" name="Rectangle 8"/>
          <p:cNvSpPr/>
          <p:nvPr/>
        </p:nvSpPr>
        <p:spPr>
          <a:xfrm>
            <a:off x="806632" y="1443612"/>
            <a:ext cx="1167908" cy="415498"/>
          </a:xfrm>
          <a:prstGeom prst="rect">
            <a:avLst/>
          </a:prstGeom>
        </p:spPr>
        <p:txBody>
          <a:bodyPr wrap="square">
            <a:spAutoFit/>
          </a:bodyPr>
          <a:lstStyle/>
          <a:p>
            <a:r>
              <a:rPr lang="en-IN" sz="1050" b="1" dirty="0">
                <a:solidFill>
                  <a:schemeClr val="bg1"/>
                </a:solidFill>
              </a:rPr>
              <a:t>Free phosphate moiety</a:t>
            </a:r>
            <a:endParaRPr lang="en-IN" sz="1050" dirty="0">
              <a:solidFill>
                <a:schemeClr val="bg1"/>
              </a:solidFill>
            </a:endParaRPr>
          </a:p>
        </p:txBody>
      </p:sp>
      <p:sp>
        <p:nvSpPr>
          <p:cNvPr id="10" name="Rectangle 9"/>
          <p:cNvSpPr/>
          <p:nvPr/>
        </p:nvSpPr>
        <p:spPr>
          <a:xfrm>
            <a:off x="756140" y="818724"/>
            <a:ext cx="1835641" cy="553998"/>
          </a:xfrm>
          <a:prstGeom prst="rect">
            <a:avLst/>
          </a:prstGeom>
        </p:spPr>
        <p:txBody>
          <a:bodyPr wrap="square">
            <a:spAutoFit/>
          </a:bodyPr>
          <a:lstStyle/>
          <a:p>
            <a:r>
              <a:rPr lang="en-IN" sz="1500" b="1" dirty="0"/>
              <a:t>5’-end of polynucleotide chain</a:t>
            </a:r>
          </a:p>
        </p:txBody>
      </p:sp>
      <p:sp>
        <p:nvSpPr>
          <p:cNvPr id="11" name="Rectangle 10"/>
          <p:cNvSpPr/>
          <p:nvPr/>
        </p:nvSpPr>
        <p:spPr>
          <a:xfrm>
            <a:off x="7231107" y="1709378"/>
            <a:ext cx="1195525" cy="253916"/>
          </a:xfrm>
          <a:prstGeom prst="rect">
            <a:avLst/>
          </a:prstGeom>
        </p:spPr>
        <p:txBody>
          <a:bodyPr wrap="square">
            <a:spAutoFit/>
          </a:bodyPr>
          <a:lstStyle/>
          <a:p>
            <a:pPr algn="r"/>
            <a:r>
              <a:rPr lang="en-IN" sz="1050" b="1" dirty="0">
                <a:solidFill>
                  <a:schemeClr val="bg1"/>
                </a:solidFill>
              </a:rPr>
              <a:t>3</a:t>
            </a:r>
            <a:r>
              <a:rPr lang="en-IN" sz="1050" b="1" i="1" dirty="0">
                <a:solidFill>
                  <a:schemeClr val="bg1"/>
                </a:solidFill>
              </a:rPr>
              <a:t>'-OH group </a:t>
            </a:r>
            <a:endParaRPr lang="en-IN" sz="1050" b="1" dirty="0">
              <a:solidFill>
                <a:schemeClr val="bg1"/>
              </a:solidFill>
            </a:endParaRPr>
          </a:p>
        </p:txBody>
      </p:sp>
      <p:sp>
        <p:nvSpPr>
          <p:cNvPr id="12" name="Rectangle 11"/>
          <p:cNvSpPr/>
          <p:nvPr/>
        </p:nvSpPr>
        <p:spPr>
          <a:xfrm>
            <a:off x="6552220" y="818724"/>
            <a:ext cx="1829780" cy="553998"/>
          </a:xfrm>
          <a:prstGeom prst="rect">
            <a:avLst/>
          </a:prstGeom>
        </p:spPr>
        <p:txBody>
          <a:bodyPr wrap="square">
            <a:spAutoFit/>
          </a:bodyPr>
          <a:lstStyle/>
          <a:p>
            <a:pPr algn="r"/>
            <a:r>
              <a:rPr lang="en-IN" sz="1500" b="1" dirty="0"/>
              <a:t>3' -end of the polynucleotide chain</a:t>
            </a:r>
          </a:p>
        </p:txBody>
      </p:sp>
      <p:grpSp>
        <p:nvGrpSpPr>
          <p:cNvPr id="16" name="Group 15"/>
          <p:cNvGrpSpPr/>
          <p:nvPr/>
        </p:nvGrpSpPr>
        <p:grpSpPr>
          <a:xfrm>
            <a:off x="3491880" y="1117307"/>
            <a:ext cx="1965007" cy="1416050"/>
            <a:chOff x="3340720" y="3538324"/>
            <a:chExt cx="2358008" cy="1699260"/>
          </a:xfrm>
        </p:grpSpPr>
        <p:sp>
          <p:nvSpPr>
            <p:cNvPr id="15" name="Right Brace 14"/>
            <p:cNvSpPr/>
            <p:nvPr/>
          </p:nvSpPr>
          <p:spPr>
            <a:xfrm rot="16200000">
              <a:off x="3880780" y="3473388"/>
              <a:ext cx="1368152" cy="2160240"/>
            </a:xfrm>
            <a:prstGeom prst="rightBrace">
              <a:avLst>
                <a:gd name="adj1" fmla="val 682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sz="1500"/>
            </a:p>
          </p:txBody>
        </p:sp>
        <p:sp>
          <p:nvSpPr>
            <p:cNvPr id="14" name="Rectangle 13"/>
            <p:cNvSpPr/>
            <p:nvPr/>
          </p:nvSpPr>
          <p:spPr>
            <a:xfrm>
              <a:off x="3340720" y="3538324"/>
              <a:ext cx="2358008" cy="38779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pt-BR" sz="1500" dirty="0">
                  <a:solidFill>
                    <a:schemeClr val="bg1"/>
                  </a:solidFill>
                </a:rPr>
                <a:t>0.34 nm (0.34×10</a:t>
              </a:r>
              <a:r>
                <a:rPr lang="pt-BR" sz="1500" baseline="30000" dirty="0">
                  <a:solidFill>
                    <a:schemeClr val="bg1"/>
                  </a:solidFill>
                </a:rPr>
                <a:t>–9</a:t>
              </a:r>
              <a:r>
                <a:rPr lang="pt-BR" sz="1500" dirty="0">
                  <a:solidFill>
                    <a:schemeClr val="bg1"/>
                  </a:solidFill>
                </a:rPr>
                <a:t> m)</a:t>
              </a:r>
              <a:endParaRPr lang="en-IN" sz="1500" dirty="0">
                <a:solidFill>
                  <a:schemeClr val="bg1"/>
                </a:solidFill>
              </a:endParaRPr>
            </a:p>
          </p:txBody>
        </p:sp>
      </p:grpSp>
      <p:grpSp>
        <p:nvGrpSpPr>
          <p:cNvPr id="21" name="Group 20"/>
          <p:cNvGrpSpPr/>
          <p:nvPr/>
        </p:nvGrpSpPr>
        <p:grpSpPr>
          <a:xfrm>
            <a:off x="2940855" y="4370368"/>
            <a:ext cx="2758063" cy="962795"/>
            <a:chOff x="2614625" y="5244440"/>
            <a:chExt cx="3309675" cy="1155354"/>
          </a:xfrm>
        </p:grpSpPr>
        <p:sp>
          <p:nvSpPr>
            <p:cNvPr id="13" name="Rectangle 12"/>
            <p:cNvSpPr/>
            <p:nvPr/>
          </p:nvSpPr>
          <p:spPr>
            <a:xfrm>
              <a:off x="2614625" y="6011996"/>
              <a:ext cx="3309675" cy="387798"/>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r>
                <a:rPr lang="en-IN" sz="1500" b="1" dirty="0"/>
                <a:t>Sugar and phosphates backbone</a:t>
              </a:r>
            </a:p>
          </p:txBody>
        </p:sp>
        <p:cxnSp>
          <p:nvCxnSpPr>
            <p:cNvPr id="18" name="Straight Arrow Connector 17"/>
            <p:cNvCxnSpPr/>
            <p:nvPr/>
          </p:nvCxnSpPr>
          <p:spPr>
            <a:xfrm flipV="1">
              <a:off x="3059832" y="5244440"/>
              <a:ext cx="0" cy="86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4067944" y="5316448"/>
              <a:ext cx="0" cy="7920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7" name="Rectangle 16"/>
          <p:cNvSpPr/>
          <p:nvPr/>
        </p:nvSpPr>
        <p:spPr>
          <a:xfrm>
            <a:off x="6252187" y="5019191"/>
            <a:ext cx="2040227" cy="553998"/>
          </a:xfrm>
          <a:prstGeom prst="rect">
            <a:avLst/>
          </a:prstGeom>
        </p:spPr>
        <p:txBody>
          <a:bodyPr wrap="square">
            <a:spAutoFit/>
          </a:bodyPr>
          <a:lstStyle/>
          <a:p>
            <a:pPr algn="r"/>
            <a:r>
              <a:rPr lang="en-IN" sz="1500" b="1" i="1" dirty="0"/>
              <a:t>5’-end of polynucleotide </a:t>
            </a:r>
            <a:r>
              <a:rPr lang="en-IN" sz="1500" b="1" dirty="0"/>
              <a:t>chain</a:t>
            </a:r>
          </a:p>
        </p:txBody>
      </p:sp>
      <p:sp>
        <p:nvSpPr>
          <p:cNvPr id="20" name="Rectangle 19"/>
          <p:cNvSpPr/>
          <p:nvPr/>
        </p:nvSpPr>
        <p:spPr>
          <a:xfrm>
            <a:off x="762000" y="5017740"/>
            <a:ext cx="2009800" cy="553998"/>
          </a:xfrm>
          <a:prstGeom prst="rect">
            <a:avLst/>
          </a:prstGeom>
        </p:spPr>
        <p:txBody>
          <a:bodyPr wrap="square">
            <a:spAutoFit/>
          </a:bodyPr>
          <a:lstStyle/>
          <a:p>
            <a:r>
              <a:rPr lang="en-IN" sz="1500" b="1" dirty="0"/>
              <a:t>3' -end of the polynucleotide chain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ircle(in)">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circle(in)">
                                      <p:cBhvr>
                                        <p:cTn id="4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7" grpId="0"/>
      <p:bldP spid="2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20"/>
            <a:ext cx="6858000" cy="952500"/>
          </a:xfrm>
        </p:spPr>
        <p:txBody>
          <a:bodyPr>
            <a:normAutofit/>
          </a:bodyPr>
          <a:lstStyle/>
          <a:p>
            <a:r>
              <a:rPr lang="en-IN" sz="2000" b="1" dirty="0"/>
              <a:t>Genetic Code</a:t>
            </a:r>
          </a:p>
        </p:txBody>
      </p:sp>
      <p:graphicFrame>
        <p:nvGraphicFramePr>
          <p:cNvPr id="5" name="Table 4"/>
          <p:cNvGraphicFramePr>
            <a:graphicFrameLocks noGrp="1"/>
          </p:cNvGraphicFramePr>
          <p:nvPr/>
        </p:nvGraphicFramePr>
        <p:xfrm>
          <a:off x="179512" y="782320"/>
          <a:ext cx="8784976" cy="2693066"/>
        </p:xfrm>
        <a:graphic>
          <a:graphicData uri="http://schemas.openxmlformats.org/drawingml/2006/table">
            <a:tbl>
              <a:tblPr firstRow="1" bandRow="1">
                <a:tableStyleId>{5940675A-B579-460E-94D1-54222C63F5DA}</a:tableStyleId>
              </a:tblPr>
              <a:tblGrid>
                <a:gridCol w="1829887">
                  <a:extLst>
                    <a:ext uri="{9D8B030D-6E8A-4147-A177-3AD203B41FA5}">
                      <a16:colId xmlns:a16="http://schemas.microsoft.com/office/drawing/2014/main" val="20000"/>
                    </a:ext>
                  </a:extLst>
                </a:gridCol>
                <a:gridCol w="6955089">
                  <a:extLst>
                    <a:ext uri="{9D8B030D-6E8A-4147-A177-3AD203B41FA5}">
                      <a16:colId xmlns:a16="http://schemas.microsoft.com/office/drawing/2014/main" val="20001"/>
                    </a:ext>
                  </a:extLst>
                </a:gridCol>
              </a:tblGrid>
              <a:tr h="278217">
                <a:tc>
                  <a:txBody>
                    <a:bodyPr/>
                    <a:lstStyle/>
                    <a:p>
                      <a:pPr algn="ctr"/>
                      <a:r>
                        <a:rPr lang="en-US" sz="1600" b="1" dirty="0"/>
                        <a:t>Scientists</a:t>
                      </a:r>
                      <a:endParaRPr lang="en-IN" sz="1600" b="1" dirty="0"/>
                    </a:p>
                  </a:txBody>
                  <a:tcPr marL="76200" marR="76200" marT="38100" marB="38100"/>
                </a:tc>
                <a:tc>
                  <a:txBody>
                    <a:bodyPr/>
                    <a:lstStyle/>
                    <a:p>
                      <a:pPr algn="ctr"/>
                      <a:r>
                        <a:rPr lang="en-US" sz="1600" b="1" dirty="0"/>
                        <a:t>Contribution</a:t>
                      </a:r>
                      <a:endParaRPr lang="en-IN" sz="1600" b="1" dirty="0"/>
                    </a:p>
                  </a:txBody>
                  <a:tcPr marL="76200" marR="76200" marT="38100" marB="38100"/>
                </a:tc>
                <a:extLst>
                  <a:ext uri="{0D108BD9-81ED-4DB2-BD59-A6C34878D82A}">
                    <a16:rowId xmlns:a16="http://schemas.microsoft.com/office/drawing/2014/main" val="10000"/>
                  </a:ext>
                </a:extLst>
              </a:tr>
              <a:tr h="540068">
                <a:tc>
                  <a:txBody>
                    <a:bodyPr/>
                    <a:lstStyle/>
                    <a:p>
                      <a:endParaRPr lang="en-IN" sz="1400" b="1" dirty="0">
                        <a:solidFill>
                          <a:srgbClr val="FFFF00"/>
                        </a:solidFill>
                      </a:endParaRPr>
                    </a:p>
                  </a:txBody>
                  <a:tcPr marL="76200" marR="76200" marT="38100" marB="38100"/>
                </a:tc>
                <a:tc>
                  <a:txBody>
                    <a:bodyPr/>
                    <a:lstStyle/>
                    <a:p>
                      <a:pPr algn="just"/>
                      <a:endParaRPr lang="en-IN" sz="1400" b="1" dirty="0">
                        <a:solidFill>
                          <a:srgbClr val="FFFF00"/>
                        </a:solidFill>
                      </a:endParaRPr>
                    </a:p>
                  </a:txBody>
                  <a:tcPr marL="76200" marR="76200" marT="38100" marB="38100"/>
                </a:tc>
                <a:extLst>
                  <a:ext uri="{0D108BD9-81ED-4DB2-BD59-A6C34878D82A}">
                    <a16:rowId xmlns:a16="http://schemas.microsoft.com/office/drawing/2014/main" val="10001"/>
                  </a:ext>
                </a:extLst>
              </a:tr>
              <a:tr h="540068">
                <a:tc>
                  <a:txBody>
                    <a:bodyPr/>
                    <a:lstStyle/>
                    <a:p>
                      <a:endParaRPr lang="en-IN" sz="1400" b="1" dirty="0">
                        <a:solidFill>
                          <a:srgbClr val="FFFF00"/>
                        </a:solidFill>
                      </a:endParaRPr>
                    </a:p>
                  </a:txBody>
                  <a:tcPr marL="76200" marR="76200" marT="38100" marB="38100"/>
                </a:tc>
                <a:tc>
                  <a:txBody>
                    <a:bodyPr/>
                    <a:lstStyle/>
                    <a:p>
                      <a:endParaRPr lang="en-IN" sz="1400" b="1" dirty="0"/>
                    </a:p>
                  </a:txBody>
                  <a:tcPr marL="76200" marR="76200" marT="38100" marB="38100"/>
                </a:tc>
                <a:extLst>
                  <a:ext uri="{0D108BD9-81ED-4DB2-BD59-A6C34878D82A}">
                    <a16:rowId xmlns:a16="http://schemas.microsoft.com/office/drawing/2014/main" val="10002"/>
                  </a:ext>
                </a:extLst>
              </a:tr>
              <a:tr h="376411">
                <a:tc>
                  <a:txBody>
                    <a:bodyPr/>
                    <a:lstStyle/>
                    <a:p>
                      <a:endParaRPr lang="en-IN" sz="1400" b="1" dirty="0">
                        <a:solidFill>
                          <a:srgbClr val="FFFF00"/>
                        </a:solidFill>
                      </a:endParaRPr>
                    </a:p>
                  </a:txBody>
                  <a:tcPr marL="76200" marR="76200" marT="38100" marB="38100"/>
                </a:tc>
                <a:tc>
                  <a:txBody>
                    <a:bodyPr/>
                    <a:lstStyle/>
                    <a:p>
                      <a:endParaRPr lang="en-IN" sz="1400" b="1" dirty="0">
                        <a:solidFill>
                          <a:srgbClr val="FFFF00"/>
                        </a:solidFill>
                      </a:endParaRPr>
                    </a:p>
                  </a:txBody>
                  <a:tcPr marL="76200" marR="76200" marT="38100" marB="38100"/>
                </a:tc>
                <a:extLst>
                  <a:ext uri="{0D108BD9-81ED-4DB2-BD59-A6C34878D82A}">
                    <a16:rowId xmlns:a16="http://schemas.microsoft.com/office/drawing/2014/main" val="10003"/>
                  </a:ext>
                </a:extLst>
              </a:tr>
              <a:tr h="540068">
                <a:tc>
                  <a:txBody>
                    <a:bodyPr/>
                    <a:lstStyle/>
                    <a:p>
                      <a:endParaRPr lang="en-IN" sz="1400" b="1" dirty="0">
                        <a:solidFill>
                          <a:srgbClr val="FFFF00"/>
                        </a:solidFill>
                      </a:endParaRPr>
                    </a:p>
                  </a:txBody>
                  <a:tcPr marL="76200" marR="7620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b="1" dirty="0"/>
                    </a:p>
                  </a:txBody>
                  <a:tcPr marL="76200" marR="76200" marT="38100" marB="38100"/>
                </a:tc>
                <a:extLst>
                  <a:ext uri="{0D108BD9-81ED-4DB2-BD59-A6C34878D82A}">
                    <a16:rowId xmlns:a16="http://schemas.microsoft.com/office/drawing/2014/main" val="10004"/>
                  </a:ext>
                </a:extLst>
              </a:tr>
              <a:tr h="376411">
                <a:tc gridSpan="2">
                  <a:txBody>
                    <a:bodyPr/>
                    <a:lstStyle/>
                    <a:p>
                      <a:endParaRPr lang="en-IN" sz="1400" b="1" dirty="0"/>
                    </a:p>
                  </a:txBody>
                  <a:tcPr marL="76200" marR="76200" marT="38100" marB="38100"/>
                </a:tc>
                <a:tc hMerge="1">
                  <a:txBody>
                    <a:bodyPr/>
                    <a:lstStyle/>
                    <a:p>
                      <a:endParaRPr lang="en-IN" dirty="0"/>
                    </a:p>
                  </a:txBody>
                  <a:tcPr/>
                </a:tc>
                <a:extLst>
                  <a:ext uri="{0D108BD9-81ED-4DB2-BD59-A6C34878D82A}">
                    <a16:rowId xmlns:a16="http://schemas.microsoft.com/office/drawing/2014/main" val="10005"/>
                  </a:ext>
                </a:extLst>
              </a:tr>
            </a:tbl>
          </a:graphicData>
        </a:graphic>
      </p:graphicFrame>
      <p:sp>
        <p:nvSpPr>
          <p:cNvPr id="6" name="Rectangle 5"/>
          <p:cNvSpPr/>
          <p:nvPr/>
        </p:nvSpPr>
        <p:spPr>
          <a:xfrm>
            <a:off x="179512" y="3505572"/>
            <a:ext cx="920380" cy="307777"/>
          </a:xfrm>
          <a:prstGeom prst="rect">
            <a:avLst/>
          </a:prstGeom>
        </p:spPr>
        <p:txBody>
          <a:bodyPr wrap="none">
            <a:spAutoFit/>
          </a:bodyPr>
          <a:lstStyle/>
          <a:p>
            <a:r>
              <a:rPr lang="en-IN" sz="1400" b="1" i="1" dirty="0">
                <a:solidFill>
                  <a:srgbClr val="FFFF00"/>
                </a:solidFill>
              </a:rPr>
              <a:t>*Decoded</a:t>
            </a:r>
            <a:endParaRPr lang="en-US" sz="1400" b="1" i="1" dirty="0">
              <a:solidFill>
                <a:srgbClr val="FFFF00"/>
              </a:solidFill>
            </a:endParaRPr>
          </a:p>
        </p:txBody>
      </p:sp>
      <p:sp>
        <p:nvSpPr>
          <p:cNvPr id="3" name="Rectangle 2">
            <a:extLst>
              <a:ext uri="{FF2B5EF4-FFF2-40B4-BE49-F238E27FC236}">
                <a16:creationId xmlns:a16="http://schemas.microsoft.com/office/drawing/2014/main" id="{3B1EE459-D7F0-6E4B-A5E0-37642B5C7B3F}"/>
              </a:ext>
            </a:extLst>
          </p:cNvPr>
          <p:cNvSpPr/>
          <p:nvPr/>
        </p:nvSpPr>
        <p:spPr>
          <a:xfrm>
            <a:off x="2034480" y="1110144"/>
            <a:ext cx="6858000" cy="523220"/>
          </a:xfrm>
          <a:prstGeom prst="rect">
            <a:avLst/>
          </a:prstGeom>
        </p:spPr>
        <p:txBody>
          <a:bodyPr wrap="square">
            <a:spAutoFit/>
          </a:bodyPr>
          <a:lstStyle/>
          <a:p>
            <a:pPr lvl="0" algn="just" defTabSz="761970"/>
            <a:r>
              <a:rPr lang="en-IN" sz="1400" dirty="0">
                <a:solidFill>
                  <a:prstClr val="white"/>
                </a:solidFill>
              </a:rPr>
              <a:t>Suggested that in order to code for all the 20 amino acids, the </a:t>
            </a:r>
            <a:r>
              <a:rPr lang="en-IN" sz="1400" b="1" dirty="0">
                <a:solidFill>
                  <a:srgbClr val="FFFF00"/>
                </a:solidFill>
              </a:rPr>
              <a:t>code should be made up of three nucleotides</a:t>
            </a:r>
            <a:r>
              <a:rPr lang="en-IN" sz="1400" dirty="0">
                <a:solidFill>
                  <a:prstClr val="white"/>
                </a:solidFill>
              </a:rPr>
              <a:t> i.e. codons are triplet</a:t>
            </a:r>
            <a:endParaRPr lang="en-IN" sz="1400" b="1" dirty="0">
              <a:solidFill>
                <a:srgbClr val="FFFF00"/>
              </a:solidFill>
            </a:endParaRPr>
          </a:p>
        </p:txBody>
      </p:sp>
      <p:sp>
        <p:nvSpPr>
          <p:cNvPr id="4" name="Rectangle 3">
            <a:extLst>
              <a:ext uri="{FF2B5EF4-FFF2-40B4-BE49-F238E27FC236}">
                <a16:creationId xmlns:a16="http://schemas.microsoft.com/office/drawing/2014/main" id="{69AEEB17-221F-784A-92F2-47D330AC1B22}"/>
              </a:ext>
            </a:extLst>
          </p:cNvPr>
          <p:cNvSpPr/>
          <p:nvPr/>
        </p:nvSpPr>
        <p:spPr>
          <a:xfrm>
            <a:off x="2014098" y="1633364"/>
            <a:ext cx="6950389" cy="523220"/>
          </a:xfrm>
          <a:prstGeom prst="rect">
            <a:avLst/>
          </a:prstGeom>
        </p:spPr>
        <p:txBody>
          <a:bodyPr wrap="square">
            <a:spAutoFit/>
          </a:bodyPr>
          <a:lstStyle/>
          <a:p>
            <a:pPr lvl="0" defTabSz="761970"/>
            <a:r>
              <a:rPr lang="en-IN" sz="1400" b="1" dirty="0">
                <a:solidFill>
                  <a:srgbClr val="FFFF00"/>
                </a:solidFill>
              </a:rPr>
              <a:t>Developed a chemical method for synthesising RNA molecules </a:t>
            </a:r>
            <a:r>
              <a:rPr lang="en-IN" sz="1400" dirty="0">
                <a:solidFill>
                  <a:prstClr val="white"/>
                </a:solidFill>
              </a:rPr>
              <a:t>with defined combinations of bases (homopolymers and copolymers)</a:t>
            </a:r>
            <a:endParaRPr lang="en-IN" sz="1400" b="1" dirty="0">
              <a:solidFill>
                <a:prstClr val="white"/>
              </a:solidFill>
            </a:endParaRPr>
          </a:p>
        </p:txBody>
      </p:sp>
      <p:sp>
        <p:nvSpPr>
          <p:cNvPr id="7" name="Rectangle 6">
            <a:extLst>
              <a:ext uri="{FF2B5EF4-FFF2-40B4-BE49-F238E27FC236}">
                <a16:creationId xmlns:a16="http://schemas.microsoft.com/office/drawing/2014/main" id="{0767FD4E-D444-6F4C-BCB0-3A929E8BA172}"/>
              </a:ext>
            </a:extLst>
          </p:cNvPr>
          <p:cNvSpPr/>
          <p:nvPr/>
        </p:nvSpPr>
        <p:spPr>
          <a:xfrm>
            <a:off x="2014098" y="2208122"/>
            <a:ext cx="2975173" cy="307777"/>
          </a:xfrm>
          <a:prstGeom prst="rect">
            <a:avLst/>
          </a:prstGeom>
        </p:spPr>
        <p:txBody>
          <a:bodyPr wrap="none">
            <a:spAutoFit/>
          </a:bodyPr>
          <a:lstStyle/>
          <a:p>
            <a:pPr lvl="0" defTabSz="761970"/>
            <a:r>
              <a:rPr lang="en-IN" sz="1400" b="1" dirty="0">
                <a:solidFill>
                  <a:srgbClr val="FFFF00"/>
                </a:solidFill>
              </a:rPr>
              <a:t>Cell-free system for protein synthesis </a:t>
            </a:r>
          </a:p>
        </p:txBody>
      </p:sp>
      <p:sp>
        <p:nvSpPr>
          <p:cNvPr id="8" name="Rectangle 7">
            <a:extLst>
              <a:ext uri="{FF2B5EF4-FFF2-40B4-BE49-F238E27FC236}">
                <a16:creationId xmlns:a16="http://schemas.microsoft.com/office/drawing/2014/main" id="{4A633186-A1DD-0542-9E63-3BE526717969}"/>
              </a:ext>
            </a:extLst>
          </p:cNvPr>
          <p:cNvSpPr/>
          <p:nvPr/>
        </p:nvSpPr>
        <p:spPr>
          <a:xfrm>
            <a:off x="2014098" y="2567437"/>
            <a:ext cx="6950388" cy="523220"/>
          </a:xfrm>
          <a:prstGeom prst="rect">
            <a:avLst/>
          </a:prstGeom>
        </p:spPr>
        <p:txBody>
          <a:bodyPr wrap="square">
            <a:spAutoFit/>
          </a:bodyPr>
          <a:lstStyle/>
          <a:p>
            <a:pPr lvl="0">
              <a:defRPr/>
            </a:pPr>
            <a:r>
              <a:rPr lang="en-IN" sz="1400" b="1" dirty="0" err="1">
                <a:solidFill>
                  <a:srgbClr val="FFFF00"/>
                </a:solidFill>
              </a:rPr>
              <a:t>Severo</a:t>
            </a:r>
            <a:r>
              <a:rPr lang="en-IN" sz="1400" b="1" dirty="0">
                <a:solidFill>
                  <a:srgbClr val="FFFF00"/>
                </a:solidFill>
              </a:rPr>
              <a:t> Ochoa enzyme</a:t>
            </a:r>
            <a:r>
              <a:rPr lang="en-IN" sz="1400" dirty="0">
                <a:solidFill>
                  <a:prstClr val="white"/>
                </a:solidFill>
              </a:rPr>
              <a:t> (polynucleotide phosphorylase) was also helpful in polymerising RNA with defined sequences in a template independent manner (</a:t>
            </a:r>
            <a:r>
              <a:rPr lang="en-IN" sz="1400" b="1" dirty="0">
                <a:solidFill>
                  <a:srgbClr val="FFFF00"/>
                </a:solidFill>
              </a:rPr>
              <a:t>enzymatic synthesis of RNA</a:t>
            </a:r>
            <a:r>
              <a:rPr lang="en-IN" sz="1400" dirty="0">
                <a:solidFill>
                  <a:prstClr val="white"/>
                </a:solidFill>
              </a:rPr>
              <a:t>). </a:t>
            </a:r>
            <a:endParaRPr lang="en-IN" sz="1400" b="1" dirty="0">
              <a:solidFill>
                <a:prstClr val="white"/>
              </a:solidFill>
            </a:endParaRPr>
          </a:p>
        </p:txBody>
      </p:sp>
      <p:sp>
        <p:nvSpPr>
          <p:cNvPr id="9" name="Rectangle 8">
            <a:extLst>
              <a:ext uri="{FF2B5EF4-FFF2-40B4-BE49-F238E27FC236}">
                <a16:creationId xmlns:a16="http://schemas.microsoft.com/office/drawing/2014/main" id="{845BBB23-391B-0543-8BB4-E95C829D87AC}"/>
              </a:ext>
            </a:extLst>
          </p:cNvPr>
          <p:cNvSpPr/>
          <p:nvPr/>
        </p:nvSpPr>
        <p:spPr>
          <a:xfrm>
            <a:off x="178638" y="3127115"/>
            <a:ext cx="8713842" cy="307777"/>
          </a:xfrm>
          <a:prstGeom prst="rect">
            <a:avLst/>
          </a:prstGeom>
        </p:spPr>
        <p:txBody>
          <a:bodyPr wrap="square">
            <a:spAutoFit/>
          </a:bodyPr>
          <a:lstStyle/>
          <a:p>
            <a:pPr lvl="0" defTabSz="761970"/>
            <a:r>
              <a:rPr lang="en-IN" sz="1400" dirty="0">
                <a:solidFill>
                  <a:prstClr val="white"/>
                </a:solidFill>
              </a:rPr>
              <a:t>These contribution helped the code to be deciphered* and </a:t>
            </a:r>
            <a:r>
              <a:rPr lang="en-IN" sz="1400" dirty="0">
                <a:solidFill>
                  <a:prstClr val="white"/>
                </a:solidFill>
                <a:effectLst>
                  <a:outerShdw blurRad="38100" dist="38100" dir="2700000" algn="tl">
                    <a:srgbClr val="000000">
                      <a:alpha val="43137"/>
                    </a:srgbClr>
                  </a:outerShdw>
                </a:effectLst>
              </a:rPr>
              <a:t>a checker-board </a:t>
            </a:r>
            <a:r>
              <a:rPr lang="en-IN" sz="1400" dirty="0">
                <a:solidFill>
                  <a:prstClr val="white"/>
                </a:solidFill>
              </a:rPr>
              <a:t>for genetic code was prepared</a:t>
            </a:r>
            <a:endParaRPr lang="en-IN" sz="1400" b="1" dirty="0">
              <a:solidFill>
                <a:prstClr val="white"/>
              </a:solidFill>
            </a:endParaRPr>
          </a:p>
        </p:txBody>
      </p:sp>
      <p:sp>
        <p:nvSpPr>
          <p:cNvPr id="10" name="Rectangle 9">
            <a:extLst>
              <a:ext uri="{FF2B5EF4-FFF2-40B4-BE49-F238E27FC236}">
                <a16:creationId xmlns:a16="http://schemas.microsoft.com/office/drawing/2014/main" id="{871BFE81-23D3-3A42-B0C7-1783EE4DCF6D}"/>
              </a:ext>
            </a:extLst>
          </p:cNvPr>
          <p:cNvSpPr/>
          <p:nvPr/>
        </p:nvSpPr>
        <p:spPr>
          <a:xfrm>
            <a:off x="171955" y="1151451"/>
            <a:ext cx="1735750" cy="523220"/>
          </a:xfrm>
          <a:prstGeom prst="rect">
            <a:avLst/>
          </a:prstGeom>
        </p:spPr>
        <p:txBody>
          <a:bodyPr wrap="square">
            <a:spAutoFit/>
          </a:bodyPr>
          <a:lstStyle/>
          <a:p>
            <a:pPr lvl="0" defTabSz="761970"/>
            <a:r>
              <a:rPr lang="en-IN" sz="1400" dirty="0">
                <a:solidFill>
                  <a:prstClr val="white"/>
                </a:solidFill>
              </a:rPr>
              <a:t>George Gamow </a:t>
            </a:r>
          </a:p>
          <a:p>
            <a:pPr lvl="0" defTabSz="761970"/>
            <a:r>
              <a:rPr lang="en-IN" sz="1400" dirty="0">
                <a:solidFill>
                  <a:prstClr val="white"/>
                </a:solidFill>
              </a:rPr>
              <a:t>-a physicist</a:t>
            </a:r>
            <a:endParaRPr lang="en-IN" sz="1400" b="1" dirty="0">
              <a:solidFill>
                <a:srgbClr val="FFFF00"/>
              </a:solidFill>
            </a:endParaRPr>
          </a:p>
        </p:txBody>
      </p:sp>
      <p:sp>
        <p:nvSpPr>
          <p:cNvPr id="11" name="Rectangle 10">
            <a:extLst>
              <a:ext uri="{FF2B5EF4-FFF2-40B4-BE49-F238E27FC236}">
                <a16:creationId xmlns:a16="http://schemas.microsoft.com/office/drawing/2014/main" id="{47182F64-DE7F-124B-8B1E-8DFDF85BAC75}"/>
              </a:ext>
            </a:extLst>
          </p:cNvPr>
          <p:cNvSpPr/>
          <p:nvPr/>
        </p:nvSpPr>
        <p:spPr>
          <a:xfrm>
            <a:off x="171955" y="1751651"/>
            <a:ext cx="1668598" cy="307777"/>
          </a:xfrm>
          <a:prstGeom prst="rect">
            <a:avLst/>
          </a:prstGeom>
        </p:spPr>
        <p:txBody>
          <a:bodyPr wrap="none">
            <a:spAutoFit/>
          </a:bodyPr>
          <a:lstStyle/>
          <a:p>
            <a:pPr lvl="0" defTabSz="761970"/>
            <a:r>
              <a:rPr lang="en-IN" sz="1400" dirty="0">
                <a:solidFill>
                  <a:prstClr val="white"/>
                </a:solidFill>
              </a:rPr>
              <a:t>Har Gobind Khorana</a:t>
            </a:r>
            <a:endParaRPr lang="en-IN" sz="1400" b="1" dirty="0">
              <a:solidFill>
                <a:srgbClr val="FFFF00"/>
              </a:solidFill>
            </a:endParaRPr>
          </a:p>
        </p:txBody>
      </p:sp>
      <p:sp>
        <p:nvSpPr>
          <p:cNvPr id="12" name="Rectangle 11">
            <a:extLst>
              <a:ext uri="{FF2B5EF4-FFF2-40B4-BE49-F238E27FC236}">
                <a16:creationId xmlns:a16="http://schemas.microsoft.com/office/drawing/2014/main" id="{D930EA46-9BC5-EB41-9363-E59A61358DA1}"/>
              </a:ext>
            </a:extLst>
          </p:cNvPr>
          <p:cNvSpPr/>
          <p:nvPr/>
        </p:nvSpPr>
        <p:spPr>
          <a:xfrm>
            <a:off x="171955" y="2208122"/>
            <a:ext cx="1590628" cy="307777"/>
          </a:xfrm>
          <a:prstGeom prst="rect">
            <a:avLst/>
          </a:prstGeom>
        </p:spPr>
        <p:txBody>
          <a:bodyPr wrap="none">
            <a:spAutoFit/>
          </a:bodyPr>
          <a:lstStyle/>
          <a:p>
            <a:pPr lvl="0" defTabSz="761970"/>
            <a:r>
              <a:rPr lang="en-IN" sz="1400" dirty="0">
                <a:solidFill>
                  <a:prstClr val="white"/>
                </a:solidFill>
              </a:rPr>
              <a:t>Marshall Nirenberg</a:t>
            </a:r>
            <a:endParaRPr lang="en-IN" sz="1400" b="1" dirty="0">
              <a:solidFill>
                <a:srgbClr val="FFFF00"/>
              </a:solidFill>
            </a:endParaRPr>
          </a:p>
        </p:txBody>
      </p:sp>
      <p:sp>
        <p:nvSpPr>
          <p:cNvPr id="13" name="Rectangle 12">
            <a:extLst>
              <a:ext uri="{FF2B5EF4-FFF2-40B4-BE49-F238E27FC236}">
                <a16:creationId xmlns:a16="http://schemas.microsoft.com/office/drawing/2014/main" id="{4A2EA8CC-79A9-864F-AA8F-1FDD41C966E2}"/>
              </a:ext>
            </a:extLst>
          </p:cNvPr>
          <p:cNvSpPr/>
          <p:nvPr/>
        </p:nvSpPr>
        <p:spPr>
          <a:xfrm>
            <a:off x="178638" y="2685089"/>
            <a:ext cx="1189043" cy="307777"/>
          </a:xfrm>
          <a:prstGeom prst="rect">
            <a:avLst/>
          </a:prstGeom>
        </p:spPr>
        <p:txBody>
          <a:bodyPr wrap="none">
            <a:spAutoFit/>
          </a:bodyPr>
          <a:lstStyle/>
          <a:p>
            <a:pPr lvl="0" defTabSz="761970"/>
            <a:r>
              <a:rPr lang="en-IN" sz="1400" dirty="0" err="1">
                <a:solidFill>
                  <a:prstClr val="white"/>
                </a:solidFill>
              </a:rPr>
              <a:t>Severo</a:t>
            </a:r>
            <a:r>
              <a:rPr lang="en-IN" sz="1400" dirty="0">
                <a:solidFill>
                  <a:prstClr val="white"/>
                </a:solidFill>
              </a:rPr>
              <a:t> Ochoa</a:t>
            </a:r>
            <a:endParaRPr lang="en-IN" sz="1400" b="1" dirty="0">
              <a:solidFill>
                <a:srgbClr val="FFFF00"/>
              </a:solidFill>
            </a:endParaRPr>
          </a:p>
        </p:txBody>
      </p:sp>
    </p:spTree>
    <p:extLst>
      <p:ext uri="{BB962C8B-B14F-4D97-AF65-F5344CB8AC3E}">
        <p14:creationId xmlns:p14="http://schemas.microsoft.com/office/powerpoint/2010/main" val="200193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 grpId="0"/>
      <p:bldP spid="7" grpId="0"/>
      <p:bldP spid="8" grpId="0"/>
      <p:bldP spid="9" grpId="0"/>
      <p:bldP spid="10" grpId="0"/>
      <p:bldP spid="11" grpId="0"/>
      <p:bldP spid="12"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13" y="217207"/>
            <a:ext cx="6858000" cy="952500"/>
          </a:xfrm>
        </p:spPr>
        <p:txBody>
          <a:bodyPr/>
          <a:lstStyle/>
          <a:p>
            <a:endParaRPr lang="en-IN"/>
          </a:p>
        </p:txBody>
      </p:sp>
      <p:sp>
        <p:nvSpPr>
          <p:cNvPr id="3" name="Content Placeholder 2"/>
          <p:cNvSpPr>
            <a:spLocks noGrp="1"/>
          </p:cNvSpPr>
          <p:nvPr>
            <p:ph idx="1"/>
          </p:nvPr>
        </p:nvSpPr>
        <p:spPr>
          <a:xfrm>
            <a:off x="1091613" y="217207"/>
            <a:ext cx="6858000" cy="3771636"/>
          </a:xfrm>
        </p:spPr>
        <p:txBody>
          <a:bodyPr/>
          <a:lstStyle/>
          <a:p>
            <a:endParaRPr lang="en-IN"/>
          </a:p>
        </p:txBody>
      </p:sp>
      <p:pic>
        <p:nvPicPr>
          <p:cNvPr id="131076" name="Picture 4" descr="https://sbi4u2013.files.wordpress.com/2013/02/frameshift.png"/>
          <p:cNvPicPr>
            <a:picLocks noChangeAspect="1" noChangeArrowheads="1"/>
          </p:cNvPicPr>
          <p:nvPr/>
        </p:nvPicPr>
        <p:blipFill>
          <a:blip r:embed="rId2" cstate="print"/>
          <a:srcRect b="53718"/>
          <a:stretch>
            <a:fillRect/>
          </a:stretch>
        </p:blipFill>
        <p:spPr bwMode="auto">
          <a:xfrm>
            <a:off x="1091614" y="217207"/>
            <a:ext cx="6960773" cy="2400267"/>
          </a:xfrm>
          <a:prstGeom prst="rect">
            <a:avLst/>
          </a:prstGeom>
          <a:noFill/>
        </p:spPr>
      </p:pic>
      <p:pic>
        <p:nvPicPr>
          <p:cNvPr id="6" name="Picture 4" descr="https://sbi4u2013.files.wordpress.com/2013/02/frameshift.png"/>
          <p:cNvPicPr>
            <a:picLocks noChangeAspect="1" noChangeArrowheads="1"/>
          </p:cNvPicPr>
          <p:nvPr/>
        </p:nvPicPr>
        <p:blipFill>
          <a:blip r:embed="rId2" cstate="print"/>
          <a:srcRect t="48597"/>
          <a:stretch>
            <a:fillRect/>
          </a:stretch>
        </p:blipFill>
        <p:spPr bwMode="auto">
          <a:xfrm>
            <a:off x="1091614" y="2737487"/>
            <a:ext cx="6960773" cy="2665852"/>
          </a:xfrm>
          <a:prstGeom prst="rect">
            <a:avLst/>
          </a:prstGeom>
          <a:noFill/>
        </p:spPr>
      </p:pic>
      <p:sp>
        <p:nvSpPr>
          <p:cNvPr id="7" name="TextBox 6"/>
          <p:cNvSpPr txBox="1"/>
          <p:nvPr/>
        </p:nvSpPr>
        <p:spPr>
          <a:xfrm>
            <a:off x="4674444" y="1367917"/>
            <a:ext cx="577402" cy="502766"/>
          </a:xfrm>
          <a:prstGeom prst="rect">
            <a:avLst/>
          </a:prstGeom>
          <a:noFill/>
        </p:spPr>
        <p:txBody>
          <a:bodyPr wrap="none" rtlCol="0">
            <a:spAutoFit/>
          </a:bodyPr>
          <a:lstStyle/>
          <a:p>
            <a:r>
              <a:rPr lang="en-US" sz="2667" b="1" dirty="0">
                <a:solidFill>
                  <a:srgbClr val="FF0000"/>
                </a:solidFill>
                <a:effectLst>
                  <a:outerShdw blurRad="38100" dist="38100" dir="2700000" algn="tl">
                    <a:srgbClr val="000000">
                      <a:alpha val="43137"/>
                    </a:srgbClr>
                  </a:outerShdw>
                </a:effectLst>
              </a:rPr>
              <a:t>+U</a:t>
            </a:r>
            <a:endParaRPr lang="en-IN" sz="2667" b="1" dirty="0">
              <a:solidFill>
                <a:srgbClr val="FF0000"/>
              </a:solidFill>
              <a:effectLst>
                <a:outerShdw blurRad="38100" dist="38100" dir="2700000" algn="tl">
                  <a:srgbClr val="000000">
                    <a:alpha val="43137"/>
                  </a:srgbClr>
                </a:outerShdw>
              </a:effectLst>
            </a:endParaRPr>
          </a:p>
        </p:txBody>
      </p:sp>
      <p:sp>
        <p:nvSpPr>
          <p:cNvPr id="8" name="TextBox 7"/>
          <p:cNvSpPr txBox="1"/>
          <p:nvPr/>
        </p:nvSpPr>
        <p:spPr>
          <a:xfrm>
            <a:off x="4692014" y="4089383"/>
            <a:ext cx="480053" cy="502766"/>
          </a:xfrm>
          <a:prstGeom prst="rect">
            <a:avLst/>
          </a:prstGeom>
          <a:noFill/>
        </p:spPr>
        <p:txBody>
          <a:bodyPr wrap="square" rtlCol="0">
            <a:spAutoFit/>
          </a:bodyPr>
          <a:lstStyle/>
          <a:p>
            <a:r>
              <a:rPr lang="en-US" sz="2667" b="1" dirty="0">
                <a:solidFill>
                  <a:srgbClr val="FF0000"/>
                </a:solidFill>
                <a:effectLst>
                  <a:outerShdw blurRad="38100" dist="38100" dir="2700000" algn="tl">
                    <a:srgbClr val="000000">
                      <a:alpha val="43137"/>
                    </a:srgbClr>
                  </a:outerShdw>
                </a:effectLst>
              </a:rPr>
              <a:t>-C</a:t>
            </a:r>
            <a:endParaRPr lang="en-IN" sz="2667"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206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271967" y="5017740"/>
            <a:ext cx="540060" cy="2400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 name="Title 1"/>
          <p:cNvSpPr>
            <a:spLocks noGrp="1"/>
          </p:cNvSpPr>
          <p:nvPr>
            <p:ph type="title"/>
          </p:nvPr>
        </p:nvSpPr>
        <p:spPr/>
        <p:txBody>
          <a:bodyPr/>
          <a:lstStyle/>
          <a:p>
            <a:r>
              <a:rPr lang="en-IN" dirty="0"/>
              <a:t>Process of Transcription in Bacteria</a:t>
            </a:r>
          </a:p>
        </p:txBody>
      </p:sp>
      <p:sp>
        <p:nvSpPr>
          <p:cNvPr id="5" name="Rectangle 4"/>
          <p:cNvSpPr/>
          <p:nvPr/>
        </p:nvSpPr>
        <p:spPr>
          <a:xfrm>
            <a:off x="3919433" y="2317441"/>
            <a:ext cx="1707390" cy="323165"/>
          </a:xfrm>
          <a:prstGeom prst="rect">
            <a:avLst/>
          </a:prstGeom>
        </p:spPr>
        <p:txBody>
          <a:bodyPr wrap="none">
            <a:spAutoFit/>
          </a:bodyPr>
          <a:lstStyle/>
          <a:p>
            <a:r>
              <a:rPr lang="en-IN" sz="1500" b="1" dirty="0">
                <a:solidFill>
                  <a:schemeClr val="bg1"/>
                </a:solidFill>
              </a:rPr>
              <a:t>Initiation-factor (σ)</a:t>
            </a:r>
            <a:endParaRPr lang="en-IN" sz="1500" dirty="0">
              <a:solidFill>
                <a:schemeClr val="bg1"/>
              </a:solidFill>
            </a:endParaRPr>
          </a:p>
        </p:txBody>
      </p:sp>
      <p:sp>
        <p:nvSpPr>
          <p:cNvPr id="6" name="Rectangle 5"/>
          <p:cNvSpPr/>
          <p:nvPr/>
        </p:nvSpPr>
        <p:spPr>
          <a:xfrm>
            <a:off x="6398536" y="5283167"/>
            <a:ext cx="1747979" cy="297454"/>
          </a:xfrm>
          <a:prstGeom prst="rect">
            <a:avLst/>
          </a:prstGeom>
        </p:spPr>
        <p:txBody>
          <a:bodyPr wrap="none">
            <a:spAutoFit/>
          </a:bodyPr>
          <a:lstStyle/>
          <a:p>
            <a:r>
              <a:rPr lang="en-IN" sz="1333" b="1" dirty="0">
                <a:solidFill>
                  <a:schemeClr val="bg1"/>
                </a:solidFill>
              </a:rPr>
              <a:t>Termination-factor (ρ)</a:t>
            </a:r>
            <a:endParaRPr lang="en-IN" sz="1333" dirty="0">
              <a:solidFill>
                <a:schemeClr val="bg1"/>
              </a:solidFill>
            </a:endParaRPr>
          </a:p>
        </p:txBody>
      </p:sp>
      <p:cxnSp>
        <p:nvCxnSpPr>
          <p:cNvPr id="8" name="Straight Connector 7"/>
          <p:cNvCxnSpPr/>
          <p:nvPr/>
        </p:nvCxnSpPr>
        <p:spPr>
          <a:xfrm>
            <a:off x="1211627" y="2737487"/>
            <a:ext cx="1020113"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1211627" y="3817607"/>
            <a:ext cx="11700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1271633" y="5052347"/>
            <a:ext cx="1260000" cy="0"/>
          </a:xfrm>
          <a:prstGeom prst="line">
            <a:avLst/>
          </a:prstGeom>
        </p:spPr>
        <p:style>
          <a:lnRef idx="3">
            <a:schemeClr val="dk1"/>
          </a:lnRef>
          <a:fillRef idx="0">
            <a:schemeClr val="dk1"/>
          </a:fillRef>
          <a:effectRef idx="2">
            <a:schemeClr val="dk1"/>
          </a:effectRef>
          <a:fontRef idx="minor">
            <a:schemeClr val="tx1"/>
          </a:fontRef>
        </p:style>
      </p:cxnSp>
      <p:sp>
        <p:nvSpPr>
          <p:cNvPr id="12" name="Rectangle 11"/>
          <p:cNvSpPr/>
          <p:nvPr/>
        </p:nvSpPr>
        <p:spPr>
          <a:xfrm>
            <a:off x="3911927" y="5009997"/>
            <a:ext cx="1266501" cy="323165"/>
          </a:xfrm>
          <a:prstGeom prst="rect">
            <a:avLst/>
          </a:prstGeom>
        </p:spPr>
        <p:txBody>
          <a:bodyPr wrap="none">
            <a:spAutoFit/>
          </a:bodyPr>
          <a:lstStyle/>
          <a:p>
            <a:r>
              <a:rPr lang="en-IN" sz="1500" b="1" dirty="0">
                <a:solidFill>
                  <a:schemeClr val="bg1"/>
                </a:solidFill>
              </a:rPr>
              <a:t>Nascent RNA </a:t>
            </a:r>
          </a:p>
        </p:txBody>
      </p:sp>
      <p:grpSp>
        <p:nvGrpSpPr>
          <p:cNvPr id="27" name="Group 26"/>
          <p:cNvGrpSpPr/>
          <p:nvPr/>
        </p:nvGrpSpPr>
        <p:grpSpPr>
          <a:xfrm>
            <a:off x="1100954" y="1016583"/>
            <a:ext cx="6942092" cy="4316579"/>
            <a:chOff x="437064" y="1401728"/>
            <a:chExt cx="8330510" cy="5179895"/>
          </a:xfrm>
        </p:grpSpPr>
        <p:pic>
          <p:nvPicPr>
            <p:cNvPr id="2050" name="Picture 2"/>
            <p:cNvPicPr>
              <a:picLocks noChangeAspect="1" noChangeArrowheads="1"/>
            </p:cNvPicPr>
            <p:nvPr/>
          </p:nvPicPr>
          <p:blipFill>
            <a:blip r:embed="rId3" cstate="print"/>
            <a:srcRect l="14304" r="16794" b="16040"/>
            <a:stretch>
              <a:fillRect/>
            </a:stretch>
          </p:blipFill>
          <p:spPr bwMode="auto">
            <a:xfrm>
              <a:off x="437064" y="1401728"/>
              <a:ext cx="8280920" cy="5179895"/>
            </a:xfrm>
            <a:prstGeom prst="rect">
              <a:avLst/>
            </a:prstGeom>
            <a:noFill/>
            <a:ln w="9525">
              <a:noFill/>
              <a:miter lim="800000"/>
              <a:headEnd/>
              <a:tailEnd/>
            </a:ln>
          </p:spPr>
        </p:pic>
        <p:grpSp>
          <p:nvGrpSpPr>
            <p:cNvPr id="26" name="Group 25"/>
            <p:cNvGrpSpPr/>
            <p:nvPr/>
          </p:nvGrpSpPr>
          <p:grpSpPr>
            <a:xfrm>
              <a:off x="5364088" y="2924944"/>
              <a:ext cx="3403486" cy="941796"/>
              <a:chOff x="5364088" y="2924944"/>
              <a:chExt cx="3403486" cy="941796"/>
            </a:xfrm>
          </p:grpSpPr>
          <p:sp>
            <p:nvSpPr>
              <p:cNvPr id="15" name="Rectangle 14"/>
              <p:cNvSpPr/>
              <p:nvPr/>
            </p:nvSpPr>
            <p:spPr>
              <a:xfrm>
                <a:off x="6154486" y="2924944"/>
                <a:ext cx="2613088" cy="941796"/>
              </a:xfrm>
              <a:prstGeom prst="rect">
                <a:avLst/>
              </a:prstGeom>
            </p:spPr>
            <p:txBody>
              <a:bodyPr wrap="square">
                <a:spAutoFit/>
              </a:bodyPr>
              <a:lstStyle/>
              <a:p>
                <a:pPr algn="r"/>
                <a:r>
                  <a:rPr lang="en-US" sz="1500" b="1" dirty="0">
                    <a:solidFill>
                      <a:schemeClr val="bg1"/>
                    </a:solidFill>
                  </a:rPr>
                  <a:t>Nucleoside </a:t>
                </a:r>
                <a:r>
                  <a:rPr lang="en-US" sz="1500" b="1" dirty="0" err="1">
                    <a:solidFill>
                      <a:schemeClr val="bg1"/>
                    </a:solidFill>
                  </a:rPr>
                  <a:t>triphosphates</a:t>
                </a:r>
                <a:endParaRPr lang="en-US" sz="1500" b="1" dirty="0">
                  <a:solidFill>
                    <a:schemeClr val="bg1"/>
                  </a:solidFill>
                </a:endParaRPr>
              </a:p>
              <a:p>
                <a:pPr algn="r"/>
                <a:r>
                  <a:rPr lang="en-US" sz="1500" b="1" dirty="0">
                    <a:solidFill>
                      <a:schemeClr val="bg1"/>
                    </a:solidFill>
                  </a:rPr>
                  <a:t>(substrate) </a:t>
                </a:r>
                <a:endParaRPr lang="en-US" sz="1500" dirty="0"/>
              </a:p>
            </p:txBody>
          </p:sp>
          <p:cxnSp>
            <p:nvCxnSpPr>
              <p:cNvPr id="20" name="Straight Arrow Connector 19"/>
              <p:cNvCxnSpPr/>
              <p:nvPr/>
            </p:nvCxnSpPr>
            <p:spPr>
              <a:xfrm flipH="1">
                <a:off x="5364088" y="3140968"/>
                <a:ext cx="864096" cy="43204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pic>
        <p:nvPicPr>
          <p:cNvPr id="4" name="Picture 3">
            <a:extLst>
              <a:ext uri="{FF2B5EF4-FFF2-40B4-BE49-F238E27FC236}">
                <a16:creationId xmlns:a16="http://schemas.microsoft.com/office/drawing/2014/main" id="{D5C8D838-4C09-0A4D-813C-0F6327F67496}"/>
              </a:ext>
            </a:extLst>
          </p:cNvPr>
          <p:cNvPicPr>
            <a:picLocks noChangeAspect="1"/>
          </p:cNvPicPr>
          <p:nvPr/>
        </p:nvPicPr>
        <p:blipFill>
          <a:blip r:embed="rId4"/>
          <a:stretch>
            <a:fillRect/>
          </a:stretch>
        </p:blipFill>
        <p:spPr>
          <a:xfrm>
            <a:off x="762000" y="0"/>
            <a:ext cx="7620000" cy="5715000"/>
          </a:xfrm>
          <a:prstGeom prst="rect">
            <a:avLst/>
          </a:prstGeom>
        </p:spPr>
      </p:pic>
    </p:spTree>
    <p:extLst>
      <p:ext uri="{BB962C8B-B14F-4D97-AF65-F5344CB8AC3E}">
        <p14:creationId xmlns:p14="http://schemas.microsoft.com/office/powerpoint/2010/main" val="24529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755" y="-82827"/>
            <a:ext cx="8119776" cy="952500"/>
          </a:xfrm>
        </p:spPr>
        <p:txBody>
          <a:bodyPr>
            <a:normAutofit/>
          </a:bodyPr>
          <a:lstStyle/>
          <a:p>
            <a:r>
              <a:rPr lang="en-IN" sz="2800" b="1" dirty="0"/>
              <a:t>Packaging of DNA Helix</a:t>
            </a:r>
          </a:p>
        </p:txBody>
      </p:sp>
      <p:sp>
        <p:nvSpPr>
          <p:cNvPr id="3" name="Content Placeholder 2"/>
          <p:cNvSpPr>
            <a:spLocks noGrp="1"/>
          </p:cNvSpPr>
          <p:nvPr>
            <p:ph idx="1"/>
          </p:nvPr>
        </p:nvSpPr>
        <p:spPr>
          <a:xfrm>
            <a:off x="179512" y="553244"/>
            <a:ext cx="7272808" cy="2586213"/>
          </a:xfrm>
        </p:spPr>
        <p:txBody>
          <a:bodyPr>
            <a:normAutofit fontScale="92500" lnSpcReduction="20000"/>
          </a:bodyPr>
          <a:lstStyle/>
          <a:p>
            <a:pPr algn="just">
              <a:buNone/>
            </a:pPr>
            <a:r>
              <a:rPr lang="en-US" sz="2400" b="1" dirty="0" err="1"/>
              <a:t>Inclass</a:t>
            </a:r>
            <a:r>
              <a:rPr lang="en-US" sz="2400" b="1" dirty="0"/>
              <a:t> exercise:</a:t>
            </a:r>
            <a:endParaRPr lang="en-IN" sz="1800" b="1" dirty="0"/>
          </a:p>
          <a:p>
            <a:pPr marL="0" indent="0" algn="just">
              <a:buNone/>
            </a:pPr>
            <a:r>
              <a:rPr lang="en-IN" sz="1800" dirty="0"/>
              <a:t>Question: Number of nitrogenous base pairs in a mammalian cell is 6.6 × 10</a:t>
            </a:r>
            <a:r>
              <a:rPr lang="en-IN" sz="1800" baseline="30000" dirty="0"/>
              <a:t>9</a:t>
            </a:r>
            <a:r>
              <a:rPr lang="en-IN" sz="1800" dirty="0"/>
              <a:t> bp. What is the length of the DNA in meters? </a:t>
            </a:r>
          </a:p>
          <a:p>
            <a:pPr marL="0" indent="0" algn="just">
              <a:buNone/>
            </a:pPr>
            <a:r>
              <a:rPr lang="en-IN" sz="1800" dirty="0"/>
              <a:t>[Hint: </a:t>
            </a:r>
            <a:r>
              <a:rPr lang="en-IN" sz="1800" i="1" dirty="0"/>
              <a:t>Distance between two consecutive base pairs of the DNA = 0.34 × 10-</a:t>
            </a:r>
            <a:r>
              <a:rPr lang="en-IN" sz="1800" i="1" baseline="30000" dirty="0"/>
              <a:t>9</a:t>
            </a:r>
            <a:r>
              <a:rPr lang="en-IN" sz="1800" i="1" dirty="0"/>
              <a:t>m/bp</a:t>
            </a:r>
            <a:r>
              <a:rPr lang="en-IN" sz="1800" dirty="0"/>
              <a:t>)] </a:t>
            </a:r>
          </a:p>
          <a:p>
            <a:pPr algn="just">
              <a:buNone/>
            </a:pPr>
            <a:endParaRPr lang="en-IN" sz="1800" dirty="0">
              <a:solidFill>
                <a:srgbClr val="FFFF00"/>
              </a:solidFill>
            </a:endParaRPr>
          </a:p>
          <a:p>
            <a:pPr algn="just">
              <a:buNone/>
            </a:pPr>
            <a:r>
              <a:rPr lang="en-IN" sz="1800" b="1" dirty="0">
                <a:solidFill>
                  <a:srgbClr val="FFFF00"/>
                </a:solidFill>
              </a:rPr>
              <a:t>Answer:</a:t>
            </a:r>
            <a:r>
              <a:rPr lang="en-IN" sz="1800" dirty="0">
                <a:solidFill>
                  <a:srgbClr val="FFFF00"/>
                </a:solidFill>
              </a:rPr>
              <a:t> 6.6 × 10</a:t>
            </a:r>
            <a:r>
              <a:rPr lang="en-IN" sz="1800" baseline="30000" dirty="0">
                <a:solidFill>
                  <a:srgbClr val="FFFF00"/>
                </a:solidFill>
              </a:rPr>
              <a:t>9</a:t>
            </a:r>
            <a:r>
              <a:rPr lang="en-IN" sz="1800" dirty="0">
                <a:solidFill>
                  <a:srgbClr val="FFFF00"/>
                </a:solidFill>
              </a:rPr>
              <a:t> bp × 0.34 × 10</a:t>
            </a:r>
            <a:r>
              <a:rPr lang="en-IN" sz="1800" baseline="30000" dirty="0">
                <a:solidFill>
                  <a:srgbClr val="FFFF00"/>
                </a:solidFill>
              </a:rPr>
              <a:t>-9</a:t>
            </a:r>
            <a:r>
              <a:rPr lang="en-IN" sz="1800" dirty="0">
                <a:solidFill>
                  <a:srgbClr val="FFFF00"/>
                </a:solidFill>
              </a:rPr>
              <a:t> m/bp = </a:t>
            </a:r>
            <a:r>
              <a:rPr lang="en-IN" sz="1800" b="1" dirty="0">
                <a:solidFill>
                  <a:srgbClr val="FFFF00"/>
                </a:solidFill>
              </a:rPr>
              <a:t>2.2 metres. </a:t>
            </a:r>
          </a:p>
          <a:p>
            <a:pPr algn="just">
              <a:buNone/>
            </a:pPr>
            <a:endParaRPr lang="en-IN" sz="1800" b="1" dirty="0"/>
          </a:p>
          <a:p>
            <a:pPr algn="just">
              <a:buNone/>
            </a:pPr>
            <a:r>
              <a:rPr lang="en-IN" sz="1800" b="1" dirty="0"/>
              <a:t>An interesting fact</a:t>
            </a:r>
          </a:p>
          <a:p>
            <a:pPr algn="just">
              <a:buNone/>
            </a:pPr>
            <a:r>
              <a:rPr lang="en-IN" sz="1600" dirty="0"/>
              <a:t>Dimension of a typical nucleus = </a:t>
            </a:r>
            <a:r>
              <a:rPr lang="en-IN" sz="1600" b="1" dirty="0"/>
              <a:t>10</a:t>
            </a:r>
            <a:r>
              <a:rPr lang="en-IN" sz="1600" b="1" baseline="30000" dirty="0"/>
              <a:t>–6</a:t>
            </a:r>
            <a:r>
              <a:rPr lang="en-IN" sz="1600" b="1" dirty="0"/>
              <a:t> m</a:t>
            </a:r>
            <a:r>
              <a:rPr lang="en-IN" sz="1600" dirty="0"/>
              <a:t> [approximately],     </a:t>
            </a:r>
            <a:r>
              <a:rPr lang="en-IN" sz="1600" dirty="0">
                <a:latin typeface="Times New Roman"/>
                <a:cs typeface="Times New Roman"/>
              </a:rPr>
              <a:t>˂ </a:t>
            </a:r>
            <a:r>
              <a:rPr lang="en-IN" sz="1600" b="1" dirty="0"/>
              <a:t>2.2 m</a:t>
            </a:r>
            <a:endParaRPr lang="en-IN" sz="1600" dirty="0"/>
          </a:p>
        </p:txBody>
      </p:sp>
      <p:sp>
        <p:nvSpPr>
          <p:cNvPr id="4" name="Rectangle 3"/>
          <p:cNvSpPr/>
          <p:nvPr/>
        </p:nvSpPr>
        <p:spPr>
          <a:xfrm>
            <a:off x="179513" y="3352264"/>
            <a:ext cx="7848872" cy="369332"/>
          </a:xfrm>
          <a:prstGeom prst="rect">
            <a:avLst/>
          </a:prstGeom>
        </p:spPr>
        <p:txBody>
          <a:bodyPr wrap="square">
            <a:spAutoFit/>
          </a:bodyPr>
          <a:lstStyle/>
          <a:p>
            <a:pPr marL="15875" lvl="1">
              <a:buNone/>
            </a:pPr>
            <a:r>
              <a:rPr lang="en-IN" b="1" dirty="0"/>
              <a:t>How is </a:t>
            </a:r>
            <a:r>
              <a:rPr lang="en-IN" b="1" dirty="0">
                <a:solidFill>
                  <a:srgbClr val="FFFF00"/>
                </a:solidFill>
              </a:rPr>
              <a:t>2.2 metres </a:t>
            </a:r>
            <a:r>
              <a:rPr lang="en-IN" b="1" dirty="0"/>
              <a:t>long polymer packaged in the nucleus </a:t>
            </a:r>
            <a:r>
              <a:rPr lang="en-IN" b="1" dirty="0">
                <a:solidFill>
                  <a:srgbClr val="FFFF00"/>
                </a:solidFill>
              </a:rPr>
              <a:t>10</a:t>
            </a:r>
            <a:r>
              <a:rPr lang="en-IN" b="1" baseline="30000" dirty="0">
                <a:solidFill>
                  <a:srgbClr val="FFFF00"/>
                </a:solidFill>
              </a:rPr>
              <a:t>–6</a:t>
            </a:r>
            <a:r>
              <a:rPr lang="en-IN" b="1" dirty="0">
                <a:solidFill>
                  <a:srgbClr val="FFFF00"/>
                </a:solidFill>
              </a:rPr>
              <a:t> m</a:t>
            </a:r>
            <a:r>
              <a:rPr lang="en-IN" dirty="0">
                <a:solidFill>
                  <a:srgbClr val="FFFF00"/>
                </a:solidFill>
              </a:rPr>
              <a:t> (</a:t>
            </a:r>
            <a:r>
              <a:rPr lang="en-IN" dirty="0">
                <a:solidFill>
                  <a:srgbClr val="FFFF00"/>
                </a:solidFill>
                <a:latin typeface="Times New Roman"/>
                <a:cs typeface="Times New Roman"/>
              </a:rPr>
              <a:t>˂ </a:t>
            </a:r>
            <a:r>
              <a:rPr lang="en-IN" b="1" dirty="0">
                <a:solidFill>
                  <a:srgbClr val="FFFF00"/>
                </a:solidFill>
              </a:rPr>
              <a:t>2.2 m</a:t>
            </a:r>
            <a:r>
              <a:rPr lang="en-IN" dirty="0">
                <a:solidFill>
                  <a:srgbClr val="FFFF00"/>
                </a:solidFill>
              </a:rPr>
              <a:t>) </a:t>
            </a:r>
            <a:r>
              <a:rPr lang="en-IN" b="1" dirty="0"/>
              <a:t>of cell?</a:t>
            </a:r>
          </a:p>
        </p:txBody>
      </p:sp>
      <p:pic>
        <p:nvPicPr>
          <p:cNvPr id="5" name="Picture 2" descr="http://www.nature.com/scitable/content/ne0000/ne0000/ne0000/ne0000/104944953/73_1_2.jpg">
            <a:extLst>
              <a:ext uri="{FF2B5EF4-FFF2-40B4-BE49-F238E27FC236}">
                <a16:creationId xmlns:a16="http://schemas.microsoft.com/office/drawing/2014/main" id="{9625851B-4EFE-BE44-B785-FE1AF31C385D}"/>
              </a:ext>
            </a:extLst>
          </p:cNvPr>
          <p:cNvPicPr>
            <a:picLocks noChangeAspect="1" noChangeArrowheads="1"/>
          </p:cNvPicPr>
          <p:nvPr/>
        </p:nvPicPr>
        <p:blipFill rotWithShape="1">
          <a:blip r:embed="rId3" cstate="print"/>
          <a:srcRect l="23409" t="20792" r="45952"/>
          <a:stretch/>
        </p:blipFill>
        <p:spPr bwMode="auto">
          <a:xfrm>
            <a:off x="7623630" y="114943"/>
            <a:ext cx="1340858" cy="270654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841276"/>
            <a:ext cx="4160674" cy="412097"/>
          </a:xfrm>
        </p:spPr>
        <p:txBody>
          <a:bodyPr>
            <a:normAutofit/>
          </a:bodyPr>
          <a:lstStyle/>
          <a:p>
            <a:r>
              <a:rPr lang="en-IN" sz="2000" b="1" dirty="0"/>
              <a:t>In </a:t>
            </a:r>
            <a:r>
              <a:rPr lang="en-IN" sz="2000" b="1" dirty="0">
                <a:solidFill>
                  <a:srgbClr val="FFFF00"/>
                </a:solidFill>
              </a:rPr>
              <a:t>prokaryotes</a:t>
            </a:r>
            <a:r>
              <a:rPr lang="en-IN" sz="2000" b="1" dirty="0"/>
              <a:t> (like E. coli) </a:t>
            </a:r>
          </a:p>
        </p:txBody>
      </p:sp>
      <p:sp>
        <p:nvSpPr>
          <p:cNvPr id="3" name="Content Placeholder 2"/>
          <p:cNvSpPr>
            <a:spLocks noGrp="1"/>
          </p:cNvSpPr>
          <p:nvPr>
            <p:ph idx="1"/>
          </p:nvPr>
        </p:nvSpPr>
        <p:spPr>
          <a:xfrm>
            <a:off x="77110" y="1309992"/>
            <a:ext cx="4062842" cy="1196905"/>
          </a:xfrm>
        </p:spPr>
        <p:txBody>
          <a:bodyPr>
            <a:normAutofit/>
          </a:bodyPr>
          <a:lstStyle/>
          <a:p>
            <a:pPr marL="0" indent="0" algn="just">
              <a:buNone/>
            </a:pPr>
            <a:r>
              <a:rPr lang="en-IN" sz="1800" dirty="0"/>
              <a:t>Negatively charged </a:t>
            </a:r>
            <a:r>
              <a:rPr lang="en-IN" sz="1800" b="1" dirty="0">
                <a:solidFill>
                  <a:srgbClr val="FFFF00"/>
                </a:solidFill>
              </a:rPr>
              <a:t>DNA</a:t>
            </a:r>
            <a:r>
              <a:rPr lang="en-IN" sz="1800" dirty="0"/>
              <a:t> is held with some positively charged </a:t>
            </a:r>
            <a:r>
              <a:rPr lang="en-IN" sz="1800" b="1" dirty="0">
                <a:solidFill>
                  <a:srgbClr val="FFFF00"/>
                </a:solidFill>
              </a:rPr>
              <a:t>non-</a:t>
            </a:r>
            <a:r>
              <a:rPr lang="en-IN" sz="1800" b="1" dirty="0" err="1">
                <a:solidFill>
                  <a:srgbClr val="FFFF00"/>
                </a:solidFill>
              </a:rPr>
              <a:t>histone</a:t>
            </a:r>
            <a:r>
              <a:rPr lang="en-IN" sz="1800" b="1" dirty="0">
                <a:solidFill>
                  <a:srgbClr val="FFFF00"/>
                </a:solidFill>
              </a:rPr>
              <a:t> proteins </a:t>
            </a:r>
            <a:r>
              <a:rPr lang="en-IN" sz="1800" dirty="0"/>
              <a:t>(like polyamines) in the region of </a:t>
            </a:r>
            <a:r>
              <a:rPr lang="en-IN" sz="1800" b="1" dirty="0" err="1">
                <a:solidFill>
                  <a:srgbClr val="FFFF00"/>
                </a:solidFill>
              </a:rPr>
              <a:t>nucleoid</a:t>
            </a:r>
            <a:r>
              <a:rPr lang="en-IN" sz="1800" dirty="0"/>
              <a:t>.</a:t>
            </a:r>
          </a:p>
        </p:txBody>
      </p:sp>
      <p:pic>
        <p:nvPicPr>
          <p:cNvPr id="227333" name="Picture 5"/>
          <p:cNvPicPr>
            <a:picLocks noChangeAspect="1" noChangeArrowheads="1"/>
          </p:cNvPicPr>
          <p:nvPr/>
        </p:nvPicPr>
        <p:blipFill>
          <a:blip r:embed="rId3" cstate="print"/>
          <a:srcRect t="8657" r="53321" b="29328"/>
          <a:stretch>
            <a:fillRect/>
          </a:stretch>
        </p:blipFill>
        <p:spPr bwMode="auto">
          <a:xfrm>
            <a:off x="98386" y="2641476"/>
            <a:ext cx="3720413" cy="2547317"/>
          </a:xfrm>
          <a:prstGeom prst="rect">
            <a:avLst/>
          </a:prstGeom>
          <a:noFill/>
          <a:ln w="9525">
            <a:noFill/>
            <a:miter lim="800000"/>
            <a:headEnd/>
            <a:tailEnd/>
          </a:ln>
        </p:spPr>
      </p:pic>
      <p:sp>
        <p:nvSpPr>
          <p:cNvPr id="4" name="Rectangle 3">
            <a:extLst>
              <a:ext uri="{FF2B5EF4-FFF2-40B4-BE49-F238E27FC236}">
                <a16:creationId xmlns:a16="http://schemas.microsoft.com/office/drawing/2014/main" id="{E9153802-692E-2B48-9378-4BB39563A991}"/>
              </a:ext>
            </a:extLst>
          </p:cNvPr>
          <p:cNvSpPr/>
          <p:nvPr/>
        </p:nvSpPr>
        <p:spPr>
          <a:xfrm>
            <a:off x="3059832" y="83919"/>
            <a:ext cx="2712474" cy="400110"/>
          </a:xfrm>
          <a:prstGeom prst="rect">
            <a:avLst/>
          </a:prstGeom>
        </p:spPr>
        <p:txBody>
          <a:bodyPr wrap="none">
            <a:spAutoFit/>
          </a:bodyPr>
          <a:lstStyle/>
          <a:p>
            <a:r>
              <a:rPr lang="en-IN" sz="2000" b="1" dirty="0">
                <a:solidFill>
                  <a:prstClr val="white"/>
                </a:solidFill>
                <a:ea typeface="+mj-ea"/>
                <a:cs typeface="+mj-cs"/>
              </a:rPr>
              <a:t>Packaging of DNA Helix </a:t>
            </a:r>
            <a:endParaRPr lang="en-US" sz="2000" dirty="0"/>
          </a:p>
        </p:txBody>
      </p:sp>
      <p:sp>
        <p:nvSpPr>
          <p:cNvPr id="8" name="Title 1">
            <a:extLst>
              <a:ext uri="{FF2B5EF4-FFF2-40B4-BE49-F238E27FC236}">
                <a16:creationId xmlns:a16="http://schemas.microsoft.com/office/drawing/2014/main" id="{49B300DC-9622-7740-976C-DF92D02014CF}"/>
              </a:ext>
            </a:extLst>
          </p:cNvPr>
          <p:cNvSpPr txBox="1">
            <a:spLocks/>
          </p:cNvSpPr>
          <p:nvPr/>
        </p:nvSpPr>
        <p:spPr>
          <a:xfrm>
            <a:off x="4688312" y="841276"/>
            <a:ext cx="4197594" cy="556113"/>
          </a:xfrm>
          <a:prstGeom prst="rect">
            <a:avLst/>
          </a:prstGeom>
        </p:spPr>
        <p:txBody>
          <a:bodyPr vert="horz" lIns="91440" tIns="45720" rIns="91440" bIns="45720" rtlCol="0" anchor="ct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r>
              <a:rPr lang="en-IN" sz="2000" b="1" dirty="0"/>
              <a:t>In </a:t>
            </a:r>
            <a:r>
              <a:rPr lang="en-IN" sz="2000" b="1" dirty="0">
                <a:solidFill>
                  <a:srgbClr val="FFFF00"/>
                </a:solidFill>
              </a:rPr>
              <a:t>eukaryotes</a:t>
            </a:r>
          </a:p>
        </p:txBody>
      </p:sp>
      <p:sp>
        <p:nvSpPr>
          <p:cNvPr id="10" name="Content Placeholder 2">
            <a:extLst>
              <a:ext uri="{FF2B5EF4-FFF2-40B4-BE49-F238E27FC236}">
                <a16:creationId xmlns:a16="http://schemas.microsoft.com/office/drawing/2014/main" id="{B30E924D-094A-B14A-9E18-028CB7B750E0}"/>
              </a:ext>
            </a:extLst>
          </p:cNvPr>
          <p:cNvSpPr txBox="1">
            <a:spLocks/>
          </p:cNvSpPr>
          <p:nvPr/>
        </p:nvSpPr>
        <p:spPr>
          <a:xfrm>
            <a:off x="4245081" y="1309992"/>
            <a:ext cx="4793959" cy="2328277"/>
          </a:xfrm>
          <a:prstGeom prst="rect">
            <a:avLst/>
          </a:prstGeom>
        </p:spPr>
        <p:txBody>
          <a:bodyPr vert="horz" lIns="91440" tIns="45720" rIns="91440" bIns="45720" rtlCol="0">
            <a:normAutofit/>
          </a:bodyPr>
          <a:lst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algn="just"/>
            <a:r>
              <a:rPr lang="en-IN" sz="1800" dirty="0"/>
              <a:t>Negatively charged DNA is held with positively charged </a:t>
            </a:r>
            <a:r>
              <a:rPr lang="en-IN" sz="1800" b="1" dirty="0">
                <a:solidFill>
                  <a:srgbClr val="FFFF00"/>
                </a:solidFill>
              </a:rPr>
              <a:t>histone</a:t>
            </a:r>
            <a:r>
              <a:rPr lang="en-IN" sz="1800" dirty="0"/>
              <a:t> proteins (to form </a:t>
            </a:r>
            <a:r>
              <a:rPr lang="en-IN" sz="1800" b="1" dirty="0">
                <a:solidFill>
                  <a:srgbClr val="FFFF00"/>
                </a:solidFill>
              </a:rPr>
              <a:t>Nucleosome) + Non-histone Chromosomal (NHC) proteins</a:t>
            </a:r>
            <a:r>
              <a:rPr lang="en-IN" sz="1800" b="1" dirty="0"/>
              <a:t> </a:t>
            </a:r>
            <a:r>
              <a:rPr lang="en-IN" sz="1800" dirty="0"/>
              <a:t>for higher level packaging. </a:t>
            </a:r>
          </a:p>
          <a:p>
            <a:pPr algn="just"/>
            <a:r>
              <a:rPr lang="en-IN" sz="1800" dirty="0">
                <a:solidFill>
                  <a:srgbClr val="FFFF00"/>
                </a:solidFill>
              </a:rPr>
              <a:t>Histones are positively charged </a:t>
            </a:r>
            <a:r>
              <a:rPr lang="en-IN" sz="1800" dirty="0"/>
              <a:t>due to rich in basic amino acid residues </a:t>
            </a:r>
            <a:r>
              <a:rPr lang="en-IN" sz="1800" b="1" dirty="0" err="1">
                <a:solidFill>
                  <a:srgbClr val="FFFF00"/>
                </a:solidFill>
              </a:rPr>
              <a:t>lysines</a:t>
            </a:r>
            <a:r>
              <a:rPr lang="en-IN" sz="1800" dirty="0"/>
              <a:t> and </a:t>
            </a:r>
            <a:r>
              <a:rPr lang="en-IN" sz="1800" b="1" dirty="0" err="1">
                <a:solidFill>
                  <a:srgbClr val="FFFF00"/>
                </a:solidFill>
              </a:rPr>
              <a:t>arginines</a:t>
            </a:r>
            <a:endParaRPr lang="en-IN" sz="1800" b="1" dirty="0">
              <a:solidFill>
                <a:srgbClr val="FFFF00"/>
              </a:solidFill>
            </a:endParaRPr>
          </a:p>
        </p:txBody>
      </p:sp>
      <p:grpSp>
        <p:nvGrpSpPr>
          <p:cNvPr id="11" name="Group 10">
            <a:extLst>
              <a:ext uri="{FF2B5EF4-FFF2-40B4-BE49-F238E27FC236}">
                <a16:creationId xmlns:a16="http://schemas.microsoft.com/office/drawing/2014/main" id="{9B1518AA-2177-EC40-9350-75D573C6996B}"/>
              </a:ext>
            </a:extLst>
          </p:cNvPr>
          <p:cNvGrpSpPr/>
          <p:nvPr/>
        </p:nvGrpSpPr>
        <p:grpSpPr>
          <a:xfrm>
            <a:off x="6372200" y="3683807"/>
            <a:ext cx="1450702" cy="1284272"/>
            <a:chOff x="2627784" y="3717032"/>
            <a:chExt cx="3600400" cy="3504046"/>
          </a:xfrm>
        </p:grpSpPr>
        <p:pic>
          <p:nvPicPr>
            <p:cNvPr id="12" name="Picture 2">
              <a:extLst>
                <a:ext uri="{FF2B5EF4-FFF2-40B4-BE49-F238E27FC236}">
                  <a16:creationId xmlns:a16="http://schemas.microsoft.com/office/drawing/2014/main" id="{9754BC31-0600-4D43-93AC-4391FF82A370}"/>
                </a:ext>
              </a:extLst>
            </p:cNvPr>
            <p:cNvPicPr>
              <a:picLocks noChangeAspect="1" noChangeArrowheads="1"/>
            </p:cNvPicPr>
            <p:nvPr/>
          </p:nvPicPr>
          <p:blipFill>
            <a:blip r:embed="rId4" cstate="print"/>
            <a:srcRect l="54151" t="29329" r="12643" b="26375"/>
            <a:stretch>
              <a:fillRect/>
            </a:stretch>
          </p:blipFill>
          <p:spPr bwMode="auto">
            <a:xfrm>
              <a:off x="2627784" y="3717032"/>
              <a:ext cx="3600400" cy="2700300"/>
            </a:xfrm>
            <a:prstGeom prst="rect">
              <a:avLst/>
            </a:prstGeom>
            <a:noFill/>
            <a:ln w="9525">
              <a:noFill/>
              <a:miter lim="800000"/>
              <a:headEnd/>
              <a:tailEnd/>
            </a:ln>
          </p:spPr>
        </p:pic>
        <p:sp>
          <p:nvSpPr>
            <p:cNvPr id="13" name="Rectangle 12">
              <a:extLst>
                <a:ext uri="{FF2B5EF4-FFF2-40B4-BE49-F238E27FC236}">
                  <a16:creationId xmlns:a16="http://schemas.microsoft.com/office/drawing/2014/main" id="{0F73762E-1473-904A-A33A-2B243D72BB77}"/>
                </a:ext>
              </a:extLst>
            </p:cNvPr>
            <p:cNvSpPr/>
            <p:nvPr/>
          </p:nvSpPr>
          <p:spPr>
            <a:xfrm>
              <a:off x="2627784" y="6381330"/>
              <a:ext cx="3600400" cy="83974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IN" sz="1400" b="1" dirty="0" err="1"/>
                <a:t>Nucleosome</a:t>
              </a:r>
              <a:endParaRPr lang="en-IN" sz="1400" b="1" dirty="0"/>
            </a:p>
          </p:txBody>
        </p:sp>
      </p:grpSp>
      <p:pic>
        <p:nvPicPr>
          <p:cNvPr id="14" name="Picture 4" descr="http://swh.schoolworkhelper.netdna-cdn.com/wp-content/uploads/2010/07/nucleosome.jpg?085e4f">
            <a:extLst>
              <a:ext uri="{FF2B5EF4-FFF2-40B4-BE49-F238E27FC236}">
                <a16:creationId xmlns:a16="http://schemas.microsoft.com/office/drawing/2014/main" id="{71E1FE5C-9169-6440-9422-5BF924DAB033}"/>
              </a:ext>
            </a:extLst>
          </p:cNvPr>
          <p:cNvPicPr>
            <a:picLocks noChangeAspect="1" noChangeArrowheads="1"/>
          </p:cNvPicPr>
          <p:nvPr/>
        </p:nvPicPr>
        <p:blipFill>
          <a:blip r:embed="rId5" cstate="print"/>
          <a:srcRect/>
          <a:stretch>
            <a:fillRect/>
          </a:stretch>
        </p:blipFill>
        <p:spPr bwMode="auto">
          <a:xfrm>
            <a:off x="3851920" y="3658782"/>
            <a:ext cx="2481156" cy="1863014"/>
          </a:xfrm>
          <a:prstGeom prst="rect">
            <a:avLst/>
          </a:prstGeom>
          <a:noFill/>
        </p:spPr>
      </p:pic>
      <p:cxnSp>
        <p:nvCxnSpPr>
          <p:cNvPr id="15" name="Elbow Connector 14">
            <a:extLst>
              <a:ext uri="{FF2B5EF4-FFF2-40B4-BE49-F238E27FC236}">
                <a16:creationId xmlns:a16="http://schemas.microsoft.com/office/drawing/2014/main" id="{FBD6FBD1-BDC0-1948-B622-3BEDE76DF3AD}"/>
              </a:ext>
            </a:extLst>
          </p:cNvPr>
          <p:cNvCxnSpPr>
            <a:cxnSpLocks/>
            <a:stCxn id="4" idx="2"/>
            <a:endCxn id="8" idx="0"/>
          </p:cNvCxnSpPr>
          <p:nvPr/>
        </p:nvCxnSpPr>
        <p:spPr>
          <a:xfrm rot="16200000" flipH="1">
            <a:off x="5422966" y="-522868"/>
            <a:ext cx="357247" cy="237104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6" name="Elbow Connector 15">
            <a:extLst>
              <a:ext uri="{FF2B5EF4-FFF2-40B4-BE49-F238E27FC236}">
                <a16:creationId xmlns:a16="http://schemas.microsoft.com/office/drawing/2014/main" id="{B9BABF75-C6B5-C24C-B3C0-A7A034932338}"/>
              </a:ext>
            </a:extLst>
          </p:cNvPr>
          <p:cNvCxnSpPr>
            <a:cxnSpLocks/>
            <a:stCxn id="4" idx="2"/>
            <a:endCxn id="2" idx="0"/>
          </p:cNvCxnSpPr>
          <p:nvPr/>
        </p:nvCxnSpPr>
        <p:spPr>
          <a:xfrm rot="5400000">
            <a:off x="3087328" y="-487466"/>
            <a:ext cx="357247" cy="230023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3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300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9188"/>
            <a:ext cx="6131024" cy="952500"/>
          </a:xfrm>
        </p:spPr>
        <p:txBody>
          <a:bodyPr>
            <a:normAutofit/>
          </a:bodyPr>
          <a:lstStyle/>
          <a:p>
            <a:r>
              <a:rPr lang="en-IN" sz="2000" b="1" dirty="0" err="1"/>
              <a:t>Nucleosome</a:t>
            </a:r>
            <a:endParaRPr lang="en-IN" sz="2000" dirty="0"/>
          </a:p>
        </p:txBody>
      </p:sp>
      <p:sp>
        <p:nvSpPr>
          <p:cNvPr id="3" name="Content Placeholder 2"/>
          <p:cNvSpPr>
            <a:spLocks noGrp="1"/>
          </p:cNvSpPr>
          <p:nvPr>
            <p:ph idx="1"/>
          </p:nvPr>
        </p:nvSpPr>
        <p:spPr>
          <a:xfrm>
            <a:off x="107504" y="733607"/>
            <a:ext cx="6131024" cy="4191852"/>
          </a:xfrm>
        </p:spPr>
        <p:txBody>
          <a:bodyPr>
            <a:normAutofit/>
          </a:bodyPr>
          <a:lstStyle/>
          <a:p>
            <a:pPr algn="just"/>
            <a:r>
              <a:rPr lang="en-IN" sz="1800" dirty="0"/>
              <a:t>The negatively charged DNA (</a:t>
            </a:r>
            <a:r>
              <a:rPr lang="en-IN" sz="1800" b="1" dirty="0">
                <a:solidFill>
                  <a:srgbClr val="FFFF00"/>
                </a:solidFill>
              </a:rPr>
              <a:t>200 </a:t>
            </a:r>
            <a:r>
              <a:rPr lang="en-IN" sz="1800" b="1" dirty="0" err="1">
                <a:solidFill>
                  <a:srgbClr val="FFFF00"/>
                </a:solidFill>
              </a:rPr>
              <a:t>bp</a:t>
            </a:r>
            <a:r>
              <a:rPr lang="en-IN" sz="1800" b="1" dirty="0">
                <a:solidFill>
                  <a:srgbClr val="FFFF00"/>
                </a:solidFill>
              </a:rPr>
              <a:t> </a:t>
            </a:r>
            <a:r>
              <a:rPr lang="en-IN" sz="1800" b="1" dirty="0"/>
              <a:t>approx.</a:t>
            </a:r>
            <a:r>
              <a:rPr lang="en-IN" sz="1800" dirty="0"/>
              <a:t>) is wrapped around the positively charged </a:t>
            </a:r>
            <a:r>
              <a:rPr lang="en-IN" sz="1800" dirty="0" err="1">
                <a:solidFill>
                  <a:srgbClr val="FFFF00"/>
                </a:solidFill>
              </a:rPr>
              <a:t>histone</a:t>
            </a:r>
            <a:r>
              <a:rPr lang="en-IN" sz="1800" dirty="0">
                <a:solidFill>
                  <a:srgbClr val="FFFF00"/>
                </a:solidFill>
              </a:rPr>
              <a:t> </a:t>
            </a:r>
            <a:r>
              <a:rPr lang="en-IN" sz="1800" dirty="0" err="1">
                <a:solidFill>
                  <a:srgbClr val="FFFF00"/>
                </a:solidFill>
              </a:rPr>
              <a:t>octamer</a:t>
            </a:r>
            <a:r>
              <a:rPr lang="en-IN" sz="1800" dirty="0">
                <a:solidFill>
                  <a:srgbClr val="FFFF00"/>
                </a:solidFill>
              </a:rPr>
              <a:t> </a:t>
            </a:r>
            <a:r>
              <a:rPr lang="en-IN" sz="1800" dirty="0"/>
              <a:t>to form a </a:t>
            </a:r>
            <a:r>
              <a:rPr lang="en-IN" sz="1800" b="1" dirty="0" err="1"/>
              <a:t>nucleosome</a:t>
            </a:r>
            <a:r>
              <a:rPr lang="en-IN" sz="1800" b="1" dirty="0"/>
              <a:t>. </a:t>
            </a:r>
            <a:endParaRPr lang="en-IN" sz="1800" dirty="0"/>
          </a:p>
          <a:p>
            <a:pPr algn="just"/>
            <a:r>
              <a:rPr lang="en-IN" sz="1800" dirty="0" err="1"/>
              <a:t>Nucleosomes</a:t>
            </a:r>
            <a:r>
              <a:rPr lang="en-IN" sz="1800" dirty="0"/>
              <a:t> repeated to form </a:t>
            </a:r>
            <a:r>
              <a:rPr lang="en-IN" sz="1800" b="1" dirty="0">
                <a:solidFill>
                  <a:srgbClr val="FFFF00"/>
                </a:solidFill>
              </a:rPr>
              <a:t>chromatin.</a:t>
            </a:r>
            <a:endParaRPr lang="en-IN" sz="1800" dirty="0">
              <a:solidFill>
                <a:srgbClr val="FFFF00"/>
              </a:solidFill>
            </a:endParaRPr>
          </a:p>
          <a:p>
            <a:pPr algn="just"/>
            <a:r>
              <a:rPr lang="en-IN" sz="1800" dirty="0"/>
              <a:t>The nucleosomes in chromatin are seen as ‘</a:t>
            </a:r>
            <a:r>
              <a:rPr lang="en-IN" sz="1800" b="1" dirty="0">
                <a:solidFill>
                  <a:srgbClr val="FFFF00"/>
                </a:solidFill>
              </a:rPr>
              <a:t>beads-on-string</a:t>
            </a:r>
            <a:r>
              <a:rPr lang="en-IN" sz="1800" dirty="0"/>
              <a:t>’ structure when viewed under electron microscope</a:t>
            </a:r>
          </a:p>
          <a:p>
            <a:pPr algn="just"/>
            <a:r>
              <a:rPr lang="en-IN" sz="1800" dirty="0"/>
              <a:t>The nucleosome requires  </a:t>
            </a:r>
            <a:r>
              <a:rPr lang="en-IN" sz="1800" b="1" dirty="0">
                <a:solidFill>
                  <a:srgbClr val="FFFF00"/>
                </a:solidFill>
              </a:rPr>
              <a:t>Non-histone Chromosomal (NHC) proteins</a:t>
            </a:r>
            <a:r>
              <a:rPr lang="en-IN" sz="1800" b="1" dirty="0"/>
              <a:t> for higher level packaging. </a:t>
            </a:r>
          </a:p>
          <a:p>
            <a:pPr algn="just"/>
            <a:endParaRPr lang="en-IN" sz="1800" dirty="0"/>
          </a:p>
        </p:txBody>
      </p:sp>
      <p:grpSp>
        <p:nvGrpSpPr>
          <p:cNvPr id="8" name="Group 7">
            <a:extLst>
              <a:ext uri="{FF2B5EF4-FFF2-40B4-BE49-F238E27FC236}">
                <a16:creationId xmlns:a16="http://schemas.microsoft.com/office/drawing/2014/main" id="{C4A4C7D9-F79C-3C48-ACAE-8DAEF883D2E8}"/>
              </a:ext>
            </a:extLst>
          </p:cNvPr>
          <p:cNvGrpSpPr/>
          <p:nvPr/>
        </p:nvGrpSpPr>
        <p:grpSpPr>
          <a:xfrm>
            <a:off x="6214900" y="254948"/>
            <a:ext cx="3227118" cy="2503496"/>
            <a:chOff x="6226335" y="554196"/>
            <a:chExt cx="3227118" cy="2503496"/>
          </a:xfrm>
        </p:grpSpPr>
        <p:pic>
          <p:nvPicPr>
            <p:cNvPr id="5" name="Picture 2"/>
            <p:cNvPicPr>
              <a:picLocks noChangeAspect="1" noChangeArrowheads="1"/>
            </p:cNvPicPr>
            <p:nvPr/>
          </p:nvPicPr>
          <p:blipFill>
            <a:blip r:embed="rId3" cstate="print"/>
            <a:srcRect/>
            <a:stretch>
              <a:fillRect/>
            </a:stretch>
          </p:blipFill>
          <p:spPr bwMode="auto">
            <a:xfrm>
              <a:off x="6732240" y="554196"/>
              <a:ext cx="2016224" cy="1980276"/>
            </a:xfrm>
            <a:prstGeom prst="ellipse">
              <a:avLst/>
            </a:prstGeom>
            <a:noFill/>
            <a:ln w="9525">
              <a:solidFill>
                <a:schemeClr val="bg1"/>
              </a:solidFill>
              <a:miter lim="800000"/>
              <a:headEnd/>
              <a:tailEnd/>
            </a:ln>
          </p:spPr>
        </p:pic>
        <p:sp>
          <p:nvSpPr>
            <p:cNvPr id="7" name="Rectangle 6">
              <a:extLst>
                <a:ext uri="{FF2B5EF4-FFF2-40B4-BE49-F238E27FC236}">
                  <a16:creationId xmlns:a16="http://schemas.microsoft.com/office/drawing/2014/main" id="{0E366A8A-DFFD-8946-9617-E116344AEB2C}"/>
                </a:ext>
              </a:extLst>
            </p:cNvPr>
            <p:cNvSpPr/>
            <p:nvPr/>
          </p:nvSpPr>
          <p:spPr>
            <a:xfrm>
              <a:off x="6226335" y="2534472"/>
              <a:ext cx="3227118" cy="523220"/>
            </a:xfrm>
            <a:prstGeom prst="rect">
              <a:avLst/>
            </a:prstGeom>
          </p:spPr>
          <p:txBody>
            <a:bodyPr wrap="square">
              <a:spAutoFit/>
            </a:bodyPr>
            <a:lstStyle/>
            <a:p>
              <a:pPr algn="ctr"/>
              <a:r>
                <a:rPr lang="en-IN" sz="1400" dirty="0"/>
                <a:t>EM picture: ‘Beads-on-String’ like structure of nucleosome</a:t>
              </a:r>
            </a:p>
          </p:txBody>
        </p:sp>
      </p:grpSp>
      <p:pic>
        <p:nvPicPr>
          <p:cNvPr id="9" name="Picture 4" descr="http://swh.schoolworkhelper.netdna-cdn.com/wp-content/uploads/2010/07/nucleosome.jpg?085e4f">
            <a:extLst>
              <a:ext uri="{FF2B5EF4-FFF2-40B4-BE49-F238E27FC236}">
                <a16:creationId xmlns:a16="http://schemas.microsoft.com/office/drawing/2014/main" id="{36515BED-FC0D-0F4C-BA01-EEB1DAA2B797}"/>
              </a:ext>
            </a:extLst>
          </p:cNvPr>
          <p:cNvPicPr>
            <a:picLocks noChangeAspect="1" noChangeArrowheads="1"/>
          </p:cNvPicPr>
          <p:nvPr/>
        </p:nvPicPr>
        <p:blipFill>
          <a:blip r:embed="rId4" cstate="print"/>
          <a:srcRect/>
          <a:stretch>
            <a:fillRect/>
          </a:stretch>
        </p:blipFill>
        <p:spPr bwMode="auto">
          <a:xfrm>
            <a:off x="179512" y="3291796"/>
            <a:ext cx="2969908" cy="2230000"/>
          </a:xfrm>
          <a:prstGeom prst="rect">
            <a:avLst/>
          </a:prstGeom>
          <a:noFill/>
        </p:spPr>
      </p:pic>
      <p:grpSp>
        <p:nvGrpSpPr>
          <p:cNvPr id="13" name="Group 12">
            <a:extLst>
              <a:ext uri="{FF2B5EF4-FFF2-40B4-BE49-F238E27FC236}">
                <a16:creationId xmlns:a16="http://schemas.microsoft.com/office/drawing/2014/main" id="{B2621F48-919B-0146-B96D-E0B6A2EB469D}"/>
              </a:ext>
            </a:extLst>
          </p:cNvPr>
          <p:cNvGrpSpPr/>
          <p:nvPr/>
        </p:nvGrpSpPr>
        <p:grpSpPr>
          <a:xfrm>
            <a:off x="5940152" y="3291796"/>
            <a:ext cx="2577886" cy="892926"/>
            <a:chOff x="5113613" y="3291796"/>
            <a:chExt cx="3571986" cy="892926"/>
          </a:xfrm>
        </p:grpSpPr>
        <p:pic>
          <p:nvPicPr>
            <p:cNvPr id="11" name="Picture 10">
              <a:extLst>
                <a:ext uri="{FF2B5EF4-FFF2-40B4-BE49-F238E27FC236}">
                  <a16:creationId xmlns:a16="http://schemas.microsoft.com/office/drawing/2014/main" id="{19072B49-70CE-ED4E-A667-9AD7BE3EAD88}"/>
                </a:ext>
              </a:extLst>
            </p:cNvPr>
            <p:cNvPicPr>
              <a:picLocks noChangeAspect="1"/>
            </p:cNvPicPr>
            <p:nvPr/>
          </p:nvPicPr>
          <p:blipFill>
            <a:blip r:embed="rId5"/>
            <a:stretch>
              <a:fillRect/>
            </a:stretch>
          </p:blipFill>
          <p:spPr>
            <a:xfrm>
              <a:off x="5113613" y="3291796"/>
              <a:ext cx="2969909" cy="603263"/>
            </a:xfrm>
            <a:prstGeom prst="rect">
              <a:avLst/>
            </a:prstGeom>
          </p:spPr>
        </p:pic>
        <p:sp>
          <p:nvSpPr>
            <p:cNvPr id="12" name="Rectangle 11">
              <a:extLst>
                <a:ext uri="{FF2B5EF4-FFF2-40B4-BE49-F238E27FC236}">
                  <a16:creationId xmlns:a16="http://schemas.microsoft.com/office/drawing/2014/main" id="{1FEADD5C-7287-044D-BBC7-C679556AE729}"/>
                </a:ext>
              </a:extLst>
            </p:cNvPr>
            <p:cNvSpPr/>
            <p:nvPr/>
          </p:nvSpPr>
          <p:spPr>
            <a:xfrm>
              <a:off x="5500986" y="3846168"/>
              <a:ext cx="3184613" cy="338554"/>
            </a:xfrm>
            <a:prstGeom prst="rect">
              <a:avLst/>
            </a:prstGeom>
          </p:spPr>
          <p:txBody>
            <a:bodyPr wrap="none">
              <a:spAutoFit/>
            </a:bodyPr>
            <a:lstStyle/>
            <a:p>
              <a:r>
                <a:rPr lang="en-IN" sz="1600" dirty="0"/>
                <a:t>Beads-on-String of rosary</a:t>
              </a:r>
              <a:endParaRPr lang="en-US" sz="1600" dirty="0"/>
            </a:p>
          </p:txBody>
        </p:sp>
      </p:grpSp>
      <p:pic>
        <p:nvPicPr>
          <p:cNvPr id="4" name="Picture 3">
            <a:extLst>
              <a:ext uri="{FF2B5EF4-FFF2-40B4-BE49-F238E27FC236}">
                <a16:creationId xmlns:a16="http://schemas.microsoft.com/office/drawing/2014/main" id="{9C44F368-763E-8642-BCF8-1ADE7179B7EB}"/>
              </a:ext>
            </a:extLst>
          </p:cNvPr>
          <p:cNvPicPr>
            <a:picLocks noChangeAspect="1"/>
          </p:cNvPicPr>
          <p:nvPr/>
        </p:nvPicPr>
        <p:blipFill>
          <a:blip r:embed="rId6"/>
          <a:stretch>
            <a:fillRect/>
          </a:stretch>
        </p:blipFill>
        <p:spPr>
          <a:xfrm>
            <a:off x="3178533" y="3291796"/>
            <a:ext cx="2514600" cy="229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25" y="-22820"/>
            <a:ext cx="9289032" cy="781019"/>
          </a:xfrm>
        </p:spPr>
        <p:txBody>
          <a:bodyPr>
            <a:noAutofit/>
          </a:bodyPr>
          <a:lstStyle/>
          <a:p>
            <a:pPr algn="r"/>
            <a:r>
              <a:rPr lang="en-US" sz="2000" b="1" dirty="0"/>
              <a:t>Eukaryotic chromosome = DNA + </a:t>
            </a:r>
            <a:r>
              <a:rPr lang="en-US" sz="2000" b="1" dirty="0" err="1"/>
              <a:t>Histone</a:t>
            </a:r>
            <a:r>
              <a:rPr lang="en-US" sz="2000" b="1" dirty="0"/>
              <a:t> protein + Non-</a:t>
            </a:r>
            <a:r>
              <a:rPr lang="en-US" sz="2000" b="1" dirty="0" err="1"/>
              <a:t>histone</a:t>
            </a:r>
            <a:r>
              <a:rPr lang="en-US" sz="2000" b="1" dirty="0"/>
              <a:t> chromosomal protein</a:t>
            </a:r>
            <a:endParaRPr lang="en-IN" sz="2000" b="1" dirty="0"/>
          </a:p>
        </p:txBody>
      </p:sp>
      <p:pic>
        <p:nvPicPr>
          <p:cNvPr id="239618" name="Picture 2"/>
          <p:cNvPicPr>
            <a:picLocks noChangeAspect="1" noChangeArrowheads="1"/>
          </p:cNvPicPr>
          <p:nvPr/>
        </p:nvPicPr>
        <p:blipFill>
          <a:blip r:embed="rId2" cstate="print"/>
          <a:srcRect l="6832" t="29328" r="42529" b="24899"/>
          <a:stretch>
            <a:fillRect/>
          </a:stretch>
        </p:blipFill>
        <p:spPr bwMode="auto">
          <a:xfrm>
            <a:off x="33251" y="625252"/>
            <a:ext cx="7592354" cy="3858410"/>
          </a:xfrm>
          <a:prstGeom prst="rect">
            <a:avLst/>
          </a:prstGeom>
          <a:noFill/>
          <a:ln w="9525">
            <a:noFill/>
            <a:miter lim="800000"/>
            <a:headEnd/>
            <a:tailEnd/>
          </a:ln>
        </p:spPr>
      </p:pic>
      <p:sp>
        <p:nvSpPr>
          <p:cNvPr id="4" name="Freeform 3">
            <a:extLst>
              <a:ext uri="{FF2B5EF4-FFF2-40B4-BE49-F238E27FC236}">
                <a16:creationId xmlns:a16="http://schemas.microsoft.com/office/drawing/2014/main" id="{AD88C9B1-A073-7849-A986-753F29959DF9}"/>
              </a:ext>
            </a:extLst>
          </p:cNvPr>
          <p:cNvSpPr/>
          <p:nvPr/>
        </p:nvSpPr>
        <p:spPr>
          <a:xfrm>
            <a:off x="2414317" y="655608"/>
            <a:ext cx="3020325" cy="3795622"/>
          </a:xfrm>
          <a:custGeom>
            <a:avLst/>
            <a:gdLst>
              <a:gd name="connsiteX0" fmla="*/ 2951313 w 3020325"/>
              <a:gd name="connsiteY0" fmla="*/ 3640347 h 3795622"/>
              <a:gd name="connsiteX1" fmla="*/ 2865049 w 3020325"/>
              <a:gd name="connsiteY1" fmla="*/ 3657600 h 3795622"/>
              <a:gd name="connsiteX2" fmla="*/ 2640762 w 3020325"/>
              <a:gd name="connsiteY2" fmla="*/ 3640347 h 3795622"/>
              <a:gd name="connsiteX3" fmla="*/ 2485487 w 3020325"/>
              <a:gd name="connsiteY3" fmla="*/ 3605841 h 3795622"/>
              <a:gd name="connsiteX4" fmla="*/ 2381970 w 3020325"/>
              <a:gd name="connsiteY4" fmla="*/ 3519577 h 3795622"/>
              <a:gd name="connsiteX5" fmla="*/ 2364717 w 3020325"/>
              <a:gd name="connsiteY5" fmla="*/ 3467818 h 3795622"/>
              <a:gd name="connsiteX6" fmla="*/ 2381970 w 3020325"/>
              <a:gd name="connsiteY6" fmla="*/ 3347049 h 3795622"/>
              <a:gd name="connsiteX7" fmla="*/ 2399223 w 3020325"/>
              <a:gd name="connsiteY7" fmla="*/ 3295290 h 3795622"/>
              <a:gd name="connsiteX8" fmla="*/ 2485487 w 3020325"/>
              <a:gd name="connsiteY8" fmla="*/ 3191773 h 3795622"/>
              <a:gd name="connsiteX9" fmla="*/ 2537245 w 3020325"/>
              <a:gd name="connsiteY9" fmla="*/ 3157267 h 3795622"/>
              <a:gd name="connsiteX10" fmla="*/ 2709774 w 3020325"/>
              <a:gd name="connsiteY10" fmla="*/ 3122762 h 3795622"/>
              <a:gd name="connsiteX11" fmla="*/ 2813291 w 3020325"/>
              <a:gd name="connsiteY11" fmla="*/ 3088256 h 3795622"/>
              <a:gd name="connsiteX12" fmla="*/ 2899555 w 3020325"/>
              <a:gd name="connsiteY12" fmla="*/ 2984739 h 3795622"/>
              <a:gd name="connsiteX13" fmla="*/ 2951313 w 3020325"/>
              <a:gd name="connsiteY13" fmla="*/ 2846717 h 3795622"/>
              <a:gd name="connsiteX14" fmla="*/ 2985819 w 3020325"/>
              <a:gd name="connsiteY14" fmla="*/ 2743200 h 3795622"/>
              <a:gd name="connsiteX15" fmla="*/ 3003072 w 3020325"/>
              <a:gd name="connsiteY15" fmla="*/ 2622430 h 3795622"/>
              <a:gd name="connsiteX16" fmla="*/ 3020325 w 3020325"/>
              <a:gd name="connsiteY16" fmla="*/ 2553418 h 3795622"/>
              <a:gd name="connsiteX17" fmla="*/ 3003072 w 3020325"/>
              <a:gd name="connsiteY17" fmla="*/ 2173856 h 3795622"/>
              <a:gd name="connsiteX18" fmla="*/ 2985819 w 3020325"/>
              <a:gd name="connsiteY18" fmla="*/ 2122098 h 3795622"/>
              <a:gd name="connsiteX19" fmla="*/ 2899555 w 3020325"/>
              <a:gd name="connsiteY19" fmla="*/ 2104845 h 3795622"/>
              <a:gd name="connsiteX20" fmla="*/ 2847796 w 3020325"/>
              <a:gd name="connsiteY20" fmla="*/ 2087592 h 3795622"/>
              <a:gd name="connsiteX21" fmla="*/ 2744279 w 3020325"/>
              <a:gd name="connsiteY21" fmla="*/ 2018581 h 3795622"/>
              <a:gd name="connsiteX22" fmla="*/ 2675268 w 3020325"/>
              <a:gd name="connsiteY22" fmla="*/ 1915064 h 3795622"/>
              <a:gd name="connsiteX23" fmla="*/ 2692521 w 3020325"/>
              <a:gd name="connsiteY23" fmla="*/ 1742535 h 3795622"/>
              <a:gd name="connsiteX24" fmla="*/ 2761532 w 3020325"/>
              <a:gd name="connsiteY24" fmla="*/ 1604513 h 3795622"/>
              <a:gd name="connsiteX25" fmla="*/ 2830543 w 3020325"/>
              <a:gd name="connsiteY25" fmla="*/ 1483743 h 3795622"/>
              <a:gd name="connsiteX26" fmla="*/ 2830543 w 3020325"/>
              <a:gd name="connsiteY26" fmla="*/ 1155939 h 3795622"/>
              <a:gd name="connsiteX27" fmla="*/ 2813291 w 3020325"/>
              <a:gd name="connsiteY27" fmla="*/ 1104181 h 3795622"/>
              <a:gd name="connsiteX28" fmla="*/ 2796038 w 3020325"/>
              <a:gd name="connsiteY28" fmla="*/ 1017917 h 3795622"/>
              <a:gd name="connsiteX29" fmla="*/ 2761532 w 3020325"/>
              <a:gd name="connsiteY29" fmla="*/ 914400 h 3795622"/>
              <a:gd name="connsiteX30" fmla="*/ 2727026 w 3020325"/>
              <a:gd name="connsiteY30" fmla="*/ 793630 h 3795622"/>
              <a:gd name="connsiteX31" fmla="*/ 2692521 w 3020325"/>
              <a:gd name="connsiteY31" fmla="*/ 724618 h 3795622"/>
              <a:gd name="connsiteX32" fmla="*/ 2675268 w 3020325"/>
              <a:gd name="connsiteY32" fmla="*/ 672860 h 3795622"/>
              <a:gd name="connsiteX33" fmla="*/ 2640762 w 3020325"/>
              <a:gd name="connsiteY33" fmla="*/ 621101 h 3795622"/>
              <a:gd name="connsiteX34" fmla="*/ 2623509 w 3020325"/>
              <a:gd name="connsiteY34" fmla="*/ 569343 h 3795622"/>
              <a:gd name="connsiteX35" fmla="*/ 2485487 w 3020325"/>
              <a:gd name="connsiteY35" fmla="*/ 414067 h 3795622"/>
              <a:gd name="connsiteX36" fmla="*/ 2364717 w 3020325"/>
              <a:gd name="connsiteY36" fmla="*/ 327803 h 3795622"/>
              <a:gd name="connsiteX37" fmla="*/ 2312958 w 3020325"/>
              <a:gd name="connsiteY37" fmla="*/ 293298 h 3795622"/>
              <a:gd name="connsiteX38" fmla="*/ 2261200 w 3020325"/>
              <a:gd name="connsiteY38" fmla="*/ 276045 h 3795622"/>
              <a:gd name="connsiteX39" fmla="*/ 2209441 w 3020325"/>
              <a:gd name="connsiteY39" fmla="*/ 241539 h 3795622"/>
              <a:gd name="connsiteX40" fmla="*/ 2157683 w 3020325"/>
              <a:gd name="connsiteY40" fmla="*/ 224286 h 3795622"/>
              <a:gd name="connsiteX41" fmla="*/ 2054166 w 3020325"/>
              <a:gd name="connsiteY41" fmla="*/ 155275 h 3795622"/>
              <a:gd name="connsiteX42" fmla="*/ 1950649 w 3020325"/>
              <a:gd name="connsiteY42" fmla="*/ 120769 h 3795622"/>
              <a:gd name="connsiteX43" fmla="*/ 1743615 w 3020325"/>
              <a:gd name="connsiteY43" fmla="*/ 138022 h 3795622"/>
              <a:gd name="connsiteX44" fmla="*/ 1588340 w 3020325"/>
              <a:gd name="connsiteY44" fmla="*/ 172528 h 3795622"/>
              <a:gd name="connsiteX45" fmla="*/ 1329547 w 3020325"/>
              <a:gd name="connsiteY45" fmla="*/ 120769 h 3795622"/>
              <a:gd name="connsiteX46" fmla="*/ 1277789 w 3020325"/>
              <a:gd name="connsiteY46" fmla="*/ 86264 h 3795622"/>
              <a:gd name="connsiteX47" fmla="*/ 1174272 w 3020325"/>
              <a:gd name="connsiteY47" fmla="*/ 51758 h 3795622"/>
              <a:gd name="connsiteX48" fmla="*/ 1122513 w 3020325"/>
              <a:gd name="connsiteY48" fmla="*/ 34505 h 3795622"/>
              <a:gd name="connsiteX49" fmla="*/ 1070755 w 3020325"/>
              <a:gd name="connsiteY49" fmla="*/ 0 h 3795622"/>
              <a:gd name="connsiteX50" fmla="*/ 87343 w 3020325"/>
              <a:gd name="connsiteY50" fmla="*/ 34505 h 3795622"/>
              <a:gd name="connsiteX51" fmla="*/ 35585 w 3020325"/>
              <a:gd name="connsiteY51" fmla="*/ 51758 h 3795622"/>
              <a:gd name="connsiteX52" fmla="*/ 1079 w 3020325"/>
              <a:gd name="connsiteY52" fmla="*/ 155275 h 3795622"/>
              <a:gd name="connsiteX53" fmla="*/ 35585 w 3020325"/>
              <a:gd name="connsiteY53" fmla="*/ 293298 h 3795622"/>
              <a:gd name="connsiteX54" fmla="*/ 70091 w 3020325"/>
              <a:gd name="connsiteY54" fmla="*/ 345056 h 3795622"/>
              <a:gd name="connsiteX55" fmla="*/ 139102 w 3020325"/>
              <a:gd name="connsiteY55" fmla="*/ 396815 h 3795622"/>
              <a:gd name="connsiteX56" fmla="*/ 190860 w 3020325"/>
              <a:gd name="connsiteY56" fmla="*/ 414067 h 3795622"/>
              <a:gd name="connsiteX57" fmla="*/ 242619 w 3020325"/>
              <a:gd name="connsiteY57" fmla="*/ 448573 h 3795622"/>
              <a:gd name="connsiteX58" fmla="*/ 397894 w 3020325"/>
              <a:gd name="connsiteY58" fmla="*/ 483079 h 3795622"/>
              <a:gd name="connsiteX59" fmla="*/ 1053502 w 3020325"/>
              <a:gd name="connsiteY59" fmla="*/ 500332 h 3795622"/>
              <a:gd name="connsiteX60" fmla="*/ 1088008 w 3020325"/>
              <a:gd name="connsiteY60" fmla="*/ 552090 h 3795622"/>
              <a:gd name="connsiteX61" fmla="*/ 1105260 w 3020325"/>
              <a:gd name="connsiteY61" fmla="*/ 603849 h 3795622"/>
              <a:gd name="connsiteX62" fmla="*/ 1139766 w 3020325"/>
              <a:gd name="connsiteY62" fmla="*/ 810883 h 3795622"/>
              <a:gd name="connsiteX63" fmla="*/ 1174272 w 3020325"/>
              <a:gd name="connsiteY63" fmla="*/ 983411 h 3795622"/>
              <a:gd name="connsiteX64" fmla="*/ 1208777 w 3020325"/>
              <a:gd name="connsiteY64" fmla="*/ 1035169 h 3795622"/>
              <a:gd name="connsiteX65" fmla="*/ 1346800 w 3020325"/>
              <a:gd name="connsiteY65" fmla="*/ 1104181 h 3795622"/>
              <a:gd name="connsiteX66" fmla="*/ 1571087 w 3020325"/>
              <a:gd name="connsiteY66" fmla="*/ 1138686 h 3795622"/>
              <a:gd name="connsiteX67" fmla="*/ 1588340 w 3020325"/>
              <a:gd name="connsiteY67" fmla="*/ 1207698 h 3795622"/>
              <a:gd name="connsiteX68" fmla="*/ 1605592 w 3020325"/>
              <a:gd name="connsiteY68" fmla="*/ 1328467 h 3795622"/>
              <a:gd name="connsiteX69" fmla="*/ 1640098 w 3020325"/>
              <a:gd name="connsiteY69" fmla="*/ 1431984 h 3795622"/>
              <a:gd name="connsiteX70" fmla="*/ 1622845 w 3020325"/>
              <a:gd name="connsiteY70" fmla="*/ 1949569 h 3795622"/>
              <a:gd name="connsiteX71" fmla="*/ 1571087 w 3020325"/>
              <a:gd name="connsiteY71" fmla="*/ 2104845 h 3795622"/>
              <a:gd name="connsiteX72" fmla="*/ 1536581 w 3020325"/>
              <a:gd name="connsiteY72" fmla="*/ 2242867 h 3795622"/>
              <a:gd name="connsiteX73" fmla="*/ 1502075 w 3020325"/>
              <a:gd name="connsiteY73" fmla="*/ 2570671 h 3795622"/>
              <a:gd name="connsiteX74" fmla="*/ 1484823 w 3020325"/>
              <a:gd name="connsiteY74" fmla="*/ 2725947 h 3795622"/>
              <a:gd name="connsiteX75" fmla="*/ 1467570 w 3020325"/>
              <a:gd name="connsiteY75" fmla="*/ 2932981 h 3795622"/>
              <a:gd name="connsiteX76" fmla="*/ 1398558 w 3020325"/>
              <a:gd name="connsiteY76" fmla="*/ 3036498 h 3795622"/>
              <a:gd name="connsiteX77" fmla="*/ 1381306 w 3020325"/>
              <a:gd name="connsiteY77" fmla="*/ 3088256 h 3795622"/>
              <a:gd name="connsiteX78" fmla="*/ 1364053 w 3020325"/>
              <a:gd name="connsiteY78" fmla="*/ 3174520 h 3795622"/>
              <a:gd name="connsiteX79" fmla="*/ 1329547 w 3020325"/>
              <a:gd name="connsiteY79" fmla="*/ 3226279 h 3795622"/>
              <a:gd name="connsiteX80" fmla="*/ 1295041 w 3020325"/>
              <a:gd name="connsiteY80" fmla="*/ 3364301 h 3795622"/>
              <a:gd name="connsiteX81" fmla="*/ 1312294 w 3020325"/>
              <a:gd name="connsiteY81" fmla="*/ 3623094 h 3795622"/>
              <a:gd name="connsiteX82" fmla="*/ 1329547 w 3020325"/>
              <a:gd name="connsiteY82" fmla="*/ 3674852 h 3795622"/>
              <a:gd name="connsiteX83" fmla="*/ 1381306 w 3020325"/>
              <a:gd name="connsiteY83" fmla="*/ 3692105 h 3795622"/>
              <a:gd name="connsiteX84" fmla="*/ 1484823 w 3020325"/>
              <a:gd name="connsiteY84" fmla="*/ 3761117 h 3795622"/>
              <a:gd name="connsiteX85" fmla="*/ 1588340 w 3020325"/>
              <a:gd name="connsiteY85" fmla="*/ 3795622 h 3795622"/>
              <a:gd name="connsiteX86" fmla="*/ 1778121 w 3020325"/>
              <a:gd name="connsiteY86" fmla="*/ 3761117 h 3795622"/>
              <a:gd name="connsiteX87" fmla="*/ 1829879 w 3020325"/>
              <a:gd name="connsiteY87" fmla="*/ 3743864 h 3795622"/>
              <a:gd name="connsiteX88" fmla="*/ 1967902 w 3020325"/>
              <a:gd name="connsiteY88" fmla="*/ 3726611 h 3795622"/>
              <a:gd name="connsiteX89" fmla="*/ 2071419 w 3020325"/>
              <a:gd name="connsiteY89" fmla="*/ 3709358 h 3795622"/>
              <a:gd name="connsiteX90" fmla="*/ 2209441 w 3020325"/>
              <a:gd name="connsiteY90" fmla="*/ 3692105 h 3795622"/>
              <a:gd name="connsiteX91" fmla="*/ 2934060 w 3020325"/>
              <a:gd name="connsiteY91" fmla="*/ 3692105 h 3795622"/>
              <a:gd name="connsiteX92" fmla="*/ 2968566 w 3020325"/>
              <a:gd name="connsiteY92" fmla="*/ 3640347 h 3795622"/>
              <a:gd name="connsiteX93" fmla="*/ 2951313 w 3020325"/>
              <a:gd name="connsiteY93" fmla="*/ 3571335 h 3795622"/>
              <a:gd name="connsiteX94" fmla="*/ 2934060 w 3020325"/>
              <a:gd name="connsiteY94" fmla="*/ 3623094 h 3795622"/>
              <a:gd name="connsiteX95" fmla="*/ 2847796 w 3020325"/>
              <a:gd name="connsiteY95" fmla="*/ 3657600 h 379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020325" h="3795622">
                <a:moveTo>
                  <a:pt x="2951313" y="3640347"/>
                </a:moveTo>
                <a:cubicBezTo>
                  <a:pt x="2922558" y="3646098"/>
                  <a:pt x="2894373" y="3657600"/>
                  <a:pt x="2865049" y="3657600"/>
                </a:cubicBezTo>
                <a:cubicBezTo>
                  <a:pt x="2790066" y="3657600"/>
                  <a:pt x="2715287" y="3648628"/>
                  <a:pt x="2640762" y="3640347"/>
                </a:cubicBezTo>
                <a:cubicBezTo>
                  <a:pt x="2601336" y="3635966"/>
                  <a:pt x="2526272" y="3616037"/>
                  <a:pt x="2485487" y="3605841"/>
                </a:cubicBezTo>
                <a:cubicBezTo>
                  <a:pt x="2447295" y="3580380"/>
                  <a:pt x="2408538" y="3559429"/>
                  <a:pt x="2381970" y="3519577"/>
                </a:cubicBezTo>
                <a:cubicBezTo>
                  <a:pt x="2371882" y="3504445"/>
                  <a:pt x="2370468" y="3485071"/>
                  <a:pt x="2364717" y="3467818"/>
                </a:cubicBezTo>
                <a:cubicBezTo>
                  <a:pt x="2370468" y="3427562"/>
                  <a:pt x="2373995" y="3386924"/>
                  <a:pt x="2381970" y="3347049"/>
                </a:cubicBezTo>
                <a:cubicBezTo>
                  <a:pt x="2385537" y="3329216"/>
                  <a:pt x="2391090" y="3311556"/>
                  <a:pt x="2399223" y="3295290"/>
                </a:cubicBezTo>
                <a:cubicBezTo>
                  <a:pt x="2418611" y="3256514"/>
                  <a:pt x="2452781" y="3219028"/>
                  <a:pt x="2485487" y="3191773"/>
                </a:cubicBezTo>
                <a:cubicBezTo>
                  <a:pt x="2501416" y="3178499"/>
                  <a:pt x="2518186" y="3165435"/>
                  <a:pt x="2537245" y="3157267"/>
                </a:cubicBezTo>
                <a:cubicBezTo>
                  <a:pt x="2569996" y="3143231"/>
                  <a:pt x="2686430" y="3126653"/>
                  <a:pt x="2709774" y="3122762"/>
                </a:cubicBezTo>
                <a:cubicBezTo>
                  <a:pt x="2744280" y="3111260"/>
                  <a:pt x="2793115" y="3118520"/>
                  <a:pt x="2813291" y="3088256"/>
                </a:cubicBezTo>
                <a:cubicBezTo>
                  <a:pt x="2861330" y="3016196"/>
                  <a:pt x="2833134" y="3051160"/>
                  <a:pt x="2899555" y="2984739"/>
                </a:cubicBezTo>
                <a:cubicBezTo>
                  <a:pt x="2957404" y="2869039"/>
                  <a:pt x="2916077" y="2964171"/>
                  <a:pt x="2951313" y="2846717"/>
                </a:cubicBezTo>
                <a:cubicBezTo>
                  <a:pt x="2961765" y="2811879"/>
                  <a:pt x="2985819" y="2743200"/>
                  <a:pt x="2985819" y="2743200"/>
                </a:cubicBezTo>
                <a:cubicBezTo>
                  <a:pt x="2991570" y="2702943"/>
                  <a:pt x="2995798" y="2662439"/>
                  <a:pt x="3003072" y="2622430"/>
                </a:cubicBezTo>
                <a:cubicBezTo>
                  <a:pt x="3007314" y="2599100"/>
                  <a:pt x="3020325" y="2577130"/>
                  <a:pt x="3020325" y="2553418"/>
                </a:cubicBezTo>
                <a:cubicBezTo>
                  <a:pt x="3020325" y="2426767"/>
                  <a:pt x="3013172" y="2300104"/>
                  <a:pt x="3003072" y="2173856"/>
                </a:cubicBezTo>
                <a:cubicBezTo>
                  <a:pt x="3001622" y="2155728"/>
                  <a:pt x="3000951" y="2132186"/>
                  <a:pt x="2985819" y="2122098"/>
                </a:cubicBezTo>
                <a:cubicBezTo>
                  <a:pt x="2961420" y="2105832"/>
                  <a:pt x="2928004" y="2111957"/>
                  <a:pt x="2899555" y="2104845"/>
                </a:cubicBezTo>
                <a:cubicBezTo>
                  <a:pt x="2881912" y="2100434"/>
                  <a:pt x="2865049" y="2093343"/>
                  <a:pt x="2847796" y="2087592"/>
                </a:cubicBezTo>
                <a:cubicBezTo>
                  <a:pt x="2813290" y="2064588"/>
                  <a:pt x="2767283" y="2053087"/>
                  <a:pt x="2744279" y="2018581"/>
                </a:cubicBezTo>
                <a:lnTo>
                  <a:pt x="2675268" y="1915064"/>
                </a:lnTo>
                <a:cubicBezTo>
                  <a:pt x="2681019" y="1857554"/>
                  <a:pt x="2683733" y="1799659"/>
                  <a:pt x="2692521" y="1742535"/>
                </a:cubicBezTo>
                <a:cubicBezTo>
                  <a:pt x="2700573" y="1690194"/>
                  <a:pt x="2736936" y="1648786"/>
                  <a:pt x="2761532" y="1604513"/>
                </a:cubicBezTo>
                <a:cubicBezTo>
                  <a:pt x="2834496" y="1473177"/>
                  <a:pt x="2758242" y="1592195"/>
                  <a:pt x="2830543" y="1483743"/>
                </a:cubicBezTo>
                <a:cubicBezTo>
                  <a:pt x="2866381" y="1340391"/>
                  <a:pt x="2858064" y="1403630"/>
                  <a:pt x="2830543" y="1155939"/>
                </a:cubicBezTo>
                <a:cubicBezTo>
                  <a:pt x="2828535" y="1137864"/>
                  <a:pt x="2817702" y="1121824"/>
                  <a:pt x="2813291" y="1104181"/>
                </a:cubicBezTo>
                <a:cubicBezTo>
                  <a:pt x="2806179" y="1075732"/>
                  <a:pt x="2803754" y="1046208"/>
                  <a:pt x="2796038" y="1017917"/>
                </a:cubicBezTo>
                <a:cubicBezTo>
                  <a:pt x="2786468" y="982826"/>
                  <a:pt x="2771524" y="949373"/>
                  <a:pt x="2761532" y="914400"/>
                </a:cubicBezTo>
                <a:cubicBezTo>
                  <a:pt x="2750030" y="874143"/>
                  <a:pt x="2741334" y="832977"/>
                  <a:pt x="2727026" y="793630"/>
                </a:cubicBezTo>
                <a:cubicBezTo>
                  <a:pt x="2718237" y="769459"/>
                  <a:pt x="2702652" y="748258"/>
                  <a:pt x="2692521" y="724618"/>
                </a:cubicBezTo>
                <a:cubicBezTo>
                  <a:pt x="2685357" y="707902"/>
                  <a:pt x="2683401" y="689126"/>
                  <a:pt x="2675268" y="672860"/>
                </a:cubicBezTo>
                <a:cubicBezTo>
                  <a:pt x="2665995" y="654314"/>
                  <a:pt x="2650035" y="639647"/>
                  <a:pt x="2640762" y="621101"/>
                </a:cubicBezTo>
                <a:cubicBezTo>
                  <a:pt x="2632629" y="604835"/>
                  <a:pt x="2631642" y="585609"/>
                  <a:pt x="2623509" y="569343"/>
                </a:cubicBezTo>
                <a:cubicBezTo>
                  <a:pt x="2597579" y="517482"/>
                  <a:pt x="2519785" y="436932"/>
                  <a:pt x="2485487" y="414067"/>
                </a:cubicBezTo>
                <a:cubicBezTo>
                  <a:pt x="2363507" y="332749"/>
                  <a:pt x="2514517" y="434802"/>
                  <a:pt x="2364717" y="327803"/>
                </a:cubicBezTo>
                <a:cubicBezTo>
                  <a:pt x="2347844" y="315751"/>
                  <a:pt x="2331504" y="302571"/>
                  <a:pt x="2312958" y="293298"/>
                </a:cubicBezTo>
                <a:cubicBezTo>
                  <a:pt x="2296692" y="285165"/>
                  <a:pt x="2277466" y="284178"/>
                  <a:pt x="2261200" y="276045"/>
                </a:cubicBezTo>
                <a:cubicBezTo>
                  <a:pt x="2242654" y="266772"/>
                  <a:pt x="2227987" y="250812"/>
                  <a:pt x="2209441" y="241539"/>
                </a:cubicBezTo>
                <a:cubicBezTo>
                  <a:pt x="2193175" y="233406"/>
                  <a:pt x="2173580" y="233118"/>
                  <a:pt x="2157683" y="224286"/>
                </a:cubicBezTo>
                <a:cubicBezTo>
                  <a:pt x="2121431" y="204146"/>
                  <a:pt x="2093508" y="168389"/>
                  <a:pt x="2054166" y="155275"/>
                </a:cubicBezTo>
                <a:lnTo>
                  <a:pt x="1950649" y="120769"/>
                </a:lnTo>
                <a:cubicBezTo>
                  <a:pt x="1881638" y="126520"/>
                  <a:pt x="1812391" y="129931"/>
                  <a:pt x="1743615" y="138022"/>
                </a:cubicBezTo>
                <a:cubicBezTo>
                  <a:pt x="1702242" y="142889"/>
                  <a:pt x="1630699" y="161938"/>
                  <a:pt x="1588340" y="172528"/>
                </a:cubicBezTo>
                <a:cubicBezTo>
                  <a:pt x="1528283" y="165855"/>
                  <a:pt x="1390717" y="161549"/>
                  <a:pt x="1329547" y="120769"/>
                </a:cubicBezTo>
                <a:cubicBezTo>
                  <a:pt x="1312294" y="109267"/>
                  <a:pt x="1296737" y="94685"/>
                  <a:pt x="1277789" y="86264"/>
                </a:cubicBezTo>
                <a:cubicBezTo>
                  <a:pt x="1244552" y="71492"/>
                  <a:pt x="1208778" y="63260"/>
                  <a:pt x="1174272" y="51758"/>
                </a:cubicBezTo>
                <a:cubicBezTo>
                  <a:pt x="1157019" y="46007"/>
                  <a:pt x="1137645" y="44593"/>
                  <a:pt x="1122513" y="34505"/>
                </a:cubicBezTo>
                <a:lnTo>
                  <a:pt x="1070755" y="0"/>
                </a:lnTo>
                <a:cubicBezTo>
                  <a:pt x="1023504" y="1027"/>
                  <a:pt x="346222" y="-2478"/>
                  <a:pt x="87343" y="34505"/>
                </a:cubicBezTo>
                <a:cubicBezTo>
                  <a:pt x="69340" y="37077"/>
                  <a:pt x="52838" y="46007"/>
                  <a:pt x="35585" y="51758"/>
                </a:cubicBezTo>
                <a:cubicBezTo>
                  <a:pt x="24083" y="86264"/>
                  <a:pt x="-6054" y="119609"/>
                  <a:pt x="1079" y="155275"/>
                </a:cubicBezTo>
                <a:cubicBezTo>
                  <a:pt x="7641" y="188085"/>
                  <a:pt x="17901" y="257931"/>
                  <a:pt x="35585" y="293298"/>
                </a:cubicBezTo>
                <a:cubicBezTo>
                  <a:pt x="44858" y="311844"/>
                  <a:pt x="55429" y="330394"/>
                  <a:pt x="70091" y="345056"/>
                </a:cubicBezTo>
                <a:cubicBezTo>
                  <a:pt x="90424" y="365389"/>
                  <a:pt x="114136" y="382549"/>
                  <a:pt x="139102" y="396815"/>
                </a:cubicBezTo>
                <a:cubicBezTo>
                  <a:pt x="154892" y="405838"/>
                  <a:pt x="173607" y="408316"/>
                  <a:pt x="190860" y="414067"/>
                </a:cubicBezTo>
                <a:cubicBezTo>
                  <a:pt x="208113" y="425569"/>
                  <a:pt x="224073" y="439300"/>
                  <a:pt x="242619" y="448573"/>
                </a:cubicBezTo>
                <a:cubicBezTo>
                  <a:pt x="279580" y="467054"/>
                  <a:pt x="368737" y="481754"/>
                  <a:pt x="397894" y="483079"/>
                </a:cubicBezTo>
                <a:cubicBezTo>
                  <a:pt x="616280" y="493006"/>
                  <a:pt x="834966" y="494581"/>
                  <a:pt x="1053502" y="500332"/>
                </a:cubicBezTo>
                <a:cubicBezTo>
                  <a:pt x="1065004" y="517585"/>
                  <a:pt x="1078735" y="533544"/>
                  <a:pt x="1088008" y="552090"/>
                </a:cubicBezTo>
                <a:cubicBezTo>
                  <a:pt x="1096141" y="568356"/>
                  <a:pt x="1101693" y="586016"/>
                  <a:pt x="1105260" y="603849"/>
                </a:cubicBezTo>
                <a:cubicBezTo>
                  <a:pt x="1118981" y="672454"/>
                  <a:pt x="1129872" y="741623"/>
                  <a:pt x="1139766" y="810883"/>
                </a:cubicBezTo>
                <a:cubicBezTo>
                  <a:pt x="1146124" y="855391"/>
                  <a:pt x="1150182" y="935231"/>
                  <a:pt x="1174272" y="983411"/>
                </a:cubicBezTo>
                <a:cubicBezTo>
                  <a:pt x="1183545" y="1001957"/>
                  <a:pt x="1191790" y="1023278"/>
                  <a:pt x="1208777" y="1035169"/>
                </a:cubicBezTo>
                <a:cubicBezTo>
                  <a:pt x="1250917" y="1064667"/>
                  <a:pt x="1295960" y="1096360"/>
                  <a:pt x="1346800" y="1104181"/>
                </a:cubicBezTo>
                <a:lnTo>
                  <a:pt x="1571087" y="1138686"/>
                </a:lnTo>
                <a:cubicBezTo>
                  <a:pt x="1576838" y="1161690"/>
                  <a:pt x="1584098" y="1184368"/>
                  <a:pt x="1588340" y="1207698"/>
                </a:cubicBezTo>
                <a:cubicBezTo>
                  <a:pt x="1595614" y="1247707"/>
                  <a:pt x="1596448" y="1288843"/>
                  <a:pt x="1605592" y="1328467"/>
                </a:cubicBezTo>
                <a:cubicBezTo>
                  <a:pt x="1613771" y="1363908"/>
                  <a:pt x="1640098" y="1431984"/>
                  <a:pt x="1640098" y="1431984"/>
                </a:cubicBezTo>
                <a:cubicBezTo>
                  <a:pt x="1634347" y="1604512"/>
                  <a:pt x="1637181" y="1777541"/>
                  <a:pt x="1622845" y="1949569"/>
                </a:cubicBezTo>
                <a:cubicBezTo>
                  <a:pt x="1620688" y="1975450"/>
                  <a:pt x="1580792" y="2066025"/>
                  <a:pt x="1571087" y="2104845"/>
                </a:cubicBezTo>
                <a:lnTo>
                  <a:pt x="1536581" y="2242867"/>
                </a:lnTo>
                <a:cubicBezTo>
                  <a:pt x="1503624" y="2506522"/>
                  <a:pt x="1534246" y="2248951"/>
                  <a:pt x="1502075" y="2570671"/>
                </a:cubicBezTo>
                <a:cubicBezTo>
                  <a:pt x="1496893" y="2622490"/>
                  <a:pt x="1489760" y="2674104"/>
                  <a:pt x="1484823" y="2725947"/>
                </a:cubicBezTo>
                <a:cubicBezTo>
                  <a:pt x="1478258" y="2794886"/>
                  <a:pt x="1486105" y="2866257"/>
                  <a:pt x="1467570" y="2932981"/>
                </a:cubicBezTo>
                <a:cubicBezTo>
                  <a:pt x="1456471" y="2972939"/>
                  <a:pt x="1398558" y="3036498"/>
                  <a:pt x="1398558" y="3036498"/>
                </a:cubicBezTo>
                <a:cubicBezTo>
                  <a:pt x="1392807" y="3053751"/>
                  <a:pt x="1385717" y="3070613"/>
                  <a:pt x="1381306" y="3088256"/>
                </a:cubicBezTo>
                <a:cubicBezTo>
                  <a:pt x="1374194" y="3116705"/>
                  <a:pt x="1374349" y="3147063"/>
                  <a:pt x="1364053" y="3174520"/>
                </a:cubicBezTo>
                <a:cubicBezTo>
                  <a:pt x="1356772" y="3193935"/>
                  <a:pt x="1338820" y="3207733"/>
                  <a:pt x="1329547" y="3226279"/>
                </a:cubicBezTo>
                <a:cubicBezTo>
                  <a:pt x="1311863" y="3261647"/>
                  <a:pt x="1301603" y="3331489"/>
                  <a:pt x="1295041" y="3364301"/>
                </a:cubicBezTo>
                <a:cubicBezTo>
                  <a:pt x="1300792" y="3450565"/>
                  <a:pt x="1302746" y="3537167"/>
                  <a:pt x="1312294" y="3623094"/>
                </a:cubicBezTo>
                <a:cubicBezTo>
                  <a:pt x="1314302" y="3641169"/>
                  <a:pt x="1316688" y="3661993"/>
                  <a:pt x="1329547" y="3674852"/>
                </a:cubicBezTo>
                <a:cubicBezTo>
                  <a:pt x="1342407" y="3687712"/>
                  <a:pt x="1364053" y="3686354"/>
                  <a:pt x="1381306" y="3692105"/>
                </a:cubicBezTo>
                <a:cubicBezTo>
                  <a:pt x="1415812" y="3715109"/>
                  <a:pt x="1445480" y="3748003"/>
                  <a:pt x="1484823" y="3761117"/>
                </a:cubicBezTo>
                <a:lnTo>
                  <a:pt x="1588340" y="3795622"/>
                </a:lnTo>
                <a:cubicBezTo>
                  <a:pt x="1634470" y="3787934"/>
                  <a:pt x="1729907" y="3773170"/>
                  <a:pt x="1778121" y="3761117"/>
                </a:cubicBezTo>
                <a:cubicBezTo>
                  <a:pt x="1795764" y="3756706"/>
                  <a:pt x="1811986" y="3747117"/>
                  <a:pt x="1829879" y="3743864"/>
                </a:cubicBezTo>
                <a:cubicBezTo>
                  <a:pt x="1875497" y="3735570"/>
                  <a:pt x="1922002" y="3733168"/>
                  <a:pt x="1967902" y="3726611"/>
                </a:cubicBezTo>
                <a:cubicBezTo>
                  <a:pt x="2002532" y="3721664"/>
                  <a:pt x="2036789" y="3714305"/>
                  <a:pt x="2071419" y="3709358"/>
                </a:cubicBezTo>
                <a:cubicBezTo>
                  <a:pt x="2117318" y="3702801"/>
                  <a:pt x="2163434" y="3697856"/>
                  <a:pt x="2209441" y="3692105"/>
                </a:cubicBezTo>
                <a:cubicBezTo>
                  <a:pt x="2440237" y="3704252"/>
                  <a:pt x="2705285" y="3728709"/>
                  <a:pt x="2934060" y="3692105"/>
                </a:cubicBezTo>
                <a:cubicBezTo>
                  <a:pt x="2954535" y="3688829"/>
                  <a:pt x="2957064" y="3657600"/>
                  <a:pt x="2968566" y="3640347"/>
                </a:cubicBezTo>
                <a:cubicBezTo>
                  <a:pt x="2962815" y="3617343"/>
                  <a:pt x="2972522" y="3581939"/>
                  <a:pt x="2951313" y="3571335"/>
                </a:cubicBezTo>
                <a:cubicBezTo>
                  <a:pt x="2935047" y="3563202"/>
                  <a:pt x="2948859" y="3612523"/>
                  <a:pt x="2934060" y="3623094"/>
                </a:cubicBezTo>
                <a:cubicBezTo>
                  <a:pt x="2883206" y="3659419"/>
                  <a:pt x="2784981" y="3657600"/>
                  <a:pt x="2847796" y="3657600"/>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970B3AA9-F222-AE45-B3C3-EFD7C7F6AD1D}"/>
              </a:ext>
            </a:extLst>
          </p:cNvPr>
          <p:cNvSpPr/>
          <p:nvPr/>
        </p:nvSpPr>
        <p:spPr>
          <a:xfrm>
            <a:off x="82084" y="707366"/>
            <a:ext cx="3886067" cy="3588589"/>
          </a:xfrm>
          <a:custGeom>
            <a:avLst/>
            <a:gdLst>
              <a:gd name="connsiteX0" fmla="*/ 3420241 w 3886067"/>
              <a:gd name="connsiteY0" fmla="*/ 897147 h 3588589"/>
              <a:gd name="connsiteX1" fmla="*/ 3333976 w 3886067"/>
              <a:gd name="connsiteY1" fmla="*/ 931653 h 3588589"/>
              <a:gd name="connsiteX2" fmla="*/ 3316724 w 3886067"/>
              <a:gd name="connsiteY2" fmla="*/ 879894 h 3588589"/>
              <a:gd name="connsiteX3" fmla="*/ 3351229 w 3886067"/>
              <a:gd name="connsiteY3" fmla="*/ 828136 h 3588589"/>
              <a:gd name="connsiteX4" fmla="*/ 3420241 w 3886067"/>
              <a:gd name="connsiteY4" fmla="*/ 741872 h 3588589"/>
              <a:gd name="connsiteX5" fmla="*/ 3420241 w 3886067"/>
              <a:gd name="connsiteY5" fmla="*/ 552091 h 3588589"/>
              <a:gd name="connsiteX6" fmla="*/ 3368482 w 3886067"/>
              <a:gd name="connsiteY6" fmla="*/ 517585 h 3588589"/>
              <a:gd name="connsiteX7" fmla="*/ 3264965 w 3886067"/>
              <a:gd name="connsiteY7" fmla="*/ 483079 h 3588589"/>
              <a:gd name="connsiteX8" fmla="*/ 3006173 w 3886067"/>
              <a:gd name="connsiteY8" fmla="*/ 534838 h 3588589"/>
              <a:gd name="connsiteX9" fmla="*/ 2902656 w 3886067"/>
              <a:gd name="connsiteY9" fmla="*/ 586596 h 3588589"/>
              <a:gd name="connsiteX10" fmla="*/ 2799139 w 3886067"/>
              <a:gd name="connsiteY10" fmla="*/ 638355 h 3588589"/>
              <a:gd name="connsiteX11" fmla="*/ 2436829 w 3886067"/>
              <a:gd name="connsiteY11" fmla="*/ 621102 h 3588589"/>
              <a:gd name="connsiteX12" fmla="*/ 2385071 w 3886067"/>
              <a:gd name="connsiteY12" fmla="*/ 603849 h 3588589"/>
              <a:gd name="connsiteX13" fmla="*/ 2281554 w 3886067"/>
              <a:gd name="connsiteY13" fmla="*/ 534838 h 3588589"/>
              <a:gd name="connsiteX14" fmla="*/ 2126278 w 3886067"/>
              <a:gd name="connsiteY14" fmla="*/ 431321 h 3588589"/>
              <a:gd name="connsiteX15" fmla="*/ 2074520 w 3886067"/>
              <a:gd name="connsiteY15" fmla="*/ 396815 h 3588589"/>
              <a:gd name="connsiteX16" fmla="*/ 2022761 w 3886067"/>
              <a:gd name="connsiteY16" fmla="*/ 362309 h 3588589"/>
              <a:gd name="connsiteX17" fmla="*/ 1936497 w 3886067"/>
              <a:gd name="connsiteY17" fmla="*/ 276045 h 3588589"/>
              <a:gd name="connsiteX18" fmla="*/ 1867486 w 3886067"/>
              <a:gd name="connsiteY18" fmla="*/ 172528 h 3588589"/>
              <a:gd name="connsiteX19" fmla="*/ 1815727 w 3886067"/>
              <a:gd name="connsiteY19" fmla="*/ 138023 h 3588589"/>
              <a:gd name="connsiteX20" fmla="*/ 1660452 w 3886067"/>
              <a:gd name="connsiteY20" fmla="*/ 51759 h 3588589"/>
              <a:gd name="connsiteX21" fmla="*/ 1384407 w 3886067"/>
              <a:gd name="connsiteY21" fmla="*/ 34506 h 3588589"/>
              <a:gd name="connsiteX22" fmla="*/ 1125614 w 3886067"/>
              <a:gd name="connsiteY22" fmla="*/ 0 h 3588589"/>
              <a:gd name="connsiteX23" fmla="*/ 780558 w 3886067"/>
              <a:gd name="connsiteY23" fmla="*/ 17253 h 3588589"/>
              <a:gd name="connsiteX24" fmla="*/ 625282 w 3886067"/>
              <a:gd name="connsiteY24" fmla="*/ 51759 h 3588589"/>
              <a:gd name="connsiteX25" fmla="*/ 556271 w 3886067"/>
              <a:gd name="connsiteY25" fmla="*/ 69011 h 3588589"/>
              <a:gd name="connsiteX26" fmla="*/ 314731 w 3886067"/>
              <a:gd name="connsiteY26" fmla="*/ 103517 h 3588589"/>
              <a:gd name="connsiteX27" fmla="*/ 262973 w 3886067"/>
              <a:gd name="connsiteY27" fmla="*/ 120770 h 3588589"/>
              <a:gd name="connsiteX28" fmla="*/ 159456 w 3886067"/>
              <a:gd name="connsiteY28" fmla="*/ 189781 h 3588589"/>
              <a:gd name="connsiteX29" fmla="*/ 90444 w 3886067"/>
              <a:gd name="connsiteY29" fmla="*/ 293298 h 3588589"/>
              <a:gd name="connsiteX30" fmla="*/ 107697 w 3886067"/>
              <a:gd name="connsiteY30" fmla="*/ 500332 h 3588589"/>
              <a:gd name="connsiteX31" fmla="*/ 211214 w 3886067"/>
              <a:gd name="connsiteY31" fmla="*/ 569343 h 3588589"/>
              <a:gd name="connsiteX32" fmla="*/ 331984 w 3886067"/>
              <a:gd name="connsiteY32" fmla="*/ 603849 h 3588589"/>
              <a:gd name="connsiteX33" fmla="*/ 452754 w 3886067"/>
              <a:gd name="connsiteY33" fmla="*/ 638355 h 3588589"/>
              <a:gd name="connsiteX34" fmla="*/ 659788 w 3886067"/>
              <a:gd name="connsiteY34" fmla="*/ 621102 h 3588589"/>
              <a:gd name="connsiteX35" fmla="*/ 711546 w 3886067"/>
              <a:gd name="connsiteY35" fmla="*/ 586596 h 3588589"/>
              <a:gd name="connsiteX36" fmla="*/ 763305 w 3886067"/>
              <a:gd name="connsiteY36" fmla="*/ 569343 h 3588589"/>
              <a:gd name="connsiteX37" fmla="*/ 884074 w 3886067"/>
              <a:gd name="connsiteY37" fmla="*/ 603849 h 3588589"/>
              <a:gd name="connsiteX38" fmla="*/ 901327 w 3886067"/>
              <a:gd name="connsiteY38" fmla="*/ 655608 h 3588589"/>
              <a:gd name="connsiteX39" fmla="*/ 849569 w 3886067"/>
              <a:gd name="connsiteY39" fmla="*/ 690113 h 3588589"/>
              <a:gd name="connsiteX40" fmla="*/ 728799 w 3886067"/>
              <a:gd name="connsiteY40" fmla="*/ 707366 h 3588589"/>
              <a:gd name="connsiteX41" fmla="*/ 383742 w 3886067"/>
              <a:gd name="connsiteY41" fmla="*/ 724619 h 3588589"/>
              <a:gd name="connsiteX42" fmla="*/ 331984 w 3886067"/>
              <a:gd name="connsiteY42" fmla="*/ 741872 h 3588589"/>
              <a:gd name="connsiteX43" fmla="*/ 159456 w 3886067"/>
              <a:gd name="connsiteY43" fmla="*/ 793630 h 3588589"/>
              <a:gd name="connsiteX44" fmla="*/ 107697 w 3886067"/>
              <a:gd name="connsiteY44" fmla="*/ 828136 h 3588589"/>
              <a:gd name="connsiteX45" fmla="*/ 21433 w 3886067"/>
              <a:gd name="connsiteY45" fmla="*/ 931653 h 3588589"/>
              <a:gd name="connsiteX46" fmla="*/ 21433 w 3886067"/>
              <a:gd name="connsiteY46" fmla="*/ 1259457 h 3588589"/>
              <a:gd name="connsiteX47" fmla="*/ 55939 w 3886067"/>
              <a:gd name="connsiteY47" fmla="*/ 1311215 h 3588589"/>
              <a:gd name="connsiteX48" fmla="*/ 107697 w 3886067"/>
              <a:gd name="connsiteY48" fmla="*/ 1328468 h 3588589"/>
              <a:gd name="connsiteX49" fmla="*/ 193961 w 3886067"/>
              <a:gd name="connsiteY49" fmla="*/ 1483743 h 3588589"/>
              <a:gd name="connsiteX50" fmla="*/ 211214 w 3886067"/>
              <a:gd name="connsiteY50" fmla="*/ 1552755 h 3588589"/>
              <a:gd name="connsiteX51" fmla="*/ 245720 w 3886067"/>
              <a:gd name="connsiteY51" fmla="*/ 1915064 h 3588589"/>
              <a:gd name="connsiteX52" fmla="*/ 280225 w 3886067"/>
              <a:gd name="connsiteY52" fmla="*/ 2035834 h 3588589"/>
              <a:gd name="connsiteX53" fmla="*/ 314731 w 3886067"/>
              <a:gd name="connsiteY53" fmla="*/ 2087592 h 3588589"/>
              <a:gd name="connsiteX54" fmla="*/ 331984 w 3886067"/>
              <a:gd name="connsiteY54" fmla="*/ 2139351 h 3588589"/>
              <a:gd name="connsiteX55" fmla="*/ 366490 w 3886067"/>
              <a:gd name="connsiteY55" fmla="*/ 2484408 h 3588589"/>
              <a:gd name="connsiteX56" fmla="*/ 383742 w 3886067"/>
              <a:gd name="connsiteY56" fmla="*/ 2536166 h 3588589"/>
              <a:gd name="connsiteX57" fmla="*/ 435501 w 3886067"/>
              <a:gd name="connsiteY57" fmla="*/ 2708694 h 3588589"/>
              <a:gd name="connsiteX58" fmla="*/ 504512 w 3886067"/>
              <a:gd name="connsiteY58" fmla="*/ 2812211 h 3588589"/>
              <a:gd name="connsiteX59" fmla="*/ 590776 w 3886067"/>
              <a:gd name="connsiteY59" fmla="*/ 2932981 h 3588589"/>
              <a:gd name="connsiteX60" fmla="*/ 642535 w 3886067"/>
              <a:gd name="connsiteY60" fmla="*/ 2967487 h 3588589"/>
              <a:gd name="connsiteX61" fmla="*/ 728799 w 3886067"/>
              <a:gd name="connsiteY61" fmla="*/ 3071004 h 3588589"/>
              <a:gd name="connsiteX62" fmla="*/ 832316 w 3886067"/>
              <a:gd name="connsiteY62" fmla="*/ 3140015 h 3588589"/>
              <a:gd name="connsiteX63" fmla="*/ 884074 w 3886067"/>
              <a:gd name="connsiteY63" fmla="*/ 3174521 h 3588589"/>
              <a:gd name="connsiteX64" fmla="*/ 935833 w 3886067"/>
              <a:gd name="connsiteY64" fmla="*/ 3209026 h 3588589"/>
              <a:gd name="connsiteX65" fmla="*/ 987591 w 3886067"/>
              <a:gd name="connsiteY65" fmla="*/ 3243532 h 3588589"/>
              <a:gd name="connsiteX66" fmla="*/ 1039350 w 3886067"/>
              <a:gd name="connsiteY66" fmla="*/ 3260785 h 3588589"/>
              <a:gd name="connsiteX67" fmla="*/ 1177373 w 3886067"/>
              <a:gd name="connsiteY67" fmla="*/ 3347049 h 3588589"/>
              <a:gd name="connsiteX68" fmla="*/ 1246384 w 3886067"/>
              <a:gd name="connsiteY68" fmla="*/ 3381555 h 3588589"/>
              <a:gd name="connsiteX69" fmla="*/ 1298142 w 3886067"/>
              <a:gd name="connsiteY69" fmla="*/ 3398808 h 3588589"/>
              <a:gd name="connsiteX70" fmla="*/ 1349901 w 3886067"/>
              <a:gd name="connsiteY70" fmla="*/ 3450566 h 3588589"/>
              <a:gd name="connsiteX71" fmla="*/ 1453418 w 3886067"/>
              <a:gd name="connsiteY71" fmla="*/ 3485072 h 3588589"/>
              <a:gd name="connsiteX72" fmla="*/ 1505176 w 3886067"/>
              <a:gd name="connsiteY72" fmla="*/ 3502325 h 3588589"/>
              <a:gd name="connsiteX73" fmla="*/ 1556935 w 3886067"/>
              <a:gd name="connsiteY73" fmla="*/ 3519577 h 3588589"/>
              <a:gd name="connsiteX74" fmla="*/ 1608693 w 3886067"/>
              <a:gd name="connsiteY74" fmla="*/ 3536830 h 3588589"/>
              <a:gd name="connsiteX75" fmla="*/ 1746716 w 3886067"/>
              <a:gd name="connsiteY75" fmla="*/ 3571336 h 3588589"/>
              <a:gd name="connsiteX76" fmla="*/ 1884739 w 3886067"/>
              <a:gd name="connsiteY76" fmla="*/ 3588589 h 3588589"/>
              <a:gd name="connsiteX77" fmla="*/ 2281554 w 3886067"/>
              <a:gd name="connsiteY77" fmla="*/ 3554083 h 3588589"/>
              <a:gd name="connsiteX78" fmla="*/ 2419576 w 3886067"/>
              <a:gd name="connsiteY78" fmla="*/ 3536830 h 3588589"/>
              <a:gd name="connsiteX79" fmla="*/ 2540346 w 3886067"/>
              <a:gd name="connsiteY79" fmla="*/ 3502325 h 3588589"/>
              <a:gd name="connsiteX80" fmla="*/ 2661116 w 3886067"/>
              <a:gd name="connsiteY80" fmla="*/ 3450566 h 3588589"/>
              <a:gd name="connsiteX81" fmla="*/ 2712874 w 3886067"/>
              <a:gd name="connsiteY81" fmla="*/ 3398808 h 3588589"/>
              <a:gd name="connsiteX82" fmla="*/ 2747380 w 3886067"/>
              <a:gd name="connsiteY82" fmla="*/ 3347049 h 3588589"/>
              <a:gd name="connsiteX83" fmla="*/ 2902656 w 3886067"/>
              <a:gd name="connsiteY83" fmla="*/ 3260785 h 3588589"/>
              <a:gd name="connsiteX84" fmla="*/ 2954414 w 3886067"/>
              <a:gd name="connsiteY84" fmla="*/ 3226279 h 3588589"/>
              <a:gd name="connsiteX85" fmla="*/ 3092437 w 3886067"/>
              <a:gd name="connsiteY85" fmla="*/ 3191774 h 3588589"/>
              <a:gd name="connsiteX86" fmla="*/ 3195954 w 3886067"/>
              <a:gd name="connsiteY86" fmla="*/ 3157268 h 3588589"/>
              <a:gd name="connsiteX87" fmla="*/ 3247712 w 3886067"/>
              <a:gd name="connsiteY87" fmla="*/ 3140015 h 3588589"/>
              <a:gd name="connsiteX88" fmla="*/ 3351229 w 3886067"/>
              <a:gd name="connsiteY88" fmla="*/ 3071004 h 3588589"/>
              <a:gd name="connsiteX89" fmla="*/ 3454746 w 3886067"/>
              <a:gd name="connsiteY89" fmla="*/ 3036498 h 3588589"/>
              <a:gd name="connsiteX90" fmla="*/ 3506505 w 3886067"/>
              <a:gd name="connsiteY90" fmla="*/ 2984740 h 3588589"/>
              <a:gd name="connsiteX91" fmla="*/ 3541010 w 3886067"/>
              <a:gd name="connsiteY91" fmla="*/ 2932981 h 3588589"/>
              <a:gd name="connsiteX92" fmla="*/ 3592769 w 3886067"/>
              <a:gd name="connsiteY92" fmla="*/ 2898476 h 3588589"/>
              <a:gd name="connsiteX93" fmla="*/ 3644527 w 3886067"/>
              <a:gd name="connsiteY93" fmla="*/ 2794959 h 3588589"/>
              <a:gd name="connsiteX94" fmla="*/ 3696286 w 3886067"/>
              <a:gd name="connsiteY94" fmla="*/ 2760453 h 3588589"/>
              <a:gd name="connsiteX95" fmla="*/ 3748044 w 3886067"/>
              <a:gd name="connsiteY95" fmla="*/ 2605177 h 3588589"/>
              <a:gd name="connsiteX96" fmla="*/ 3765297 w 3886067"/>
              <a:gd name="connsiteY96" fmla="*/ 2553419 h 3588589"/>
              <a:gd name="connsiteX97" fmla="*/ 3748044 w 3886067"/>
              <a:gd name="connsiteY97" fmla="*/ 2346385 h 3588589"/>
              <a:gd name="connsiteX98" fmla="*/ 3713539 w 3886067"/>
              <a:gd name="connsiteY98" fmla="*/ 2208362 h 3588589"/>
              <a:gd name="connsiteX99" fmla="*/ 3679033 w 3886067"/>
              <a:gd name="connsiteY99" fmla="*/ 2070340 h 3588589"/>
              <a:gd name="connsiteX100" fmla="*/ 3661780 w 3886067"/>
              <a:gd name="connsiteY100" fmla="*/ 2001328 h 3588589"/>
              <a:gd name="connsiteX101" fmla="*/ 3730791 w 3886067"/>
              <a:gd name="connsiteY101" fmla="*/ 1846053 h 3588589"/>
              <a:gd name="connsiteX102" fmla="*/ 3799803 w 3886067"/>
              <a:gd name="connsiteY102" fmla="*/ 1742536 h 3588589"/>
              <a:gd name="connsiteX103" fmla="*/ 3817056 w 3886067"/>
              <a:gd name="connsiteY103" fmla="*/ 1690777 h 3588589"/>
              <a:gd name="connsiteX104" fmla="*/ 3851561 w 3886067"/>
              <a:gd name="connsiteY104" fmla="*/ 1639019 h 3588589"/>
              <a:gd name="connsiteX105" fmla="*/ 3886067 w 3886067"/>
              <a:gd name="connsiteY105" fmla="*/ 1535502 h 3588589"/>
              <a:gd name="connsiteX106" fmla="*/ 3851561 w 3886067"/>
              <a:gd name="connsiteY106" fmla="*/ 1345721 h 3588589"/>
              <a:gd name="connsiteX107" fmla="*/ 3748044 w 3886067"/>
              <a:gd name="connsiteY107" fmla="*/ 1259457 h 3588589"/>
              <a:gd name="connsiteX108" fmla="*/ 3679033 w 3886067"/>
              <a:gd name="connsiteY108" fmla="*/ 1224951 h 3588589"/>
              <a:gd name="connsiteX109" fmla="*/ 3506505 w 3886067"/>
              <a:gd name="connsiteY109" fmla="*/ 1173192 h 3588589"/>
              <a:gd name="connsiteX110" fmla="*/ 3454746 w 3886067"/>
              <a:gd name="connsiteY110" fmla="*/ 1155940 h 3588589"/>
              <a:gd name="connsiteX111" fmla="*/ 3402988 w 3886067"/>
              <a:gd name="connsiteY111" fmla="*/ 1121434 h 3588589"/>
              <a:gd name="connsiteX112" fmla="*/ 3385735 w 3886067"/>
              <a:gd name="connsiteY112" fmla="*/ 1069676 h 3588589"/>
              <a:gd name="connsiteX113" fmla="*/ 3351229 w 3886067"/>
              <a:gd name="connsiteY113" fmla="*/ 1017917 h 3588589"/>
              <a:gd name="connsiteX114" fmla="*/ 3437493 w 3886067"/>
              <a:gd name="connsiteY114" fmla="*/ 948906 h 3588589"/>
              <a:gd name="connsiteX115" fmla="*/ 3420241 w 3886067"/>
              <a:gd name="connsiteY115" fmla="*/ 897147 h 3588589"/>
              <a:gd name="connsiteX116" fmla="*/ 3368482 w 3886067"/>
              <a:gd name="connsiteY116" fmla="*/ 931653 h 358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886067" h="3588589">
                <a:moveTo>
                  <a:pt x="3420241" y="897147"/>
                </a:moveTo>
                <a:cubicBezTo>
                  <a:pt x="3391486" y="908649"/>
                  <a:pt x="3364525" y="936744"/>
                  <a:pt x="3333976" y="931653"/>
                </a:cubicBezTo>
                <a:cubicBezTo>
                  <a:pt x="3316037" y="928663"/>
                  <a:pt x="3313734" y="897833"/>
                  <a:pt x="3316724" y="879894"/>
                </a:cubicBezTo>
                <a:cubicBezTo>
                  <a:pt x="3320133" y="859441"/>
                  <a:pt x="3341956" y="846682"/>
                  <a:pt x="3351229" y="828136"/>
                </a:cubicBezTo>
                <a:cubicBezTo>
                  <a:pt x="3392896" y="744802"/>
                  <a:pt x="3332990" y="800037"/>
                  <a:pt x="3420241" y="741872"/>
                </a:cubicBezTo>
                <a:cubicBezTo>
                  <a:pt x="3444502" y="669083"/>
                  <a:pt x="3459257" y="649631"/>
                  <a:pt x="3420241" y="552091"/>
                </a:cubicBezTo>
                <a:cubicBezTo>
                  <a:pt x="3412540" y="532839"/>
                  <a:pt x="3387430" y="526007"/>
                  <a:pt x="3368482" y="517585"/>
                </a:cubicBezTo>
                <a:cubicBezTo>
                  <a:pt x="3335245" y="502813"/>
                  <a:pt x="3264965" y="483079"/>
                  <a:pt x="3264965" y="483079"/>
                </a:cubicBezTo>
                <a:cubicBezTo>
                  <a:pt x="3204906" y="489752"/>
                  <a:pt x="3067344" y="494058"/>
                  <a:pt x="3006173" y="534838"/>
                </a:cubicBezTo>
                <a:cubicBezTo>
                  <a:pt x="2857829" y="633731"/>
                  <a:pt x="3045524" y="515161"/>
                  <a:pt x="2902656" y="586596"/>
                </a:cubicBezTo>
                <a:cubicBezTo>
                  <a:pt x="2768876" y="653487"/>
                  <a:pt x="2929233" y="594989"/>
                  <a:pt x="2799139" y="638355"/>
                </a:cubicBezTo>
                <a:cubicBezTo>
                  <a:pt x="2678369" y="632604"/>
                  <a:pt x="2557318" y="631143"/>
                  <a:pt x="2436829" y="621102"/>
                </a:cubicBezTo>
                <a:cubicBezTo>
                  <a:pt x="2418706" y="619592"/>
                  <a:pt x="2400968" y="612681"/>
                  <a:pt x="2385071" y="603849"/>
                </a:cubicBezTo>
                <a:cubicBezTo>
                  <a:pt x="2348819" y="583709"/>
                  <a:pt x="2316060" y="557842"/>
                  <a:pt x="2281554" y="534838"/>
                </a:cubicBezTo>
                <a:lnTo>
                  <a:pt x="2126278" y="431321"/>
                </a:lnTo>
                <a:lnTo>
                  <a:pt x="2074520" y="396815"/>
                </a:lnTo>
                <a:lnTo>
                  <a:pt x="2022761" y="362309"/>
                </a:lnTo>
                <a:cubicBezTo>
                  <a:pt x="1884744" y="155281"/>
                  <a:pt x="2097521" y="460073"/>
                  <a:pt x="1936497" y="276045"/>
                </a:cubicBezTo>
                <a:cubicBezTo>
                  <a:pt x="1909188" y="244835"/>
                  <a:pt x="1901992" y="195531"/>
                  <a:pt x="1867486" y="172528"/>
                </a:cubicBezTo>
                <a:cubicBezTo>
                  <a:pt x="1850233" y="161026"/>
                  <a:pt x="1831656" y="151297"/>
                  <a:pt x="1815727" y="138023"/>
                </a:cubicBezTo>
                <a:cubicBezTo>
                  <a:pt x="1751350" y="84375"/>
                  <a:pt x="1767589" y="58455"/>
                  <a:pt x="1660452" y="51759"/>
                </a:cubicBezTo>
                <a:lnTo>
                  <a:pt x="1384407" y="34506"/>
                </a:lnTo>
                <a:cubicBezTo>
                  <a:pt x="1292640" y="16153"/>
                  <a:pt x="1226466" y="0"/>
                  <a:pt x="1125614" y="0"/>
                </a:cubicBezTo>
                <a:cubicBezTo>
                  <a:pt x="1010452" y="0"/>
                  <a:pt x="895577" y="11502"/>
                  <a:pt x="780558" y="17253"/>
                </a:cubicBezTo>
                <a:cubicBezTo>
                  <a:pt x="612280" y="59322"/>
                  <a:pt x="822375" y="7961"/>
                  <a:pt x="625282" y="51759"/>
                </a:cubicBezTo>
                <a:cubicBezTo>
                  <a:pt x="602135" y="56903"/>
                  <a:pt x="579707" y="65406"/>
                  <a:pt x="556271" y="69011"/>
                </a:cubicBezTo>
                <a:cubicBezTo>
                  <a:pt x="416714" y="90481"/>
                  <a:pt x="426799" y="75500"/>
                  <a:pt x="314731" y="103517"/>
                </a:cubicBezTo>
                <a:cubicBezTo>
                  <a:pt x="297088" y="107928"/>
                  <a:pt x="278870" y="111938"/>
                  <a:pt x="262973" y="120770"/>
                </a:cubicBezTo>
                <a:cubicBezTo>
                  <a:pt x="226721" y="140910"/>
                  <a:pt x="159456" y="189781"/>
                  <a:pt x="159456" y="189781"/>
                </a:cubicBezTo>
                <a:cubicBezTo>
                  <a:pt x="136452" y="224287"/>
                  <a:pt x="87000" y="251970"/>
                  <a:pt x="90444" y="293298"/>
                </a:cubicBezTo>
                <a:cubicBezTo>
                  <a:pt x="96195" y="362309"/>
                  <a:pt x="79940" y="436888"/>
                  <a:pt x="107697" y="500332"/>
                </a:cubicBezTo>
                <a:cubicBezTo>
                  <a:pt x="124319" y="538326"/>
                  <a:pt x="171339" y="557950"/>
                  <a:pt x="211214" y="569343"/>
                </a:cubicBezTo>
                <a:lnTo>
                  <a:pt x="331984" y="603849"/>
                </a:lnTo>
                <a:cubicBezTo>
                  <a:pt x="451134" y="636345"/>
                  <a:pt x="353577" y="605296"/>
                  <a:pt x="452754" y="638355"/>
                </a:cubicBezTo>
                <a:cubicBezTo>
                  <a:pt x="521765" y="632604"/>
                  <a:pt x="591882" y="634683"/>
                  <a:pt x="659788" y="621102"/>
                </a:cubicBezTo>
                <a:cubicBezTo>
                  <a:pt x="680121" y="617035"/>
                  <a:pt x="693000" y="595869"/>
                  <a:pt x="711546" y="586596"/>
                </a:cubicBezTo>
                <a:cubicBezTo>
                  <a:pt x="727812" y="578463"/>
                  <a:pt x="746052" y="575094"/>
                  <a:pt x="763305" y="569343"/>
                </a:cubicBezTo>
                <a:cubicBezTo>
                  <a:pt x="763902" y="569492"/>
                  <a:pt x="875824" y="595598"/>
                  <a:pt x="884074" y="603849"/>
                </a:cubicBezTo>
                <a:cubicBezTo>
                  <a:pt x="896934" y="616709"/>
                  <a:pt x="895576" y="638355"/>
                  <a:pt x="901327" y="655608"/>
                </a:cubicBezTo>
                <a:cubicBezTo>
                  <a:pt x="884074" y="667110"/>
                  <a:pt x="869430" y="684155"/>
                  <a:pt x="849569" y="690113"/>
                </a:cubicBezTo>
                <a:cubicBezTo>
                  <a:pt x="810619" y="701798"/>
                  <a:pt x="769353" y="704362"/>
                  <a:pt x="728799" y="707366"/>
                </a:cubicBezTo>
                <a:cubicBezTo>
                  <a:pt x="613951" y="715873"/>
                  <a:pt x="498761" y="718868"/>
                  <a:pt x="383742" y="724619"/>
                </a:cubicBezTo>
                <a:cubicBezTo>
                  <a:pt x="366489" y="730370"/>
                  <a:pt x="349470" y="736876"/>
                  <a:pt x="331984" y="741872"/>
                </a:cubicBezTo>
                <a:cubicBezTo>
                  <a:pt x="289792" y="753927"/>
                  <a:pt x="190203" y="773132"/>
                  <a:pt x="159456" y="793630"/>
                </a:cubicBezTo>
                <a:cubicBezTo>
                  <a:pt x="142203" y="805132"/>
                  <a:pt x="123626" y="814861"/>
                  <a:pt x="107697" y="828136"/>
                </a:cubicBezTo>
                <a:cubicBezTo>
                  <a:pt x="57882" y="869648"/>
                  <a:pt x="55361" y="880761"/>
                  <a:pt x="21433" y="931653"/>
                </a:cubicBezTo>
                <a:cubicBezTo>
                  <a:pt x="-1856" y="1071383"/>
                  <a:pt x="-11989" y="1081208"/>
                  <a:pt x="21433" y="1259457"/>
                </a:cubicBezTo>
                <a:cubicBezTo>
                  <a:pt x="25254" y="1279837"/>
                  <a:pt x="39747" y="1298262"/>
                  <a:pt x="55939" y="1311215"/>
                </a:cubicBezTo>
                <a:cubicBezTo>
                  <a:pt x="70140" y="1322576"/>
                  <a:pt x="90444" y="1322717"/>
                  <a:pt x="107697" y="1328468"/>
                </a:cubicBezTo>
                <a:cubicBezTo>
                  <a:pt x="169482" y="1421146"/>
                  <a:pt x="171186" y="1404031"/>
                  <a:pt x="193961" y="1483743"/>
                </a:cubicBezTo>
                <a:cubicBezTo>
                  <a:pt x="200475" y="1506543"/>
                  <a:pt x="205463" y="1529751"/>
                  <a:pt x="211214" y="1552755"/>
                </a:cubicBezTo>
                <a:cubicBezTo>
                  <a:pt x="223017" y="1729803"/>
                  <a:pt x="217400" y="1773466"/>
                  <a:pt x="245720" y="1915064"/>
                </a:cubicBezTo>
                <a:cubicBezTo>
                  <a:pt x="249404" y="1933485"/>
                  <a:pt x="269264" y="2013912"/>
                  <a:pt x="280225" y="2035834"/>
                </a:cubicBezTo>
                <a:cubicBezTo>
                  <a:pt x="289498" y="2054380"/>
                  <a:pt x="303229" y="2070339"/>
                  <a:pt x="314731" y="2087592"/>
                </a:cubicBezTo>
                <a:cubicBezTo>
                  <a:pt x="320482" y="2104845"/>
                  <a:pt x="329412" y="2121348"/>
                  <a:pt x="331984" y="2139351"/>
                </a:cubicBezTo>
                <a:cubicBezTo>
                  <a:pt x="353025" y="2286638"/>
                  <a:pt x="342982" y="2343357"/>
                  <a:pt x="366490" y="2484408"/>
                </a:cubicBezTo>
                <a:cubicBezTo>
                  <a:pt x="369480" y="2502346"/>
                  <a:pt x="378746" y="2518680"/>
                  <a:pt x="383742" y="2536166"/>
                </a:cubicBezTo>
                <a:cubicBezTo>
                  <a:pt x="395797" y="2578360"/>
                  <a:pt x="415002" y="2677945"/>
                  <a:pt x="435501" y="2708694"/>
                </a:cubicBezTo>
                <a:lnTo>
                  <a:pt x="504512" y="2812211"/>
                </a:lnTo>
                <a:cubicBezTo>
                  <a:pt x="524104" y="2841599"/>
                  <a:pt x="569377" y="2911582"/>
                  <a:pt x="590776" y="2932981"/>
                </a:cubicBezTo>
                <a:cubicBezTo>
                  <a:pt x="605438" y="2947643"/>
                  <a:pt x="625282" y="2955985"/>
                  <a:pt x="642535" y="2967487"/>
                </a:cubicBezTo>
                <a:cubicBezTo>
                  <a:pt x="673205" y="3013492"/>
                  <a:pt x="682818" y="3035241"/>
                  <a:pt x="728799" y="3071004"/>
                </a:cubicBezTo>
                <a:cubicBezTo>
                  <a:pt x="761534" y="3096465"/>
                  <a:pt x="797810" y="3117011"/>
                  <a:pt x="832316" y="3140015"/>
                </a:cubicBezTo>
                <a:lnTo>
                  <a:pt x="884074" y="3174521"/>
                </a:lnTo>
                <a:lnTo>
                  <a:pt x="935833" y="3209026"/>
                </a:lnTo>
                <a:cubicBezTo>
                  <a:pt x="953086" y="3220528"/>
                  <a:pt x="967920" y="3236975"/>
                  <a:pt x="987591" y="3243532"/>
                </a:cubicBezTo>
                <a:lnTo>
                  <a:pt x="1039350" y="3260785"/>
                </a:lnTo>
                <a:cubicBezTo>
                  <a:pt x="1093284" y="3296742"/>
                  <a:pt x="1114932" y="3312360"/>
                  <a:pt x="1177373" y="3347049"/>
                </a:cubicBezTo>
                <a:cubicBezTo>
                  <a:pt x="1199855" y="3359539"/>
                  <a:pt x="1222745" y="3371424"/>
                  <a:pt x="1246384" y="3381555"/>
                </a:cubicBezTo>
                <a:cubicBezTo>
                  <a:pt x="1263099" y="3388719"/>
                  <a:pt x="1280889" y="3393057"/>
                  <a:pt x="1298142" y="3398808"/>
                </a:cubicBezTo>
                <a:cubicBezTo>
                  <a:pt x="1315395" y="3416061"/>
                  <a:pt x="1328572" y="3438717"/>
                  <a:pt x="1349901" y="3450566"/>
                </a:cubicBezTo>
                <a:cubicBezTo>
                  <a:pt x="1381696" y="3468230"/>
                  <a:pt x="1418912" y="3473570"/>
                  <a:pt x="1453418" y="3485072"/>
                </a:cubicBezTo>
                <a:lnTo>
                  <a:pt x="1505176" y="3502325"/>
                </a:lnTo>
                <a:lnTo>
                  <a:pt x="1556935" y="3519577"/>
                </a:lnTo>
                <a:cubicBezTo>
                  <a:pt x="1574188" y="3525328"/>
                  <a:pt x="1591050" y="3532419"/>
                  <a:pt x="1608693" y="3536830"/>
                </a:cubicBezTo>
                <a:cubicBezTo>
                  <a:pt x="1654701" y="3548332"/>
                  <a:pt x="1699659" y="3565454"/>
                  <a:pt x="1746716" y="3571336"/>
                </a:cubicBezTo>
                <a:lnTo>
                  <a:pt x="1884739" y="3588589"/>
                </a:lnTo>
                <a:cubicBezTo>
                  <a:pt x="2062442" y="3574919"/>
                  <a:pt x="2114738" y="3572618"/>
                  <a:pt x="2281554" y="3554083"/>
                </a:cubicBezTo>
                <a:cubicBezTo>
                  <a:pt x="2327636" y="3548963"/>
                  <a:pt x="2373841" y="3544452"/>
                  <a:pt x="2419576" y="3536830"/>
                </a:cubicBezTo>
                <a:cubicBezTo>
                  <a:pt x="2443449" y="3532851"/>
                  <a:pt x="2514243" y="3513512"/>
                  <a:pt x="2540346" y="3502325"/>
                </a:cubicBezTo>
                <a:cubicBezTo>
                  <a:pt x="2689594" y="3438362"/>
                  <a:pt x="2539726" y="3491030"/>
                  <a:pt x="2661116" y="3450566"/>
                </a:cubicBezTo>
                <a:cubicBezTo>
                  <a:pt x="2678369" y="3433313"/>
                  <a:pt x="2697254" y="3417552"/>
                  <a:pt x="2712874" y="3398808"/>
                </a:cubicBezTo>
                <a:cubicBezTo>
                  <a:pt x="2726149" y="3382879"/>
                  <a:pt x="2731775" y="3360703"/>
                  <a:pt x="2747380" y="3347049"/>
                </a:cubicBezTo>
                <a:cubicBezTo>
                  <a:pt x="2820394" y="3283162"/>
                  <a:pt x="2831567" y="3284481"/>
                  <a:pt x="2902656" y="3260785"/>
                </a:cubicBezTo>
                <a:cubicBezTo>
                  <a:pt x="2919909" y="3249283"/>
                  <a:pt x="2935868" y="3235552"/>
                  <a:pt x="2954414" y="3226279"/>
                </a:cubicBezTo>
                <a:cubicBezTo>
                  <a:pt x="2996295" y="3205338"/>
                  <a:pt x="3049124" y="3203587"/>
                  <a:pt x="3092437" y="3191774"/>
                </a:cubicBezTo>
                <a:cubicBezTo>
                  <a:pt x="3127528" y="3182204"/>
                  <a:pt x="3161448" y="3168770"/>
                  <a:pt x="3195954" y="3157268"/>
                </a:cubicBezTo>
                <a:cubicBezTo>
                  <a:pt x="3213207" y="3151517"/>
                  <a:pt x="3232580" y="3150103"/>
                  <a:pt x="3247712" y="3140015"/>
                </a:cubicBezTo>
                <a:cubicBezTo>
                  <a:pt x="3282218" y="3117011"/>
                  <a:pt x="3311887" y="3084118"/>
                  <a:pt x="3351229" y="3071004"/>
                </a:cubicBezTo>
                <a:lnTo>
                  <a:pt x="3454746" y="3036498"/>
                </a:lnTo>
                <a:cubicBezTo>
                  <a:pt x="3471999" y="3019245"/>
                  <a:pt x="3490885" y="3003484"/>
                  <a:pt x="3506505" y="2984740"/>
                </a:cubicBezTo>
                <a:cubicBezTo>
                  <a:pt x="3519779" y="2968811"/>
                  <a:pt x="3526348" y="2947643"/>
                  <a:pt x="3541010" y="2932981"/>
                </a:cubicBezTo>
                <a:cubicBezTo>
                  <a:pt x="3555672" y="2918319"/>
                  <a:pt x="3575516" y="2909978"/>
                  <a:pt x="3592769" y="2898476"/>
                </a:cubicBezTo>
                <a:cubicBezTo>
                  <a:pt x="3606801" y="2856380"/>
                  <a:pt x="3611083" y="2828403"/>
                  <a:pt x="3644527" y="2794959"/>
                </a:cubicBezTo>
                <a:cubicBezTo>
                  <a:pt x="3659189" y="2780297"/>
                  <a:pt x="3679033" y="2771955"/>
                  <a:pt x="3696286" y="2760453"/>
                </a:cubicBezTo>
                <a:lnTo>
                  <a:pt x="3748044" y="2605177"/>
                </a:lnTo>
                <a:lnTo>
                  <a:pt x="3765297" y="2553419"/>
                </a:lnTo>
                <a:cubicBezTo>
                  <a:pt x="3759546" y="2484408"/>
                  <a:pt x="3756135" y="2415161"/>
                  <a:pt x="3748044" y="2346385"/>
                </a:cubicBezTo>
                <a:cubicBezTo>
                  <a:pt x="3736403" y="2247436"/>
                  <a:pt x="3734371" y="2284748"/>
                  <a:pt x="3713539" y="2208362"/>
                </a:cubicBezTo>
                <a:cubicBezTo>
                  <a:pt x="3701061" y="2162610"/>
                  <a:pt x="3690535" y="2116347"/>
                  <a:pt x="3679033" y="2070340"/>
                </a:cubicBezTo>
                <a:lnTo>
                  <a:pt x="3661780" y="2001328"/>
                </a:lnTo>
                <a:cubicBezTo>
                  <a:pt x="3695613" y="1764503"/>
                  <a:pt x="3638239" y="1951827"/>
                  <a:pt x="3730791" y="1846053"/>
                </a:cubicBezTo>
                <a:cubicBezTo>
                  <a:pt x="3758100" y="1814843"/>
                  <a:pt x="3799803" y="1742536"/>
                  <a:pt x="3799803" y="1742536"/>
                </a:cubicBezTo>
                <a:cubicBezTo>
                  <a:pt x="3805554" y="1725283"/>
                  <a:pt x="3808923" y="1707043"/>
                  <a:pt x="3817056" y="1690777"/>
                </a:cubicBezTo>
                <a:cubicBezTo>
                  <a:pt x="3826329" y="1672231"/>
                  <a:pt x="3843140" y="1657967"/>
                  <a:pt x="3851561" y="1639019"/>
                </a:cubicBezTo>
                <a:cubicBezTo>
                  <a:pt x="3866333" y="1605782"/>
                  <a:pt x="3886067" y="1535502"/>
                  <a:pt x="3886067" y="1535502"/>
                </a:cubicBezTo>
                <a:cubicBezTo>
                  <a:pt x="3885335" y="1529648"/>
                  <a:pt x="3876112" y="1382547"/>
                  <a:pt x="3851561" y="1345721"/>
                </a:cubicBezTo>
                <a:cubicBezTo>
                  <a:pt x="3829600" y="1312779"/>
                  <a:pt x="3782322" y="1279044"/>
                  <a:pt x="3748044" y="1259457"/>
                </a:cubicBezTo>
                <a:cubicBezTo>
                  <a:pt x="3725714" y="1246697"/>
                  <a:pt x="3702912" y="1234503"/>
                  <a:pt x="3679033" y="1224951"/>
                </a:cubicBezTo>
                <a:cubicBezTo>
                  <a:pt x="3576545" y="1183955"/>
                  <a:pt x="3595466" y="1198609"/>
                  <a:pt x="3506505" y="1173192"/>
                </a:cubicBezTo>
                <a:cubicBezTo>
                  <a:pt x="3489019" y="1168196"/>
                  <a:pt x="3471999" y="1161691"/>
                  <a:pt x="3454746" y="1155940"/>
                </a:cubicBezTo>
                <a:cubicBezTo>
                  <a:pt x="3437493" y="1144438"/>
                  <a:pt x="3415941" y="1137626"/>
                  <a:pt x="3402988" y="1121434"/>
                </a:cubicBezTo>
                <a:cubicBezTo>
                  <a:pt x="3391627" y="1107233"/>
                  <a:pt x="3393868" y="1085942"/>
                  <a:pt x="3385735" y="1069676"/>
                </a:cubicBezTo>
                <a:cubicBezTo>
                  <a:pt x="3376462" y="1051130"/>
                  <a:pt x="3362731" y="1035170"/>
                  <a:pt x="3351229" y="1017917"/>
                </a:cubicBezTo>
                <a:cubicBezTo>
                  <a:pt x="3391600" y="1004460"/>
                  <a:pt x="3428312" y="1003992"/>
                  <a:pt x="3437493" y="948906"/>
                </a:cubicBezTo>
                <a:cubicBezTo>
                  <a:pt x="3440483" y="930967"/>
                  <a:pt x="3425992" y="914400"/>
                  <a:pt x="3420241" y="897147"/>
                </a:cubicBezTo>
                <a:cubicBezTo>
                  <a:pt x="3363026" y="916219"/>
                  <a:pt x="3368482" y="896214"/>
                  <a:pt x="3368482" y="931653"/>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9618"/>
                                        </p:tgtEl>
                                        <p:attrNameLst>
                                          <p:attrName>style.visibility</p:attrName>
                                        </p:attrNameLst>
                                      </p:cBhvr>
                                      <p:to>
                                        <p:strVal val="visible"/>
                                      </p:to>
                                    </p:set>
                                    <p:anim calcmode="lin" valueType="num">
                                      <p:cBhvr>
                                        <p:cTn id="7" dur="500" fill="hold"/>
                                        <p:tgtEl>
                                          <p:spTgt spid="239618"/>
                                        </p:tgtEl>
                                        <p:attrNameLst>
                                          <p:attrName>ppt_w</p:attrName>
                                        </p:attrNameLst>
                                      </p:cBhvr>
                                      <p:tavLst>
                                        <p:tav tm="0">
                                          <p:val>
                                            <p:fltVal val="0"/>
                                          </p:val>
                                        </p:tav>
                                        <p:tav tm="100000">
                                          <p:val>
                                            <p:strVal val="#ppt_w"/>
                                          </p:val>
                                        </p:tav>
                                      </p:tavLst>
                                    </p:anim>
                                    <p:anim calcmode="lin" valueType="num">
                                      <p:cBhvr>
                                        <p:cTn id="8" dur="500" fill="hold"/>
                                        <p:tgtEl>
                                          <p:spTgt spid="23961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8446007"/>
              </p:ext>
            </p:extLst>
          </p:nvPr>
        </p:nvGraphicFramePr>
        <p:xfrm>
          <a:off x="671566" y="265212"/>
          <a:ext cx="6780754" cy="1798073"/>
        </p:xfrm>
        <a:graphic>
          <a:graphicData uri="http://schemas.openxmlformats.org/drawingml/2006/table">
            <a:tbl>
              <a:tblPr firstRow="1" bandRow="1">
                <a:tableStyleId>{5940675A-B579-460E-94D1-54222C63F5DA}</a:tableStyleId>
              </a:tblPr>
              <a:tblGrid>
                <a:gridCol w="3390377">
                  <a:extLst>
                    <a:ext uri="{9D8B030D-6E8A-4147-A177-3AD203B41FA5}">
                      <a16:colId xmlns:a16="http://schemas.microsoft.com/office/drawing/2014/main" val="20000"/>
                    </a:ext>
                  </a:extLst>
                </a:gridCol>
                <a:gridCol w="3390377">
                  <a:extLst>
                    <a:ext uri="{9D8B030D-6E8A-4147-A177-3AD203B41FA5}">
                      <a16:colId xmlns:a16="http://schemas.microsoft.com/office/drawing/2014/main" val="20001"/>
                    </a:ext>
                  </a:extLst>
                </a:gridCol>
              </a:tblGrid>
              <a:tr h="431800">
                <a:tc gridSpan="2">
                  <a:txBody>
                    <a:bodyPr/>
                    <a:lstStyle/>
                    <a:p>
                      <a:pPr algn="ctr"/>
                      <a:r>
                        <a:rPr lang="en-US" sz="2300" b="1" dirty="0"/>
                        <a:t>Chromatin</a:t>
                      </a:r>
                      <a:endParaRPr lang="en-IN" sz="23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tc>
                <a:extLst>
                  <a:ext uri="{0D108BD9-81ED-4DB2-BD59-A6C34878D82A}">
                    <a16:rowId xmlns:a16="http://schemas.microsoft.com/office/drawing/2014/main" val="10000"/>
                  </a:ext>
                </a:extLst>
              </a:tr>
              <a:tr h="361432">
                <a:tc>
                  <a:txBody>
                    <a:bodyPr/>
                    <a:lstStyle/>
                    <a:p>
                      <a:pPr algn="ctr"/>
                      <a:r>
                        <a:rPr lang="en-IN" sz="2000" b="1" dirty="0" err="1"/>
                        <a:t>Euchromatin</a:t>
                      </a:r>
                      <a:endParaRPr lang="en-IN" sz="20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b="1" dirty="0">
                          <a:solidFill>
                            <a:srgbClr val="FFFF00"/>
                          </a:solidFill>
                        </a:rPr>
                        <a:t>Heterochromatin</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23841">
                <a:tc>
                  <a:txBody>
                    <a:bodyPr/>
                    <a:lstStyle/>
                    <a:p>
                      <a:endParaRPr lang="en-IN" sz="1300" b="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300" b="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1432">
                <a:tc>
                  <a:txBody>
                    <a:bodyPr/>
                    <a:lstStyle/>
                    <a:p>
                      <a:endParaRPr lang="en-IN" sz="1300" b="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300" b="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4123505" y="1105305"/>
            <a:ext cx="3268808" cy="553998"/>
          </a:xfrm>
          <a:prstGeom prst="rect">
            <a:avLst/>
          </a:prstGeom>
        </p:spPr>
        <p:txBody>
          <a:bodyPr wrap="square">
            <a:spAutoFit/>
          </a:bodyPr>
          <a:lstStyle/>
          <a:p>
            <a:r>
              <a:rPr lang="en-IN" sz="1500" dirty="0">
                <a:solidFill>
                  <a:srgbClr val="FFFF00"/>
                </a:solidFill>
              </a:rPr>
              <a:t>More densely packed chromatin </a:t>
            </a:r>
          </a:p>
          <a:p>
            <a:r>
              <a:rPr lang="en-IN" sz="1500" dirty="0">
                <a:solidFill>
                  <a:srgbClr val="FFFF00"/>
                </a:solidFill>
              </a:rPr>
              <a:t>(stains dark)</a:t>
            </a:r>
          </a:p>
        </p:txBody>
      </p:sp>
      <p:sp>
        <p:nvSpPr>
          <p:cNvPr id="6" name="Rectangle 5"/>
          <p:cNvSpPr/>
          <p:nvPr/>
        </p:nvSpPr>
        <p:spPr>
          <a:xfrm>
            <a:off x="4151952" y="1705372"/>
            <a:ext cx="2121735" cy="323165"/>
          </a:xfrm>
          <a:prstGeom prst="rect">
            <a:avLst/>
          </a:prstGeom>
        </p:spPr>
        <p:txBody>
          <a:bodyPr wrap="square">
            <a:spAutoFit/>
          </a:bodyPr>
          <a:lstStyle/>
          <a:p>
            <a:r>
              <a:rPr lang="en-IN" sz="1500" dirty="0" err="1">
                <a:solidFill>
                  <a:srgbClr val="FFFF00"/>
                </a:solidFill>
              </a:rPr>
              <a:t>Transcriptionally</a:t>
            </a:r>
            <a:r>
              <a:rPr lang="en-IN" sz="1500" dirty="0">
                <a:solidFill>
                  <a:srgbClr val="FFFF00"/>
                </a:solidFill>
              </a:rPr>
              <a:t> inactive</a:t>
            </a:r>
          </a:p>
        </p:txBody>
      </p:sp>
      <p:sp>
        <p:nvSpPr>
          <p:cNvPr id="7" name="Rectangle 6"/>
          <p:cNvSpPr/>
          <p:nvPr/>
        </p:nvSpPr>
        <p:spPr>
          <a:xfrm>
            <a:off x="731572" y="1705372"/>
            <a:ext cx="2911951" cy="323165"/>
          </a:xfrm>
          <a:prstGeom prst="rect">
            <a:avLst/>
          </a:prstGeom>
        </p:spPr>
        <p:txBody>
          <a:bodyPr wrap="square">
            <a:spAutoFit/>
          </a:bodyPr>
          <a:lstStyle/>
          <a:p>
            <a:r>
              <a:rPr lang="en-IN" sz="1500" dirty="0" err="1"/>
              <a:t>Transcriptionally</a:t>
            </a:r>
            <a:r>
              <a:rPr lang="en-IN" sz="1500" dirty="0"/>
              <a:t> active chromatin. </a:t>
            </a:r>
          </a:p>
        </p:txBody>
      </p:sp>
      <p:sp>
        <p:nvSpPr>
          <p:cNvPr id="8" name="Rectangle 7"/>
          <p:cNvSpPr/>
          <p:nvPr/>
        </p:nvSpPr>
        <p:spPr>
          <a:xfrm>
            <a:off x="671566" y="1105304"/>
            <a:ext cx="3360373" cy="553998"/>
          </a:xfrm>
          <a:prstGeom prst="rect">
            <a:avLst/>
          </a:prstGeom>
        </p:spPr>
        <p:txBody>
          <a:bodyPr wrap="square">
            <a:spAutoFit/>
          </a:bodyPr>
          <a:lstStyle/>
          <a:p>
            <a:r>
              <a:rPr lang="en-IN" sz="1500" dirty="0"/>
              <a:t>Loosely packed chromatin in the nucleus (stains light) </a:t>
            </a:r>
          </a:p>
        </p:txBody>
      </p:sp>
      <p:pic>
        <p:nvPicPr>
          <p:cNvPr id="2050" name="Picture 2" descr="Euchromatin Vs. Heterochromatin: What is the difference? - Viva Differences">
            <a:extLst>
              <a:ext uri="{FF2B5EF4-FFF2-40B4-BE49-F238E27FC236}">
                <a16:creationId xmlns:a16="http://schemas.microsoft.com/office/drawing/2014/main" id="{7652B87A-51A7-7347-8239-A1159B2A6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56" y="2185291"/>
            <a:ext cx="6741388" cy="2112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amond(i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amond(i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amond(i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comprehension</a:t>
            </a:r>
            <a:endParaRPr lang="en-IN" dirty="0"/>
          </a:p>
        </p:txBody>
      </p:sp>
      <p:pic>
        <p:nvPicPr>
          <p:cNvPr id="5" name="Content Placeholder 4" descr="20150205_094222.jpg"/>
          <p:cNvPicPr>
            <a:picLocks noGrp="1" noChangeAspect="1"/>
          </p:cNvPicPr>
          <p:nvPr>
            <p:ph idx="1"/>
          </p:nvPr>
        </p:nvPicPr>
        <p:blipFill>
          <a:blip r:embed="rId2" cstate="print"/>
          <a:srcRect l="13424" t="14319" r="27964"/>
          <a:stretch>
            <a:fillRect/>
          </a:stretch>
        </p:blipFill>
        <p:spPr>
          <a:xfrm>
            <a:off x="5015330" y="3368492"/>
            <a:ext cx="2940327" cy="2228146"/>
          </a:xfrm>
        </p:spPr>
      </p:pic>
      <p:pic>
        <p:nvPicPr>
          <p:cNvPr id="2050" name="Picture 2"/>
          <p:cNvPicPr>
            <a:picLocks noChangeAspect="1" noChangeArrowheads="1"/>
          </p:cNvPicPr>
          <p:nvPr/>
        </p:nvPicPr>
        <p:blipFill>
          <a:blip r:embed="rId3" cstate="print"/>
          <a:srcRect l="4342" t="60276" r="82110" b="28857"/>
          <a:stretch>
            <a:fillRect/>
          </a:stretch>
        </p:blipFill>
        <p:spPr bwMode="auto">
          <a:xfrm>
            <a:off x="1151620" y="1237320"/>
            <a:ext cx="3060340" cy="1980220"/>
          </a:xfrm>
          <a:prstGeom prst="rect">
            <a:avLst/>
          </a:prstGeom>
          <a:noFill/>
          <a:ln w="9525">
            <a:noFill/>
            <a:miter lim="800000"/>
            <a:headEnd/>
            <a:tailEnd/>
          </a:ln>
        </p:spPr>
      </p:pic>
      <p:pic>
        <p:nvPicPr>
          <p:cNvPr id="7" name="Picture 6" descr="20150205_094024.jpg"/>
          <p:cNvPicPr>
            <a:picLocks noChangeAspect="1"/>
          </p:cNvPicPr>
          <p:nvPr/>
        </p:nvPicPr>
        <p:blipFill>
          <a:blip r:embed="rId4" cstate="print"/>
          <a:srcRect l="16925" t="36000" r="33463"/>
          <a:stretch>
            <a:fillRect/>
          </a:stretch>
        </p:blipFill>
        <p:spPr>
          <a:xfrm>
            <a:off x="1177020" y="3324095"/>
            <a:ext cx="2927627" cy="2271036"/>
          </a:xfrm>
          <a:prstGeom prst="rect">
            <a:avLst/>
          </a:prstGeom>
        </p:spPr>
      </p:pic>
      <p:pic>
        <p:nvPicPr>
          <p:cNvPr id="8" name="Picture 2"/>
          <p:cNvPicPr>
            <a:picLocks noChangeAspect="1" noChangeArrowheads="1"/>
          </p:cNvPicPr>
          <p:nvPr/>
        </p:nvPicPr>
        <p:blipFill>
          <a:blip r:embed="rId3" cstate="print"/>
          <a:srcRect l="20781" t="60276" r="65937" b="28857"/>
          <a:stretch>
            <a:fillRect/>
          </a:stretch>
        </p:blipFill>
        <p:spPr bwMode="auto">
          <a:xfrm>
            <a:off x="4992047" y="1237320"/>
            <a:ext cx="3000333" cy="198022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1143000" y="1486131"/>
            <a:ext cx="6858000" cy="3771636"/>
          </a:xfrm>
        </p:spPr>
        <p:txBody>
          <a:bodyPr>
            <a:normAutofit/>
          </a:bodyPr>
          <a:lstStyle/>
          <a:p>
            <a:r>
              <a:rPr lang="en-IN" dirty="0"/>
              <a:t>Name the two types of nucleic acids found in living systems.</a:t>
            </a:r>
          </a:p>
          <a:p>
            <a:r>
              <a:rPr lang="en-IN" dirty="0"/>
              <a:t>Name the genetic material found in human. </a:t>
            </a:r>
          </a:p>
          <a:p>
            <a:r>
              <a:rPr lang="en-IN" dirty="0"/>
              <a:t>Genetic material in some viruses is _________</a:t>
            </a:r>
          </a:p>
          <a:p>
            <a:endParaRPr lang="en-IN" dirty="0"/>
          </a:p>
        </p:txBody>
      </p:sp>
      <p:sp>
        <p:nvSpPr>
          <p:cNvPr id="4" name="Rectangle 3"/>
          <p:cNvSpPr/>
          <p:nvPr/>
        </p:nvSpPr>
        <p:spPr>
          <a:xfrm>
            <a:off x="7512327" y="2422764"/>
            <a:ext cx="869673" cy="400110"/>
          </a:xfrm>
          <a:prstGeom prst="rect">
            <a:avLst/>
          </a:prstGeom>
        </p:spPr>
        <p:txBody>
          <a:bodyPr wrap="square">
            <a:spAutoFit/>
          </a:bodyPr>
          <a:lstStyle/>
          <a:p>
            <a:r>
              <a:rPr lang="en-IN" sz="2000" b="1" dirty="0">
                <a:solidFill>
                  <a:srgbClr val="FFFF00"/>
                </a:solidFill>
              </a:rPr>
              <a:t>DNA</a:t>
            </a:r>
            <a:endParaRPr lang="en-US" sz="2000" b="1" dirty="0">
              <a:solidFill>
                <a:srgbClr val="FFFF00"/>
              </a:solidFill>
            </a:endParaRPr>
          </a:p>
        </p:txBody>
      </p:sp>
      <p:sp>
        <p:nvSpPr>
          <p:cNvPr id="5" name="Rectangle 4"/>
          <p:cNvSpPr/>
          <p:nvPr/>
        </p:nvSpPr>
        <p:spPr>
          <a:xfrm>
            <a:off x="3851920" y="1990018"/>
            <a:ext cx="1740193" cy="400110"/>
          </a:xfrm>
          <a:prstGeom prst="rect">
            <a:avLst/>
          </a:prstGeom>
        </p:spPr>
        <p:txBody>
          <a:bodyPr wrap="square">
            <a:spAutoFit/>
          </a:bodyPr>
          <a:lstStyle/>
          <a:p>
            <a:r>
              <a:rPr lang="en-IN" sz="2000" b="1" dirty="0">
                <a:solidFill>
                  <a:srgbClr val="FFFF00"/>
                </a:solidFill>
              </a:rPr>
              <a:t>DNA and RNA</a:t>
            </a:r>
            <a:endParaRPr lang="en-US" sz="2000" b="1" dirty="0">
              <a:solidFill>
                <a:srgbClr val="FFFF00"/>
              </a:solidFill>
            </a:endParaRPr>
          </a:p>
        </p:txBody>
      </p:sp>
      <p:sp>
        <p:nvSpPr>
          <p:cNvPr id="6" name="Rectangle 5"/>
          <p:cNvSpPr/>
          <p:nvPr/>
        </p:nvSpPr>
        <p:spPr>
          <a:xfrm>
            <a:off x="6612227" y="2890118"/>
            <a:ext cx="840093" cy="400110"/>
          </a:xfrm>
          <a:prstGeom prst="rect">
            <a:avLst/>
          </a:prstGeom>
        </p:spPr>
        <p:txBody>
          <a:bodyPr wrap="square">
            <a:spAutoFit/>
          </a:bodyPr>
          <a:lstStyle/>
          <a:p>
            <a:r>
              <a:rPr lang="en-IN" sz="2000" b="1" dirty="0">
                <a:solidFill>
                  <a:srgbClr val="FFFF00"/>
                </a:solidFill>
              </a:rPr>
              <a:t>RNA</a:t>
            </a:r>
            <a:endParaRPr lang="en-US" sz="20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comprehension</a:t>
            </a:r>
            <a:endParaRPr lang="en-IN" dirty="0"/>
          </a:p>
        </p:txBody>
      </p:sp>
      <p:pic>
        <p:nvPicPr>
          <p:cNvPr id="10" name="Picture 4" descr="Image result for e coli in culture"/>
          <p:cNvPicPr>
            <a:picLocks noChangeAspect="1" noChangeArrowheads="1"/>
          </p:cNvPicPr>
          <p:nvPr/>
        </p:nvPicPr>
        <p:blipFill>
          <a:blip r:embed="rId2" cstate="print"/>
          <a:srcRect/>
          <a:stretch>
            <a:fillRect/>
          </a:stretch>
        </p:blipFill>
        <p:spPr bwMode="auto">
          <a:xfrm rot="10800000" flipV="1">
            <a:off x="2531773" y="1177314"/>
            <a:ext cx="4020447" cy="3966841"/>
          </a:xfrm>
          <a:prstGeom prst="ellipse">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188"/>
            <a:ext cx="7620000" cy="360040"/>
          </a:xfrm>
        </p:spPr>
        <p:txBody>
          <a:bodyPr>
            <a:noAutofit/>
          </a:bodyPr>
          <a:lstStyle/>
          <a:p>
            <a:r>
              <a:rPr lang="en-IN" sz="2000" b="1" dirty="0"/>
              <a:t>Summary; </a:t>
            </a:r>
            <a:r>
              <a:rPr lang="en-IN" sz="2000" b="1" i="1" dirty="0"/>
              <a:t>Scientists, test organisms used and their contribution</a:t>
            </a:r>
          </a:p>
        </p:txBody>
      </p:sp>
      <p:graphicFrame>
        <p:nvGraphicFramePr>
          <p:cNvPr id="5" name="Table 4"/>
          <p:cNvGraphicFramePr>
            <a:graphicFrameLocks noGrp="1"/>
          </p:cNvGraphicFramePr>
          <p:nvPr>
            <p:extLst>
              <p:ext uri="{D42A27DB-BD31-4B8C-83A1-F6EECF244321}">
                <p14:modId xmlns:p14="http://schemas.microsoft.com/office/powerpoint/2010/main" val="117269700"/>
              </p:ext>
            </p:extLst>
          </p:nvPr>
        </p:nvGraphicFramePr>
        <p:xfrm>
          <a:off x="107504" y="481237"/>
          <a:ext cx="8964487" cy="4903149"/>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805822539"/>
                    </a:ext>
                  </a:extLst>
                </a:gridCol>
                <a:gridCol w="951508">
                  <a:extLst>
                    <a:ext uri="{9D8B030D-6E8A-4147-A177-3AD203B41FA5}">
                      <a16:colId xmlns:a16="http://schemas.microsoft.com/office/drawing/2014/main" val="20000"/>
                    </a:ext>
                  </a:extLst>
                </a:gridCol>
                <a:gridCol w="2249509">
                  <a:extLst>
                    <a:ext uri="{9D8B030D-6E8A-4147-A177-3AD203B41FA5}">
                      <a16:colId xmlns:a16="http://schemas.microsoft.com/office/drawing/2014/main" val="20001"/>
                    </a:ext>
                  </a:extLst>
                </a:gridCol>
                <a:gridCol w="1455565">
                  <a:extLst>
                    <a:ext uri="{9D8B030D-6E8A-4147-A177-3AD203B41FA5}">
                      <a16:colId xmlns:a16="http://schemas.microsoft.com/office/drawing/2014/main" val="20002"/>
                    </a:ext>
                  </a:extLst>
                </a:gridCol>
                <a:gridCol w="3803849">
                  <a:extLst>
                    <a:ext uri="{9D8B030D-6E8A-4147-A177-3AD203B41FA5}">
                      <a16:colId xmlns:a16="http://schemas.microsoft.com/office/drawing/2014/main" val="20003"/>
                    </a:ext>
                  </a:extLst>
                </a:gridCol>
              </a:tblGrid>
              <a:tr h="196573">
                <a:tc>
                  <a:txBody>
                    <a:bodyPr/>
                    <a:lstStyle/>
                    <a:p>
                      <a:pPr algn="ctr"/>
                      <a:endParaRPr lang="en-US" sz="1400" b="1" dirty="0">
                        <a:solidFill>
                          <a:srgbClr val="FFFF00"/>
                        </a:solidFill>
                      </a:endParaRPr>
                    </a:p>
                  </a:txBody>
                  <a:tcPr marL="76200" marR="76200" marT="38100" marB="38100" anchor="ctr"/>
                </a:tc>
                <a:tc>
                  <a:txBody>
                    <a:bodyPr/>
                    <a:lstStyle/>
                    <a:p>
                      <a:pPr algn="ctr"/>
                      <a:r>
                        <a:rPr lang="en-US" sz="1400" b="1" dirty="0">
                          <a:solidFill>
                            <a:srgbClr val="FFFF00"/>
                          </a:solidFill>
                        </a:rPr>
                        <a:t>Years</a:t>
                      </a:r>
                    </a:p>
                  </a:txBody>
                  <a:tcPr marL="76200" marR="76200" marT="38100" marB="38100" anchor="ctr"/>
                </a:tc>
                <a:tc>
                  <a:txBody>
                    <a:bodyPr/>
                    <a:lstStyle/>
                    <a:p>
                      <a:pPr algn="ctr"/>
                      <a:r>
                        <a:rPr lang="en-US" sz="1400" b="1" dirty="0">
                          <a:solidFill>
                            <a:srgbClr val="FFFF00"/>
                          </a:solidFill>
                        </a:rPr>
                        <a:t>Scientists</a:t>
                      </a:r>
                    </a:p>
                  </a:txBody>
                  <a:tcPr marL="76200" marR="76200" marT="38100" marB="38100" anchor="ctr"/>
                </a:tc>
                <a:tc>
                  <a:txBody>
                    <a:bodyPr/>
                    <a:lstStyle/>
                    <a:p>
                      <a:pPr algn="ctr"/>
                      <a:r>
                        <a:rPr lang="en-US" sz="1400" b="1" dirty="0">
                          <a:solidFill>
                            <a:srgbClr val="FFFF00"/>
                          </a:solidFill>
                        </a:rPr>
                        <a:t>Test Organism</a:t>
                      </a:r>
                    </a:p>
                  </a:txBody>
                  <a:tcPr marL="76200" marR="76200" marT="38100" marB="38100" anchor="ctr"/>
                </a:tc>
                <a:tc>
                  <a:txBody>
                    <a:bodyPr/>
                    <a:lstStyle/>
                    <a:p>
                      <a:pPr algn="ctr"/>
                      <a:r>
                        <a:rPr lang="en-US" sz="1400" b="1" dirty="0">
                          <a:solidFill>
                            <a:srgbClr val="FFFF00"/>
                          </a:solidFill>
                        </a:rPr>
                        <a:t>Contribution</a:t>
                      </a:r>
                    </a:p>
                  </a:txBody>
                  <a:tcPr marL="76200" marR="76200" marT="38100" marB="38100" anchor="ctr"/>
                </a:tc>
                <a:extLst>
                  <a:ext uri="{0D108BD9-81ED-4DB2-BD59-A6C34878D82A}">
                    <a16:rowId xmlns:a16="http://schemas.microsoft.com/office/drawing/2014/main" val="10000"/>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1869</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Friedrich </a:t>
                      </a:r>
                      <a:r>
                        <a:rPr lang="en-US" sz="1400" b="1" dirty="0" err="1"/>
                        <a:t>Meischer</a:t>
                      </a:r>
                      <a:r>
                        <a:rPr lang="en-US" sz="1400" b="1" dirty="0"/>
                        <a:t> </a:t>
                      </a:r>
                    </a:p>
                  </a:txBody>
                  <a:tcPr marL="76200" marR="76200" marT="38100" marB="38100" anchor="ctr"/>
                </a:tc>
                <a:tc>
                  <a:txBody>
                    <a:bodyPr/>
                    <a:lstStyle/>
                    <a:p>
                      <a:pPr algn="just"/>
                      <a:endParaRPr lang="en-US" sz="1400" b="1" dirty="0"/>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First identified </a:t>
                      </a:r>
                      <a:r>
                        <a:rPr lang="en-US" sz="1400" b="1" dirty="0">
                          <a:solidFill>
                            <a:srgbClr val="FFFF00"/>
                          </a:solidFill>
                        </a:rPr>
                        <a:t>DNA as an acidic substance </a:t>
                      </a:r>
                      <a:r>
                        <a:rPr lang="en-US" sz="1400" b="1" dirty="0"/>
                        <a:t>present in nucleus and named it as ‘</a:t>
                      </a:r>
                      <a:r>
                        <a:rPr lang="en-US" sz="1400" b="1" dirty="0" err="1"/>
                        <a:t>Nuclein</a:t>
                      </a:r>
                      <a:r>
                        <a:rPr lang="en-US" sz="1400" b="1" dirty="0"/>
                        <a:t>’. </a:t>
                      </a:r>
                    </a:p>
                  </a:txBody>
                  <a:tcPr marL="76200" marR="76200" marT="38100" marB="38100" anchor="ctr"/>
                </a:tc>
                <a:extLst>
                  <a:ext uri="{0D108BD9-81ED-4DB2-BD59-A6C34878D82A}">
                    <a16:rowId xmlns:a16="http://schemas.microsoft.com/office/drawing/2014/main" val="3134206589"/>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dirty="0"/>
                        <a:t>Maurice Wilkins and Rosalind Franklin. </a:t>
                      </a:r>
                    </a:p>
                  </a:txBody>
                  <a:tcPr marL="76200" marR="76200" marT="38100" marB="38100" anchor="ctr"/>
                </a:tc>
                <a:tc>
                  <a:txBody>
                    <a:bodyPr/>
                    <a:lstStyle/>
                    <a:p>
                      <a:pPr algn="just"/>
                      <a:endParaRPr lang="en-US" sz="1400" b="1" dirty="0"/>
                    </a:p>
                  </a:txBody>
                  <a:tcPr marL="76200" marR="76200" marT="38100" marB="38100" anchor="ctr"/>
                </a:tc>
                <a:tc>
                  <a:txBody>
                    <a:bodyPr/>
                    <a:lstStyle/>
                    <a:p>
                      <a:pPr algn="just"/>
                      <a:r>
                        <a:rPr lang="en-US" sz="1400" b="1" dirty="0">
                          <a:solidFill>
                            <a:srgbClr val="FFFF00"/>
                          </a:solidFill>
                        </a:rPr>
                        <a:t>Produced </a:t>
                      </a:r>
                      <a:r>
                        <a:rPr lang="en-US" sz="1400" b="1" dirty="0" err="1">
                          <a:solidFill>
                            <a:srgbClr val="FFFF00"/>
                          </a:solidFill>
                        </a:rPr>
                        <a:t>crystallised</a:t>
                      </a:r>
                      <a:r>
                        <a:rPr lang="en-US" sz="1400" b="1" dirty="0">
                          <a:solidFill>
                            <a:srgbClr val="FFFF00"/>
                          </a:solidFill>
                        </a:rPr>
                        <a:t> DNA X-ray diffraction data </a:t>
                      </a:r>
                    </a:p>
                  </a:txBody>
                  <a:tcPr marL="76200" marR="76200" marT="38100" marB="38100" anchor="ctr"/>
                </a:tc>
                <a:extLst>
                  <a:ext uri="{0D108BD9-81ED-4DB2-BD59-A6C34878D82A}">
                    <a16:rowId xmlns:a16="http://schemas.microsoft.com/office/drawing/2014/main" val="2823195181"/>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1953</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James Watson and Francis Crick </a:t>
                      </a:r>
                    </a:p>
                  </a:txBody>
                  <a:tcPr marL="76200" marR="76200" marT="38100" marB="38100" anchor="ctr"/>
                </a:tc>
                <a:tc>
                  <a:txBody>
                    <a:bodyPr/>
                    <a:lstStyle/>
                    <a:p>
                      <a:pPr algn="just"/>
                      <a:endParaRPr lang="en-US" sz="1400" b="1" dirty="0"/>
                    </a:p>
                  </a:txBody>
                  <a:tcPr marL="76200" marR="76200" marT="38100" marB="38100" anchor="ctr"/>
                </a:tc>
                <a:tc>
                  <a:txBody>
                    <a:bodyPr/>
                    <a:lstStyle/>
                    <a:p>
                      <a:pPr algn="just"/>
                      <a:r>
                        <a:rPr lang="en-US" sz="1400" b="1" dirty="0"/>
                        <a:t>Proposed </a:t>
                      </a:r>
                      <a:r>
                        <a:rPr lang="en-US" sz="1400" b="1" dirty="0">
                          <a:solidFill>
                            <a:srgbClr val="FFFF00"/>
                          </a:solidFill>
                        </a:rPr>
                        <a:t>Double Helix model of DNA </a:t>
                      </a:r>
                      <a:r>
                        <a:rPr lang="en-US" sz="1400" b="1" dirty="0"/>
                        <a:t>by using  </a:t>
                      </a:r>
                      <a:r>
                        <a:rPr lang="en-US" sz="1400" b="1" dirty="0" err="1"/>
                        <a:t>crystallised</a:t>
                      </a:r>
                      <a:r>
                        <a:rPr lang="en-US" sz="1400" b="1" dirty="0"/>
                        <a:t> DNA X-ray diffraction data produced by Maurice Wilkins and Rosalind Franklin</a:t>
                      </a:r>
                    </a:p>
                  </a:txBody>
                  <a:tcPr marL="76200" marR="76200" marT="38100" marB="38100" anchor="ctr"/>
                </a:tc>
                <a:extLst>
                  <a:ext uri="{0D108BD9-81ED-4DB2-BD59-A6C34878D82A}">
                    <a16:rowId xmlns:a16="http://schemas.microsoft.com/office/drawing/2014/main" val="2485324665"/>
                  </a:ext>
                </a:extLst>
              </a:tr>
              <a:tr h="63110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b="1" dirty="0">
                          <a:solidFill>
                            <a:srgbClr val="FFFF00"/>
                          </a:solidFill>
                        </a:rPr>
                        <a:t>In search for genetic material</a:t>
                      </a:r>
                      <a:endParaRPr lang="en-US" sz="1400" b="1" dirty="0">
                        <a:solidFill>
                          <a:srgbClr val="FFFF00"/>
                        </a:solidFill>
                      </a:endParaRPr>
                    </a:p>
                  </a:txBody>
                  <a:tcPr marL="76200" marR="76200" marT="38100" marB="38100" vert="vert27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1928</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Frederick Griffith</a:t>
                      </a:r>
                    </a:p>
                  </a:txBody>
                  <a:tcPr marL="76200" marR="76200" marT="38100" marB="38100" anchor="ctr"/>
                </a:tc>
                <a:tc>
                  <a:txBody>
                    <a:bodyPr/>
                    <a:lstStyle/>
                    <a:p>
                      <a:pPr algn="just"/>
                      <a:r>
                        <a:rPr lang="en-US" sz="1400" b="1" i="1" u="sng" dirty="0"/>
                        <a:t>Streptococcus</a:t>
                      </a:r>
                      <a:r>
                        <a:rPr lang="en-US" sz="1400" b="1" i="1" u="none" dirty="0"/>
                        <a:t> </a:t>
                      </a:r>
                      <a:r>
                        <a:rPr lang="en-US" sz="1400" b="1" i="1" u="sng" dirty="0"/>
                        <a:t>pneumoniae</a:t>
                      </a:r>
                    </a:p>
                    <a:p>
                      <a:pPr algn="just"/>
                      <a:endParaRPr lang="en-US" sz="1400" b="1" dirty="0"/>
                    </a:p>
                    <a:p>
                      <a:pPr algn="just"/>
                      <a:r>
                        <a:rPr lang="en-US" sz="1400" b="1" dirty="0"/>
                        <a:t>Mouse/Mice</a:t>
                      </a:r>
                    </a:p>
                  </a:txBody>
                  <a:tcPr marL="76200" marR="76200" marT="38100" marB="38100" anchor="ctr"/>
                </a:tc>
                <a:tc>
                  <a:txBody>
                    <a:bodyPr/>
                    <a:lstStyle/>
                    <a:p>
                      <a:pPr algn="just"/>
                      <a:r>
                        <a:rPr lang="en-US" sz="1400" b="1" dirty="0">
                          <a:solidFill>
                            <a:srgbClr val="FFFF00"/>
                          </a:solidFill>
                        </a:rPr>
                        <a:t>Transforming principle</a:t>
                      </a:r>
                    </a:p>
                  </a:txBody>
                  <a:tcPr marL="76200" marR="76200" marT="38100" marB="38100" anchor="ctr"/>
                </a:tc>
                <a:extLst>
                  <a:ext uri="{0D108BD9-81ED-4DB2-BD59-A6C34878D82A}">
                    <a16:rowId xmlns:a16="http://schemas.microsoft.com/office/drawing/2014/main" val="10001"/>
                  </a:ext>
                </a:extLst>
              </a:tr>
              <a:tr h="486261">
                <a:tc vMerge="1">
                  <a:txBody>
                    <a:bodyPr/>
                    <a:lstStyle/>
                    <a:p>
                      <a:pPr algn="ctr"/>
                      <a:endParaRPr lang="en-US" sz="1400" b="1" dirty="0"/>
                    </a:p>
                  </a:txBody>
                  <a:tcPr marL="76200" marR="76200" marT="38100" marB="38100" anchor="ctr"/>
                </a:tc>
                <a:tc>
                  <a:txBody>
                    <a:bodyPr/>
                    <a:lstStyle/>
                    <a:p>
                      <a:pPr algn="ctr"/>
                      <a:r>
                        <a:rPr lang="en-US" sz="1400" b="1" dirty="0"/>
                        <a:t>1933-44</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Oswald Avery, Colin MacLeod and </a:t>
                      </a:r>
                      <a:r>
                        <a:rPr lang="en-US" sz="1400" b="1" dirty="0" err="1"/>
                        <a:t>Maclyn</a:t>
                      </a:r>
                      <a:r>
                        <a:rPr lang="en-US" sz="1400" b="1" dirty="0"/>
                        <a:t> McCarty</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i="1" u="sng" dirty="0"/>
                        <a:t>Streptococcus</a:t>
                      </a:r>
                      <a:r>
                        <a:rPr lang="en-US" sz="1400" b="1" i="1" u="none" dirty="0"/>
                        <a:t> </a:t>
                      </a:r>
                      <a:r>
                        <a:rPr lang="en-US" sz="1400" b="1" i="1" u="sng" dirty="0"/>
                        <a:t>pneumoniae</a:t>
                      </a:r>
                    </a:p>
                  </a:txBody>
                  <a:tcPr marL="76200" marR="76200" marT="38100" marB="38100" anchor="ctr"/>
                </a:tc>
                <a:tc>
                  <a:txBody>
                    <a:bodyPr/>
                    <a:lstStyle/>
                    <a:p>
                      <a:pPr algn="just"/>
                      <a:r>
                        <a:rPr lang="en-US" sz="1400" b="1" dirty="0"/>
                        <a:t>Concluded that </a:t>
                      </a:r>
                      <a:r>
                        <a:rPr lang="en-US" sz="1400" b="1" dirty="0">
                          <a:solidFill>
                            <a:srgbClr val="FFFF00"/>
                          </a:solidFill>
                        </a:rPr>
                        <a:t>DNA</a:t>
                      </a:r>
                      <a:r>
                        <a:rPr lang="en-US" sz="1400" b="1" baseline="0" dirty="0">
                          <a:solidFill>
                            <a:srgbClr val="FFFF00"/>
                          </a:solidFill>
                        </a:rPr>
                        <a:t> is hereditary material </a:t>
                      </a:r>
                      <a:r>
                        <a:rPr lang="en-US" sz="1400" b="1" baseline="0" dirty="0"/>
                        <a:t>or </a:t>
                      </a:r>
                      <a:r>
                        <a:rPr lang="en-US" sz="1400" b="1" dirty="0"/>
                        <a:t> biochemical nature of ‘transforming principle is DNA</a:t>
                      </a:r>
                    </a:p>
                  </a:txBody>
                  <a:tcPr marL="76200" marR="76200" marT="38100" marB="38100" anchor="ctr"/>
                </a:tc>
                <a:extLst>
                  <a:ext uri="{0D108BD9-81ED-4DB2-BD59-A6C34878D82A}">
                    <a16:rowId xmlns:a16="http://schemas.microsoft.com/office/drawing/2014/main" val="10002"/>
                  </a:ext>
                </a:extLst>
              </a:tr>
              <a:tr h="486261">
                <a:tc vMerge="1">
                  <a:txBody>
                    <a:bodyPr/>
                    <a:lstStyle/>
                    <a:p>
                      <a:pPr algn="ctr"/>
                      <a:endParaRPr lang="en-US" sz="1400" b="1" dirty="0"/>
                    </a:p>
                  </a:txBody>
                  <a:tcPr marL="76200" marR="76200" marT="38100" marB="38100" anchor="ctr"/>
                </a:tc>
                <a:tc>
                  <a:txBody>
                    <a:bodyPr/>
                    <a:lstStyle/>
                    <a:p>
                      <a:pPr algn="ctr"/>
                      <a:r>
                        <a:rPr lang="en-US" sz="1400" b="1" dirty="0"/>
                        <a:t> 1952</a:t>
                      </a:r>
                    </a:p>
                    <a:p>
                      <a:pPr algn="ctr"/>
                      <a:endParaRPr lang="en-US" sz="1400" b="1" dirty="0"/>
                    </a:p>
                  </a:txBody>
                  <a:tcPr marL="76200" marR="76200" marT="38100" marB="38100" anchor="ctr"/>
                </a:tc>
                <a:tc>
                  <a:txBody>
                    <a:bodyPr/>
                    <a:lstStyle/>
                    <a:p>
                      <a:pPr algn="just"/>
                      <a:r>
                        <a:rPr lang="en-US" sz="1400" b="1" dirty="0"/>
                        <a:t>Alfred Hershey and Martha Chase</a:t>
                      </a:r>
                    </a:p>
                  </a:txBody>
                  <a:tcPr marL="76200" marR="76200" marT="38100" marB="38100" anchor="ctr"/>
                </a:tc>
                <a:tc>
                  <a:txBody>
                    <a:bodyPr/>
                    <a:lstStyle/>
                    <a:p>
                      <a:pPr algn="just"/>
                      <a:r>
                        <a:rPr lang="en-US" sz="1400" b="1" dirty="0"/>
                        <a:t>Bacteriophage</a:t>
                      </a:r>
                    </a:p>
                    <a:p>
                      <a:pPr algn="just"/>
                      <a:r>
                        <a:rPr lang="en-US" sz="1400" b="1" i="1" u="sng" dirty="0"/>
                        <a:t>E.</a:t>
                      </a:r>
                      <a:r>
                        <a:rPr lang="en-US" sz="1400" b="1" i="1" u="none" dirty="0"/>
                        <a:t> </a:t>
                      </a:r>
                      <a:r>
                        <a:rPr lang="en-US" sz="1400" b="1" i="1" u="sng" dirty="0"/>
                        <a:t>coli</a:t>
                      </a:r>
                    </a:p>
                  </a:txBody>
                  <a:tcPr marL="76200" marR="76200" marT="38100" marB="38100" anchor="ctr"/>
                </a:tc>
                <a:tc>
                  <a:txBody>
                    <a:bodyPr/>
                    <a:lstStyle/>
                    <a:p>
                      <a:pPr algn="just"/>
                      <a:r>
                        <a:rPr lang="en-US" sz="1400" b="1" dirty="0">
                          <a:solidFill>
                            <a:srgbClr val="FFFF00"/>
                          </a:solidFill>
                        </a:rPr>
                        <a:t>Proved that DNA is the genetic material.</a:t>
                      </a:r>
                    </a:p>
                  </a:txBody>
                  <a:tcPr marL="76200" marR="76200" marT="38100" marB="38100" anchor="ctr"/>
                </a:tc>
                <a:extLst>
                  <a:ext uri="{0D108BD9-81ED-4DB2-BD59-A6C34878D82A}">
                    <a16:rowId xmlns:a16="http://schemas.microsoft.com/office/drawing/2014/main" val="10003"/>
                  </a:ext>
                </a:extLst>
              </a:tr>
              <a:tr h="486261">
                <a:tc>
                  <a:txBody>
                    <a:bodyPr/>
                    <a:lstStyle/>
                    <a:p>
                      <a:pPr algn="ctr"/>
                      <a:endParaRPr lang="en-US" sz="1400" b="1" dirty="0"/>
                    </a:p>
                  </a:txBody>
                  <a:tcPr marL="76200" marR="76200" marT="38100" marB="38100" anchor="ctr"/>
                </a:tc>
                <a:tc>
                  <a:txBody>
                    <a:bodyPr/>
                    <a:lstStyle/>
                    <a:p>
                      <a:pPr algn="ctr"/>
                      <a:endParaRPr lang="en-US" sz="1400" b="1" dirty="0"/>
                    </a:p>
                  </a:txBody>
                  <a:tcPr marL="76200" marR="76200" marT="38100" marB="38100" anchor="ctr"/>
                </a:tc>
                <a:tc>
                  <a:txBody>
                    <a:bodyPr/>
                    <a:lstStyle/>
                    <a:p>
                      <a:pPr algn="just"/>
                      <a:endParaRPr lang="en-US" sz="1400" b="1" dirty="0"/>
                    </a:p>
                  </a:txBody>
                  <a:tcPr marL="76200" marR="76200" marT="38100" marB="38100" anchor="ctr"/>
                </a:tc>
                <a:tc>
                  <a:txBody>
                    <a:bodyPr/>
                    <a:lstStyle/>
                    <a:p>
                      <a:pPr algn="just"/>
                      <a:endParaRPr lang="en-US" sz="1400" b="1" i="1" u="sng" dirty="0"/>
                    </a:p>
                  </a:txBody>
                  <a:tcPr marL="76200" marR="76200" marT="38100" marB="38100" anchor="ctr"/>
                </a:tc>
                <a:tc>
                  <a:txBody>
                    <a:bodyPr/>
                    <a:lstStyle/>
                    <a:p>
                      <a:pPr algn="just"/>
                      <a:endParaRPr lang="en-US" sz="1400" b="1" dirty="0"/>
                    </a:p>
                  </a:txBody>
                  <a:tcPr marL="76200" marR="76200" marT="38100" marB="38100" anchor="ctr"/>
                </a:tc>
                <a:extLst>
                  <a:ext uri="{0D108BD9-81ED-4DB2-BD59-A6C34878D82A}">
                    <a16:rowId xmlns:a16="http://schemas.microsoft.com/office/drawing/2014/main" val="1747141764"/>
                  </a:ext>
                </a:extLst>
              </a:tr>
            </a:tbl>
          </a:graphicData>
        </a:graphic>
      </p:graphicFrame>
    </p:spTree>
    <p:extLst>
      <p:ext uri="{BB962C8B-B14F-4D97-AF65-F5344CB8AC3E}">
        <p14:creationId xmlns:p14="http://schemas.microsoft.com/office/powerpoint/2010/main" val="118131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466057-057C-8A47-9D1D-1FB56E916FEF}"/>
              </a:ext>
            </a:extLst>
          </p:cNvPr>
          <p:cNvSpPr/>
          <p:nvPr/>
        </p:nvSpPr>
        <p:spPr>
          <a:xfrm>
            <a:off x="5148064" y="1561356"/>
            <a:ext cx="2303721" cy="3312368"/>
          </a:xfrm>
          <a:prstGeom prst="rect">
            <a:avLst/>
          </a:prstGeom>
          <a:solidFill>
            <a:srgbClr val="00B050">
              <a:alpha val="14094"/>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04" y="-11658"/>
            <a:ext cx="8928992" cy="348878"/>
          </a:xfrm>
        </p:spPr>
        <p:txBody>
          <a:bodyPr>
            <a:normAutofit fontScale="90000"/>
          </a:bodyPr>
          <a:lstStyle/>
          <a:p>
            <a:r>
              <a:rPr lang="en-IN" sz="1800" b="1" dirty="0"/>
              <a:t>The Search For Genetic Material</a:t>
            </a:r>
          </a:p>
        </p:txBody>
      </p:sp>
      <p:sp>
        <p:nvSpPr>
          <p:cNvPr id="3" name="Content Placeholder 2"/>
          <p:cNvSpPr>
            <a:spLocks noGrp="1"/>
          </p:cNvSpPr>
          <p:nvPr>
            <p:ph idx="1"/>
          </p:nvPr>
        </p:nvSpPr>
        <p:spPr>
          <a:xfrm>
            <a:off x="107504" y="188588"/>
            <a:ext cx="8928992" cy="1372768"/>
          </a:xfrm>
        </p:spPr>
        <p:txBody>
          <a:bodyPr>
            <a:normAutofit/>
          </a:bodyPr>
          <a:lstStyle/>
          <a:p>
            <a:pPr>
              <a:buNone/>
            </a:pPr>
            <a:r>
              <a:rPr lang="en-IN" sz="1400" b="1" dirty="0"/>
              <a:t>Transforming Principle</a:t>
            </a:r>
          </a:p>
          <a:p>
            <a:pPr algn="just"/>
            <a:r>
              <a:rPr lang="en-IN" sz="1400" dirty="0"/>
              <a:t>In </a:t>
            </a:r>
            <a:r>
              <a:rPr lang="en-IN" sz="1400" b="1" dirty="0">
                <a:solidFill>
                  <a:srgbClr val="FFFF00"/>
                </a:solidFill>
              </a:rPr>
              <a:t>1928, Frederick Griffith </a:t>
            </a:r>
            <a:r>
              <a:rPr lang="en-IN" sz="1400" dirty="0"/>
              <a:t>conducted experiments with </a:t>
            </a:r>
            <a:r>
              <a:rPr lang="en-IN" sz="1400" b="1" i="1" u="sng" dirty="0">
                <a:solidFill>
                  <a:srgbClr val="FFFF00"/>
                </a:solidFill>
              </a:rPr>
              <a:t>Streptococcus</a:t>
            </a:r>
            <a:r>
              <a:rPr lang="en-IN" sz="1400" b="1" i="1" dirty="0">
                <a:solidFill>
                  <a:srgbClr val="FFFF00"/>
                </a:solidFill>
              </a:rPr>
              <a:t> </a:t>
            </a:r>
            <a:r>
              <a:rPr lang="en-IN" sz="1400" b="1" i="1" u="sng" dirty="0" err="1">
                <a:solidFill>
                  <a:srgbClr val="FFFF00"/>
                </a:solidFill>
              </a:rPr>
              <a:t>pneumoniae</a:t>
            </a:r>
            <a:r>
              <a:rPr lang="en-IN" sz="1400" b="1" i="1" dirty="0">
                <a:solidFill>
                  <a:srgbClr val="FFFF00"/>
                </a:solidFill>
              </a:rPr>
              <a:t> </a:t>
            </a:r>
            <a:r>
              <a:rPr lang="en-IN" sz="1400" i="1" dirty="0"/>
              <a:t>(bacterium responsible for pneumonia).</a:t>
            </a:r>
          </a:p>
          <a:p>
            <a:pPr algn="just"/>
            <a:r>
              <a:rPr lang="en-US" sz="1400" b="1" dirty="0"/>
              <a:t>Experiment;</a:t>
            </a:r>
            <a:endParaRPr lang="en-IN" sz="1400" b="1" dirty="0"/>
          </a:p>
        </p:txBody>
      </p:sp>
      <p:grpSp>
        <p:nvGrpSpPr>
          <p:cNvPr id="18" name="Group 17"/>
          <p:cNvGrpSpPr/>
          <p:nvPr/>
        </p:nvGrpSpPr>
        <p:grpSpPr>
          <a:xfrm>
            <a:off x="984784" y="1201315"/>
            <a:ext cx="6082268" cy="588956"/>
            <a:chOff x="1662995" y="4034798"/>
            <a:chExt cx="7298725" cy="706748"/>
          </a:xfrm>
        </p:grpSpPr>
        <p:sp>
          <p:nvSpPr>
            <p:cNvPr id="16" name="Down Arrow 15"/>
            <p:cNvSpPr/>
            <p:nvPr/>
          </p:nvSpPr>
          <p:spPr>
            <a:xfrm>
              <a:off x="7695853" y="4439143"/>
              <a:ext cx="259200" cy="3024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7" name="Down Arrow 16"/>
            <p:cNvSpPr/>
            <p:nvPr/>
          </p:nvSpPr>
          <p:spPr>
            <a:xfrm>
              <a:off x="2511274" y="4439146"/>
              <a:ext cx="259200" cy="3024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4" name="Rectangle 3"/>
            <p:cNvSpPr/>
            <p:nvPr/>
          </p:nvSpPr>
          <p:spPr>
            <a:xfrm>
              <a:off x="1662995" y="4034798"/>
              <a:ext cx="7298725" cy="369333"/>
            </a:xfrm>
            <a:prstGeom prst="rect">
              <a:avLst/>
            </a:prstGeom>
            <a:ln>
              <a:solidFill>
                <a:srgbClr val="FFFF00"/>
              </a:solidFill>
            </a:ln>
          </p:spPr>
          <p:txBody>
            <a:bodyPr wrap="square">
              <a:spAutoFit/>
            </a:bodyPr>
            <a:lstStyle/>
            <a:p>
              <a:pPr algn="ctr"/>
              <a:r>
                <a:rPr lang="en-IN" sz="1400" dirty="0"/>
                <a:t>Grown  </a:t>
              </a:r>
              <a:r>
                <a:rPr lang="en-IN" sz="1400" i="1" dirty="0">
                  <a:solidFill>
                    <a:srgbClr val="FFFF00"/>
                  </a:solidFill>
                </a:rPr>
                <a:t>Streptococcus </a:t>
              </a:r>
              <a:r>
                <a:rPr lang="en-IN" sz="1400" i="1" dirty="0" err="1">
                  <a:solidFill>
                    <a:srgbClr val="FFFF00"/>
                  </a:solidFill>
                </a:rPr>
                <a:t>pneumoniae</a:t>
              </a:r>
              <a:r>
                <a:rPr lang="en-IN" sz="1400" i="1" dirty="0">
                  <a:solidFill>
                    <a:srgbClr val="FFFF00"/>
                  </a:solidFill>
                </a:rPr>
                <a:t> </a:t>
              </a:r>
              <a:r>
                <a:rPr lang="en-IN" sz="1400" dirty="0">
                  <a:solidFill>
                    <a:srgbClr val="FFFF00"/>
                  </a:solidFill>
                </a:rPr>
                <a:t>(</a:t>
              </a:r>
              <a:r>
                <a:rPr lang="en-IN" sz="1400" dirty="0" err="1">
                  <a:solidFill>
                    <a:srgbClr val="FFFF00"/>
                  </a:solidFill>
                </a:rPr>
                <a:t>pneumococcus</a:t>
              </a:r>
              <a:r>
                <a:rPr lang="en-IN" sz="1400" dirty="0">
                  <a:solidFill>
                    <a:srgbClr val="FFFF00"/>
                  </a:solidFill>
                </a:rPr>
                <a:t>) </a:t>
              </a:r>
              <a:r>
                <a:rPr lang="en-IN" sz="1400" dirty="0"/>
                <a:t>on a culture plate</a:t>
              </a:r>
              <a:r>
                <a:rPr lang="en-US" sz="1400" dirty="0"/>
                <a:t>s</a:t>
              </a:r>
              <a:endParaRPr lang="en-IN" sz="1400" dirty="0"/>
            </a:p>
          </p:txBody>
        </p:sp>
      </p:grpSp>
      <p:grpSp>
        <p:nvGrpSpPr>
          <p:cNvPr id="12" name="Group 11"/>
          <p:cNvGrpSpPr/>
          <p:nvPr/>
        </p:nvGrpSpPr>
        <p:grpSpPr>
          <a:xfrm>
            <a:off x="467544" y="1705372"/>
            <a:ext cx="7056784" cy="461665"/>
            <a:chOff x="1883458" y="5642501"/>
            <a:chExt cx="8468148" cy="553997"/>
          </a:xfrm>
        </p:grpSpPr>
        <p:sp>
          <p:nvSpPr>
            <p:cNvPr id="6" name="Rectangle 5"/>
            <p:cNvSpPr/>
            <p:nvPr/>
          </p:nvSpPr>
          <p:spPr>
            <a:xfrm>
              <a:off x="1883458" y="5642501"/>
              <a:ext cx="3775499" cy="553997"/>
            </a:xfrm>
            <a:prstGeom prst="rect">
              <a:avLst/>
            </a:prstGeom>
          </p:spPr>
          <p:txBody>
            <a:bodyPr wrap="none">
              <a:spAutoFit/>
            </a:bodyPr>
            <a:lstStyle/>
            <a:p>
              <a:pPr algn="ctr"/>
              <a:r>
                <a:rPr lang="en-IN" sz="1200" dirty="0"/>
                <a:t>Smooth shiny colonies (S)</a:t>
              </a:r>
            </a:p>
            <a:p>
              <a:pPr algn="ctr"/>
              <a:r>
                <a:rPr lang="en-IN" sz="1200" i="1" dirty="0"/>
                <a:t>[bacteria possess mucous (polysaccharide) coat]</a:t>
              </a:r>
            </a:p>
          </p:txBody>
        </p:sp>
        <p:sp>
          <p:nvSpPr>
            <p:cNvPr id="7" name="Rectangle 6"/>
            <p:cNvSpPr/>
            <p:nvPr/>
          </p:nvSpPr>
          <p:spPr>
            <a:xfrm>
              <a:off x="7341676" y="5642502"/>
              <a:ext cx="3009930" cy="553996"/>
            </a:xfrm>
            <a:prstGeom prst="rect">
              <a:avLst/>
            </a:prstGeom>
          </p:spPr>
          <p:txBody>
            <a:bodyPr wrap="square">
              <a:spAutoFit/>
            </a:bodyPr>
            <a:lstStyle/>
            <a:p>
              <a:pPr algn="ctr"/>
              <a:r>
                <a:rPr lang="en-IN" sz="1200" dirty="0"/>
                <a:t>Rough colonies (R)</a:t>
              </a:r>
            </a:p>
            <a:p>
              <a:pPr algn="ctr"/>
              <a:r>
                <a:rPr lang="en-IN" sz="1200" i="1" dirty="0"/>
                <a:t>[bacteria don’t have mucous  coat</a:t>
              </a:r>
              <a:r>
                <a:rPr lang="en-IN" sz="1200" dirty="0">
                  <a:solidFill>
                    <a:srgbClr val="FFFF00"/>
                  </a:solidFill>
                </a:rPr>
                <a:t>]</a:t>
              </a:r>
            </a:p>
          </p:txBody>
        </p:sp>
      </p:grpSp>
      <p:grpSp>
        <p:nvGrpSpPr>
          <p:cNvPr id="8" name="Group 7">
            <a:extLst>
              <a:ext uri="{FF2B5EF4-FFF2-40B4-BE49-F238E27FC236}">
                <a16:creationId xmlns:a16="http://schemas.microsoft.com/office/drawing/2014/main" id="{EEE310E9-5519-5444-8369-B047015FC548}"/>
              </a:ext>
            </a:extLst>
          </p:cNvPr>
          <p:cNvGrpSpPr/>
          <p:nvPr/>
        </p:nvGrpSpPr>
        <p:grpSpPr>
          <a:xfrm>
            <a:off x="5195066" y="2137420"/>
            <a:ext cx="1871986" cy="528737"/>
            <a:chOff x="5428279" y="3605147"/>
            <a:chExt cx="1871986" cy="528737"/>
          </a:xfrm>
        </p:grpSpPr>
        <p:sp>
          <p:nvSpPr>
            <p:cNvPr id="36" name="Rectangle 35">
              <a:extLst>
                <a:ext uri="{FF2B5EF4-FFF2-40B4-BE49-F238E27FC236}">
                  <a16:creationId xmlns:a16="http://schemas.microsoft.com/office/drawing/2014/main" id="{D652A02B-695D-A846-B8CB-02E6BF512943}"/>
                </a:ext>
              </a:extLst>
            </p:cNvPr>
            <p:cNvSpPr/>
            <p:nvPr/>
          </p:nvSpPr>
          <p:spPr>
            <a:xfrm>
              <a:off x="5428279" y="3856885"/>
              <a:ext cx="1871986" cy="276999"/>
            </a:xfrm>
            <a:prstGeom prst="rect">
              <a:avLst/>
            </a:prstGeom>
            <a:ln>
              <a:solidFill>
                <a:srgbClr val="FFFF00"/>
              </a:solidFill>
            </a:ln>
          </p:spPr>
          <p:txBody>
            <a:bodyPr wrap="none">
              <a:spAutoFit/>
            </a:bodyPr>
            <a:lstStyle/>
            <a:p>
              <a:pPr algn="ctr"/>
              <a:r>
                <a:rPr lang="en-IN" sz="1200" dirty="0"/>
                <a:t>  Isolated R strain bacteria </a:t>
              </a:r>
            </a:p>
          </p:txBody>
        </p:sp>
        <p:sp>
          <p:nvSpPr>
            <p:cNvPr id="37" name="Down Arrow 36">
              <a:extLst>
                <a:ext uri="{FF2B5EF4-FFF2-40B4-BE49-F238E27FC236}">
                  <a16:creationId xmlns:a16="http://schemas.microsoft.com/office/drawing/2014/main" id="{C0A30FD2-EB81-8049-A488-C1FBE45C2B8B}"/>
                </a:ext>
              </a:extLst>
            </p:cNvPr>
            <p:cNvSpPr/>
            <p:nvPr/>
          </p:nvSpPr>
          <p:spPr>
            <a:xfrm>
              <a:off x="6245373" y="3605147"/>
              <a:ext cx="216001" cy="244215"/>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5" name="Group 4">
            <a:extLst>
              <a:ext uri="{FF2B5EF4-FFF2-40B4-BE49-F238E27FC236}">
                <a16:creationId xmlns:a16="http://schemas.microsoft.com/office/drawing/2014/main" id="{88FC3A71-E717-2143-B0E4-B503396DCF68}"/>
              </a:ext>
            </a:extLst>
          </p:cNvPr>
          <p:cNvGrpSpPr/>
          <p:nvPr/>
        </p:nvGrpSpPr>
        <p:grpSpPr>
          <a:xfrm>
            <a:off x="876022" y="2138512"/>
            <a:ext cx="1751762" cy="597330"/>
            <a:chOff x="2060474" y="3536549"/>
            <a:chExt cx="1751762" cy="597330"/>
          </a:xfrm>
        </p:grpSpPr>
        <p:sp>
          <p:nvSpPr>
            <p:cNvPr id="35" name="Rectangle 34">
              <a:extLst>
                <a:ext uri="{FF2B5EF4-FFF2-40B4-BE49-F238E27FC236}">
                  <a16:creationId xmlns:a16="http://schemas.microsoft.com/office/drawing/2014/main" id="{762F6A8A-C466-8D48-927B-3B353B188AC9}"/>
                </a:ext>
              </a:extLst>
            </p:cNvPr>
            <p:cNvSpPr/>
            <p:nvPr/>
          </p:nvSpPr>
          <p:spPr>
            <a:xfrm>
              <a:off x="2060474" y="3856880"/>
              <a:ext cx="1751762" cy="276999"/>
            </a:xfrm>
            <a:prstGeom prst="rect">
              <a:avLst/>
            </a:prstGeom>
            <a:ln>
              <a:solidFill>
                <a:srgbClr val="FFFF00"/>
              </a:solidFill>
            </a:ln>
          </p:spPr>
          <p:txBody>
            <a:bodyPr wrap="none">
              <a:spAutoFit/>
            </a:bodyPr>
            <a:lstStyle/>
            <a:p>
              <a:pPr algn="ctr"/>
              <a:r>
                <a:rPr lang="en-IN" sz="1200" dirty="0"/>
                <a:t>Isolated S strain bacteria</a:t>
              </a:r>
              <a:endParaRPr lang="en-IN" sz="1100" dirty="0"/>
            </a:p>
          </p:txBody>
        </p:sp>
        <p:sp>
          <p:nvSpPr>
            <p:cNvPr id="38" name="Down Arrow 37">
              <a:extLst>
                <a:ext uri="{FF2B5EF4-FFF2-40B4-BE49-F238E27FC236}">
                  <a16:creationId xmlns:a16="http://schemas.microsoft.com/office/drawing/2014/main" id="{B6081E2C-165E-9D4C-8C02-E234FA8781C6}"/>
                </a:ext>
              </a:extLst>
            </p:cNvPr>
            <p:cNvSpPr/>
            <p:nvPr/>
          </p:nvSpPr>
          <p:spPr>
            <a:xfrm>
              <a:off x="2831219" y="3536549"/>
              <a:ext cx="239531"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42" name="Group 41">
            <a:extLst>
              <a:ext uri="{FF2B5EF4-FFF2-40B4-BE49-F238E27FC236}">
                <a16:creationId xmlns:a16="http://schemas.microsoft.com/office/drawing/2014/main" id="{30C17773-6112-F242-8F42-FEA3301C9E95}"/>
              </a:ext>
            </a:extLst>
          </p:cNvPr>
          <p:cNvGrpSpPr/>
          <p:nvPr/>
        </p:nvGrpSpPr>
        <p:grpSpPr>
          <a:xfrm>
            <a:off x="5580112" y="2669668"/>
            <a:ext cx="1800200" cy="749278"/>
            <a:chOff x="5062203" y="3569273"/>
            <a:chExt cx="1800200" cy="749278"/>
          </a:xfrm>
        </p:grpSpPr>
        <p:sp>
          <p:nvSpPr>
            <p:cNvPr id="43" name="Rectangle 42">
              <a:extLst>
                <a:ext uri="{FF2B5EF4-FFF2-40B4-BE49-F238E27FC236}">
                  <a16:creationId xmlns:a16="http://schemas.microsoft.com/office/drawing/2014/main" id="{11508D73-694B-A847-8210-B371FAAB66BC}"/>
                </a:ext>
              </a:extLst>
            </p:cNvPr>
            <p:cNvSpPr/>
            <p:nvPr/>
          </p:nvSpPr>
          <p:spPr>
            <a:xfrm>
              <a:off x="5062203" y="3856886"/>
              <a:ext cx="1800200" cy="461665"/>
            </a:xfrm>
            <a:prstGeom prst="rect">
              <a:avLst/>
            </a:prstGeom>
            <a:ln>
              <a:solidFill>
                <a:srgbClr val="FFFF00"/>
              </a:solidFill>
            </a:ln>
          </p:spPr>
          <p:txBody>
            <a:bodyPr wrap="square">
              <a:spAutoFit/>
            </a:bodyPr>
            <a:lstStyle/>
            <a:p>
              <a:pPr algn="ctr"/>
              <a:r>
                <a:rPr lang="en-IN" sz="1200" dirty="0"/>
                <a:t> Injected Isolated R strain bacteria into live mouse</a:t>
              </a:r>
            </a:p>
          </p:txBody>
        </p:sp>
        <p:sp>
          <p:nvSpPr>
            <p:cNvPr id="44" name="Down Arrow 43">
              <a:extLst>
                <a:ext uri="{FF2B5EF4-FFF2-40B4-BE49-F238E27FC236}">
                  <a16:creationId xmlns:a16="http://schemas.microsoft.com/office/drawing/2014/main" id="{D896D597-FB6C-2144-9E21-487560DEABA8}"/>
                </a:ext>
              </a:extLst>
            </p:cNvPr>
            <p:cNvSpPr/>
            <p:nvPr/>
          </p:nvSpPr>
          <p:spPr>
            <a:xfrm>
              <a:off x="5520634" y="3569273"/>
              <a:ext cx="189641" cy="277462"/>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45" name="Group 44">
            <a:extLst>
              <a:ext uri="{FF2B5EF4-FFF2-40B4-BE49-F238E27FC236}">
                <a16:creationId xmlns:a16="http://schemas.microsoft.com/office/drawing/2014/main" id="{9B65619B-7E40-534C-9964-91747765C7C5}"/>
              </a:ext>
            </a:extLst>
          </p:cNvPr>
          <p:cNvGrpSpPr/>
          <p:nvPr/>
        </p:nvGrpSpPr>
        <p:grpSpPr>
          <a:xfrm>
            <a:off x="251520" y="2754177"/>
            <a:ext cx="1746775" cy="751395"/>
            <a:chOff x="2456005" y="3545518"/>
            <a:chExt cx="1746775" cy="751395"/>
          </a:xfrm>
        </p:grpSpPr>
        <p:sp>
          <p:nvSpPr>
            <p:cNvPr id="46" name="Rectangle 45">
              <a:extLst>
                <a:ext uri="{FF2B5EF4-FFF2-40B4-BE49-F238E27FC236}">
                  <a16:creationId xmlns:a16="http://schemas.microsoft.com/office/drawing/2014/main" id="{2C77BA91-D504-AC4A-BBB3-DF278279C8AD}"/>
                </a:ext>
              </a:extLst>
            </p:cNvPr>
            <p:cNvSpPr/>
            <p:nvPr/>
          </p:nvSpPr>
          <p:spPr>
            <a:xfrm>
              <a:off x="2456005" y="3835248"/>
              <a:ext cx="1746775" cy="461665"/>
            </a:xfrm>
            <a:prstGeom prst="rect">
              <a:avLst/>
            </a:prstGeom>
            <a:ln>
              <a:solidFill>
                <a:srgbClr val="FFFF00"/>
              </a:solidFill>
            </a:ln>
          </p:spPr>
          <p:txBody>
            <a:bodyPr wrap="square">
              <a:spAutoFit/>
            </a:bodyPr>
            <a:lstStyle/>
            <a:p>
              <a:pPr algn="ctr"/>
              <a:r>
                <a:rPr lang="en-IN" sz="1200" dirty="0"/>
                <a:t>Injected S strain bacteria into live mouse</a:t>
              </a:r>
              <a:endParaRPr lang="en-IN" sz="1100" dirty="0"/>
            </a:p>
          </p:txBody>
        </p:sp>
        <p:sp>
          <p:nvSpPr>
            <p:cNvPr id="47" name="Down Arrow 46">
              <a:extLst>
                <a:ext uri="{FF2B5EF4-FFF2-40B4-BE49-F238E27FC236}">
                  <a16:creationId xmlns:a16="http://schemas.microsoft.com/office/drawing/2014/main" id="{7E686501-DE4B-A343-9637-24627308B6AB}"/>
                </a:ext>
              </a:extLst>
            </p:cNvPr>
            <p:cNvSpPr/>
            <p:nvPr/>
          </p:nvSpPr>
          <p:spPr>
            <a:xfrm>
              <a:off x="3680141" y="3545518"/>
              <a:ext cx="189641"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48" name="Group 47">
            <a:extLst>
              <a:ext uri="{FF2B5EF4-FFF2-40B4-BE49-F238E27FC236}">
                <a16:creationId xmlns:a16="http://schemas.microsoft.com/office/drawing/2014/main" id="{D7FE3C4B-495B-174D-810B-43FEC5EAE032}"/>
              </a:ext>
            </a:extLst>
          </p:cNvPr>
          <p:cNvGrpSpPr/>
          <p:nvPr/>
        </p:nvGrpSpPr>
        <p:grpSpPr>
          <a:xfrm>
            <a:off x="441161" y="3493721"/>
            <a:ext cx="1224136" cy="574764"/>
            <a:chOff x="2632225" y="3536549"/>
            <a:chExt cx="1224136" cy="574764"/>
          </a:xfrm>
        </p:grpSpPr>
        <p:sp>
          <p:nvSpPr>
            <p:cNvPr id="49" name="Rectangle 48">
              <a:extLst>
                <a:ext uri="{FF2B5EF4-FFF2-40B4-BE49-F238E27FC236}">
                  <a16:creationId xmlns:a16="http://schemas.microsoft.com/office/drawing/2014/main" id="{EC02DD3F-B6D9-9741-90F7-008006889638}"/>
                </a:ext>
              </a:extLst>
            </p:cNvPr>
            <p:cNvSpPr/>
            <p:nvPr/>
          </p:nvSpPr>
          <p:spPr>
            <a:xfrm>
              <a:off x="2632225" y="3834314"/>
              <a:ext cx="1224136" cy="276999"/>
            </a:xfrm>
            <a:prstGeom prst="rect">
              <a:avLst/>
            </a:prstGeom>
            <a:ln>
              <a:solidFill>
                <a:srgbClr val="FFFF00"/>
              </a:solidFill>
            </a:ln>
          </p:spPr>
          <p:txBody>
            <a:bodyPr wrap="square">
              <a:spAutoFit/>
            </a:bodyPr>
            <a:lstStyle/>
            <a:p>
              <a:pPr algn="ctr"/>
              <a:r>
                <a:rPr lang="en-IN" sz="1200" dirty="0"/>
                <a:t>Mouse died</a:t>
              </a:r>
              <a:endParaRPr lang="en-IN" sz="1100" dirty="0"/>
            </a:p>
          </p:txBody>
        </p:sp>
        <p:sp>
          <p:nvSpPr>
            <p:cNvPr id="50" name="Down Arrow 49">
              <a:extLst>
                <a:ext uri="{FF2B5EF4-FFF2-40B4-BE49-F238E27FC236}">
                  <a16:creationId xmlns:a16="http://schemas.microsoft.com/office/drawing/2014/main" id="{AAFEE542-FF61-D941-A3D5-6745091A3D4E}"/>
                </a:ext>
              </a:extLst>
            </p:cNvPr>
            <p:cNvSpPr/>
            <p:nvPr/>
          </p:nvSpPr>
          <p:spPr>
            <a:xfrm>
              <a:off x="3093159" y="3536549"/>
              <a:ext cx="360040"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51" name="Group 50">
            <a:extLst>
              <a:ext uri="{FF2B5EF4-FFF2-40B4-BE49-F238E27FC236}">
                <a16:creationId xmlns:a16="http://schemas.microsoft.com/office/drawing/2014/main" id="{ADF924C5-9445-1D49-8A6F-16E1429F5B2C}"/>
              </a:ext>
            </a:extLst>
          </p:cNvPr>
          <p:cNvGrpSpPr/>
          <p:nvPr/>
        </p:nvGrpSpPr>
        <p:grpSpPr>
          <a:xfrm>
            <a:off x="6084168" y="3418946"/>
            <a:ext cx="936104" cy="574764"/>
            <a:chOff x="2632225" y="3536549"/>
            <a:chExt cx="936104" cy="574764"/>
          </a:xfrm>
        </p:grpSpPr>
        <p:sp>
          <p:nvSpPr>
            <p:cNvPr id="52" name="Rectangle 51">
              <a:extLst>
                <a:ext uri="{FF2B5EF4-FFF2-40B4-BE49-F238E27FC236}">
                  <a16:creationId xmlns:a16="http://schemas.microsoft.com/office/drawing/2014/main" id="{2947CE32-E0C3-1649-8BBD-867134D5B3C9}"/>
                </a:ext>
              </a:extLst>
            </p:cNvPr>
            <p:cNvSpPr/>
            <p:nvPr/>
          </p:nvSpPr>
          <p:spPr>
            <a:xfrm>
              <a:off x="2632225" y="3834314"/>
              <a:ext cx="936104" cy="276999"/>
            </a:xfrm>
            <a:prstGeom prst="rect">
              <a:avLst/>
            </a:prstGeom>
            <a:ln>
              <a:solidFill>
                <a:srgbClr val="FFFF00"/>
              </a:solidFill>
            </a:ln>
          </p:spPr>
          <p:txBody>
            <a:bodyPr wrap="square">
              <a:spAutoFit/>
            </a:bodyPr>
            <a:lstStyle/>
            <a:p>
              <a:pPr algn="ctr"/>
              <a:r>
                <a:rPr lang="en-IN" sz="1200" dirty="0"/>
                <a:t>Mouse lives</a:t>
              </a:r>
              <a:endParaRPr lang="en-IN" sz="1100" dirty="0"/>
            </a:p>
          </p:txBody>
        </p:sp>
        <p:sp>
          <p:nvSpPr>
            <p:cNvPr id="53" name="Down Arrow 52">
              <a:extLst>
                <a:ext uri="{FF2B5EF4-FFF2-40B4-BE49-F238E27FC236}">
                  <a16:creationId xmlns:a16="http://schemas.microsoft.com/office/drawing/2014/main" id="{FF5F09E1-9BA2-F44E-8C13-7A291B791CC9}"/>
                </a:ext>
              </a:extLst>
            </p:cNvPr>
            <p:cNvSpPr/>
            <p:nvPr/>
          </p:nvSpPr>
          <p:spPr>
            <a:xfrm>
              <a:off x="2920257" y="3536549"/>
              <a:ext cx="225584"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54" name="Group 53">
            <a:extLst>
              <a:ext uri="{FF2B5EF4-FFF2-40B4-BE49-F238E27FC236}">
                <a16:creationId xmlns:a16="http://schemas.microsoft.com/office/drawing/2014/main" id="{BDB37715-E253-BE4B-9D6C-CC3C406C882D}"/>
              </a:ext>
            </a:extLst>
          </p:cNvPr>
          <p:cNvGrpSpPr/>
          <p:nvPr/>
        </p:nvGrpSpPr>
        <p:grpSpPr>
          <a:xfrm>
            <a:off x="2286327" y="2884493"/>
            <a:ext cx="1925633" cy="764047"/>
            <a:chOff x="2672029" y="3532866"/>
            <a:chExt cx="1925633" cy="764047"/>
          </a:xfrm>
        </p:grpSpPr>
        <p:sp>
          <p:nvSpPr>
            <p:cNvPr id="55" name="Rectangle 54">
              <a:extLst>
                <a:ext uri="{FF2B5EF4-FFF2-40B4-BE49-F238E27FC236}">
                  <a16:creationId xmlns:a16="http://schemas.microsoft.com/office/drawing/2014/main" id="{5A37C131-9B5A-0E45-887C-80432388F38B}"/>
                </a:ext>
              </a:extLst>
            </p:cNvPr>
            <p:cNvSpPr/>
            <p:nvPr/>
          </p:nvSpPr>
          <p:spPr>
            <a:xfrm>
              <a:off x="2672029" y="3835248"/>
              <a:ext cx="1925633" cy="461665"/>
            </a:xfrm>
            <a:prstGeom prst="rect">
              <a:avLst/>
            </a:prstGeom>
            <a:ln>
              <a:solidFill>
                <a:srgbClr val="FFFF00"/>
              </a:solidFill>
            </a:ln>
          </p:spPr>
          <p:txBody>
            <a:bodyPr wrap="square">
              <a:spAutoFit/>
            </a:bodyPr>
            <a:lstStyle/>
            <a:p>
              <a:pPr algn="ctr"/>
              <a:r>
                <a:rPr lang="en-IN" sz="1200" dirty="0"/>
                <a:t>Injected heat killed S strain bacteria into live mouse</a:t>
              </a:r>
              <a:endParaRPr lang="en-IN" sz="1100" dirty="0"/>
            </a:p>
          </p:txBody>
        </p:sp>
        <p:sp>
          <p:nvSpPr>
            <p:cNvPr id="56" name="Down Arrow 55">
              <a:extLst>
                <a:ext uri="{FF2B5EF4-FFF2-40B4-BE49-F238E27FC236}">
                  <a16:creationId xmlns:a16="http://schemas.microsoft.com/office/drawing/2014/main" id="{EE8710AB-9EEB-B442-A733-3758AB4B6695}"/>
                </a:ext>
              </a:extLst>
            </p:cNvPr>
            <p:cNvSpPr/>
            <p:nvPr/>
          </p:nvSpPr>
          <p:spPr>
            <a:xfrm>
              <a:off x="3685974" y="3532866"/>
              <a:ext cx="189641"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57" name="Group 56">
            <a:extLst>
              <a:ext uri="{FF2B5EF4-FFF2-40B4-BE49-F238E27FC236}">
                <a16:creationId xmlns:a16="http://schemas.microsoft.com/office/drawing/2014/main" id="{79151188-2089-B346-9C3D-4D9F60E78F38}"/>
              </a:ext>
            </a:extLst>
          </p:cNvPr>
          <p:cNvGrpSpPr/>
          <p:nvPr/>
        </p:nvGrpSpPr>
        <p:grpSpPr>
          <a:xfrm>
            <a:off x="2339752" y="3650888"/>
            <a:ext cx="1224136" cy="574764"/>
            <a:chOff x="2632225" y="3536549"/>
            <a:chExt cx="1224136" cy="574764"/>
          </a:xfrm>
        </p:grpSpPr>
        <p:sp>
          <p:nvSpPr>
            <p:cNvPr id="58" name="Rectangle 57">
              <a:extLst>
                <a:ext uri="{FF2B5EF4-FFF2-40B4-BE49-F238E27FC236}">
                  <a16:creationId xmlns:a16="http://schemas.microsoft.com/office/drawing/2014/main" id="{C857C5B8-A58B-A746-BEDA-A5D4018041F0}"/>
                </a:ext>
              </a:extLst>
            </p:cNvPr>
            <p:cNvSpPr/>
            <p:nvPr/>
          </p:nvSpPr>
          <p:spPr>
            <a:xfrm>
              <a:off x="2632225" y="3834314"/>
              <a:ext cx="1224136" cy="276999"/>
            </a:xfrm>
            <a:prstGeom prst="rect">
              <a:avLst/>
            </a:prstGeom>
            <a:ln>
              <a:solidFill>
                <a:srgbClr val="FFFF00"/>
              </a:solidFill>
            </a:ln>
          </p:spPr>
          <p:txBody>
            <a:bodyPr wrap="square">
              <a:spAutoFit/>
            </a:bodyPr>
            <a:lstStyle/>
            <a:p>
              <a:pPr algn="ctr"/>
              <a:r>
                <a:rPr lang="en-IN" sz="1200" dirty="0"/>
                <a:t>Mouse lives</a:t>
              </a:r>
              <a:endParaRPr lang="en-IN" sz="1100" dirty="0"/>
            </a:p>
          </p:txBody>
        </p:sp>
        <p:sp>
          <p:nvSpPr>
            <p:cNvPr id="59" name="Down Arrow 58">
              <a:extLst>
                <a:ext uri="{FF2B5EF4-FFF2-40B4-BE49-F238E27FC236}">
                  <a16:creationId xmlns:a16="http://schemas.microsoft.com/office/drawing/2014/main" id="{9A1A280B-2395-5141-9197-8CBF3D24A59A}"/>
                </a:ext>
              </a:extLst>
            </p:cNvPr>
            <p:cNvSpPr/>
            <p:nvPr/>
          </p:nvSpPr>
          <p:spPr>
            <a:xfrm>
              <a:off x="3093159" y="3536549"/>
              <a:ext cx="249604"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60" name="Group 59">
            <a:extLst>
              <a:ext uri="{FF2B5EF4-FFF2-40B4-BE49-F238E27FC236}">
                <a16:creationId xmlns:a16="http://schemas.microsoft.com/office/drawing/2014/main" id="{8E074064-0187-A041-A2AF-F22209AFAFFB}"/>
              </a:ext>
            </a:extLst>
          </p:cNvPr>
          <p:cNvGrpSpPr/>
          <p:nvPr/>
        </p:nvGrpSpPr>
        <p:grpSpPr>
          <a:xfrm>
            <a:off x="2687790" y="2425600"/>
            <a:ext cx="2286885" cy="461665"/>
            <a:chOff x="1973361" y="3764120"/>
            <a:chExt cx="2286885" cy="461665"/>
          </a:xfrm>
        </p:grpSpPr>
        <p:sp>
          <p:nvSpPr>
            <p:cNvPr id="61" name="Rectangle 60">
              <a:extLst>
                <a:ext uri="{FF2B5EF4-FFF2-40B4-BE49-F238E27FC236}">
                  <a16:creationId xmlns:a16="http://schemas.microsoft.com/office/drawing/2014/main" id="{1610A683-1E02-DC47-B39E-26CBC28803D7}"/>
                </a:ext>
              </a:extLst>
            </p:cNvPr>
            <p:cNvSpPr/>
            <p:nvPr/>
          </p:nvSpPr>
          <p:spPr>
            <a:xfrm>
              <a:off x="2272064" y="3764120"/>
              <a:ext cx="1988182" cy="461665"/>
            </a:xfrm>
            <a:prstGeom prst="rect">
              <a:avLst/>
            </a:prstGeom>
            <a:ln>
              <a:solidFill>
                <a:srgbClr val="FFFF00"/>
              </a:solidFill>
            </a:ln>
          </p:spPr>
          <p:txBody>
            <a:bodyPr wrap="square">
              <a:spAutoFit/>
            </a:bodyPr>
            <a:lstStyle/>
            <a:p>
              <a:pPr algn="just"/>
              <a:r>
                <a:rPr lang="en-IN" sz="1200" dirty="0"/>
                <a:t>Injected heat killed S strain bacteria into live mouse</a:t>
              </a:r>
              <a:endParaRPr lang="en-IN" sz="1100" dirty="0"/>
            </a:p>
          </p:txBody>
        </p:sp>
        <p:sp>
          <p:nvSpPr>
            <p:cNvPr id="62" name="Down Arrow 61">
              <a:extLst>
                <a:ext uri="{FF2B5EF4-FFF2-40B4-BE49-F238E27FC236}">
                  <a16:creationId xmlns:a16="http://schemas.microsoft.com/office/drawing/2014/main" id="{EDF2A499-8E8C-8C40-9C4D-503D4F5AD791}"/>
                </a:ext>
              </a:extLst>
            </p:cNvPr>
            <p:cNvSpPr/>
            <p:nvPr/>
          </p:nvSpPr>
          <p:spPr>
            <a:xfrm rot="16200000">
              <a:off x="2028557" y="3808976"/>
              <a:ext cx="189641"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69" name="Group 68">
            <a:extLst>
              <a:ext uri="{FF2B5EF4-FFF2-40B4-BE49-F238E27FC236}">
                <a16:creationId xmlns:a16="http://schemas.microsoft.com/office/drawing/2014/main" id="{15FB28D4-1C68-4342-ADA9-D7283FAED166}"/>
              </a:ext>
            </a:extLst>
          </p:cNvPr>
          <p:cNvGrpSpPr/>
          <p:nvPr/>
        </p:nvGrpSpPr>
        <p:grpSpPr>
          <a:xfrm>
            <a:off x="3839887" y="2673680"/>
            <a:ext cx="2172273" cy="1493088"/>
            <a:chOff x="2659996" y="2806637"/>
            <a:chExt cx="2172273" cy="1493088"/>
          </a:xfrm>
        </p:grpSpPr>
        <p:sp>
          <p:nvSpPr>
            <p:cNvPr id="70" name="Rectangle 69">
              <a:extLst>
                <a:ext uri="{FF2B5EF4-FFF2-40B4-BE49-F238E27FC236}">
                  <a16:creationId xmlns:a16="http://schemas.microsoft.com/office/drawing/2014/main" id="{0D35FEE6-3D65-2D4D-87F1-493D5658779D}"/>
                </a:ext>
              </a:extLst>
            </p:cNvPr>
            <p:cNvSpPr/>
            <p:nvPr/>
          </p:nvSpPr>
          <p:spPr>
            <a:xfrm>
              <a:off x="2659996" y="3838060"/>
              <a:ext cx="2172273" cy="461665"/>
            </a:xfrm>
            <a:prstGeom prst="rect">
              <a:avLst/>
            </a:prstGeom>
            <a:ln>
              <a:solidFill>
                <a:srgbClr val="FFFF00"/>
              </a:solidFill>
            </a:ln>
          </p:spPr>
          <p:txBody>
            <a:bodyPr wrap="square">
              <a:spAutoFit/>
            </a:bodyPr>
            <a:lstStyle/>
            <a:p>
              <a:pPr algn="ctr"/>
              <a:r>
                <a:rPr lang="en-IN" sz="1200" dirty="0"/>
                <a:t>Injected heat killed S strain and R strain bacteria into live mouse</a:t>
              </a:r>
              <a:endParaRPr lang="en-IN" sz="1100" dirty="0"/>
            </a:p>
          </p:txBody>
        </p:sp>
        <p:sp>
          <p:nvSpPr>
            <p:cNvPr id="71" name="Down Arrow 70">
              <a:extLst>
                <a:ext uri="{FF2B5EF4-FFF2-40B4-BE49-F238E27FC236}">
                  <a16:creationId xmlns:a16="http://schemas.microsoft.com/office/drawing/2014/main" id="{2F6A7976-9735-5B4B-8359-C6D990D681CB}"/>
                </a:ext>
              </a:extLst>
            </p:cNvPr>
            <p:cNvSpPr/>
            <p:nvPr/>
          </p:nvSpPr>
          <p:spPr>
            <a:xfrm>
              <a:off x="4158386" y="2806637"/>
              <a:ext cx="189641" cy="1050781"/>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2" name="Down Arrow 71">
              <a:extLst>
                <a:ext uri="{FF2B5EF4-FFF2-40B4-BE49-F238E27FC236}">
                  <a16:creationId xmlns:a16="http://schemas.microsoft.com/office/drawing/2014/main" id="{ACE30800-EC3A-1C45-B6D0-CEFD9BE757E5}"/>
                </a:ext>
              </a:extLst>
            </p:cNvPr>
            <p:cNvSpPr/>
            <p:nvPr/>
          </p:nvSpPr>
          <p:spPr>
            <a:xfrm>
              <a:off x="3077159" y="3020222"/>
              <a:ext cx="199820" cy="817838"/>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grpSp>
        <p:nvGrpSpPr>
          <p:cNvPr id="73" name="Group 72">
            <a:extLst>
              <a:ext uri="{FF2B5EF4-FFF2-40B4-BE49-F238E27FC236}">
                <a16:creationId xmlns:a16="http://schemas.microsoft.com/office/drawing/2014/main" id="{EF486129-1DD8-AA40-B36B-16C8CA494D87}"/>
              </a:ext>
            </a:extLst>
          </p:cNvPr>
          <p:cNvGrpSpPr/>
          <p:nvPr/>
        </p:nvGrpSpPr>
        <p:grpSpPr>
          <a:xfrm>
            <a:off x="4355368" y="4166304"/>
            <a:ext cx="936712" cy="574764"/>
            <a:chOff x="2776241" y="3536549"/>
            <a:chExt cx="936712" cy="574764"/>
          </a:xfrm>
        </p:grpSpPr>
        <p:sp>
          <p:nvSpPr>
            <p:cNvPr id="74" name="Rectangle 73">
              <a:extLst>
                <a:ext uri="{FF2B5EF4-FFF2-40B4-BE49-F238E27FC236}">
                  <a16:creationId xmlns:a16="http://schemas.microsoft.com/office/drawing/2014/main" id="{9D875F4A-C6CD-554A-8D7D-28C845E3BD7D}"/>
                </a:ext>
              </a:extLst>
            </p:cNvPr>
            <p:cNvSpPr/>
            <p:nvPr/>
          </p:nvSpPr>
          <p:spPr>
            <a:xfrm>
              <a:off x="2776241" y="3834314"/>
              <a:ext cx="936712" cy="276999"/>
            </a:xfrm>
            <a:prstGeom prst="rect">
              <a:avLst/>
            </a:prstGeom>
            <a:ln>
              <a:solidFill>
                <a:srgbClr val="FFFF00"/>
              </a:solidFill>
            </a:ln>
          </p:spPr>
          <p:txBody>
            <a:bodyPr wrap="square">
              <a:spAutoFit/>
            </a:bodyPr>
            <a:lstStyle/>
            <a:p>
              <a:pPr algn="ctr"/>
              <a:r>
                <a:rPr lang="en-IN" sz="1200" dirty="0"/>
                <a:t>Mouse died</a:t>
              </a:r>
              <a:endParaRPr lang="en-IN" sz="1100" dirty="0"/>
            </a:p>
          </p:txBody>
        </p:sp>
        <p:sp>
          <p:nvSpPr>
            <p:cNvPr id="75" name="Down Arrow 74">
              <a:extLst>
                <a:ext uri="{FF2B5EF4-FFF2-40B4-BE49-F238E27FC236}">
                  <a16:creationId xmlns:a16="http://schemas.microsoft.com/office/drawing/2014/main" id="{CF14188E-0D5E-2746-9762-8D2C875DE70B}"/>
                </a:ext>
              </a:extLst>
            </p:cNvPr>
            <p:cNvSpPr/>
            <p:nvPr/>
          </p:nvSpPr>
          <p:spPr>
            <a:xfrm>
              <a:off x="3093159" y="3536549"/>
              <a:ext cx="249604"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sp>
        <p:nvSpPr>
          <p:cNvPr id="63" name="Down Arrow 62">
            <a:extLst>
              <a:ext uri="{FF2B5EF4-FFF2-40B4-BE49-F238E27FC236}">
                <a16:creationId xmlns:a16="http://schemas.microsoft.com/office/drawing/2014/main" id="{0FE4B10C-C207-B643-AD1F-A93F5680AE8E}"/>
              </a:ext>
            </a:extLst>
          </p:cNvPr>
          <p:cNvSpPr/>
          <p:nvPr/>
        </p:nvSpPr>
        <p:spPr>
          <a:xfrm>
            <a:off x="6383088" y="4017677"/>
            <a:ext cx="215997" cy="252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64" name="Down Arrow 63">
            <a:extLst>
              <a:ext uri="{FF2B5EF4-FFF2-40B4-BE49-F238E27FC236}">
                <a16:creationId xmlns:a16="http://schemas.microsoft.com/office/drawing/2014/main" id="{0EF41B7B-FA3A-D544-8EB0-2CA59BE4CE55}"/>
              </a:ext>
            </a:extLst>
          </p:cNvPr>
          <p:cNvSpPr/>
          <p:nvPr/>
        </p:nvSpPr>
        <p:spPr>
          <a:xfrm>
            <a:off x="988115" y="4117668"/>
            <a:ext cx="215997" cy="2520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grpSp>
        <p:nvGrpSpPr>
          <p:cNvPr id="65" name="Group 64">
            <a:extLst>
              <a:ext uri="{FF2B5EF4-FFF2-40B4-BE49-F238E27FC236}">
                <a16:creationId xmlns:a16="http://schemas.microsoft.com/office/drawing/2014/main" id="{B42E50F6-6BF9-BA4D-9502-67B3F09C0FA7}"/>
              </a:ext>
            </a:extLst>
          </p:cNvPr>
          <p:cNvGrpSpPr/>
          <p:nvPr/>
        </p:nvGrpSpPr>
        <p:grpSpPr>
          <a:xfrm>
            <a:off x="336352" y="4297657"/>
            <a:ext cx="6998274" cy="518280"/>
            <a:chOff x="675420" y="5175222"/>
            <a:chExt cx="8397930" cy="621936"/>
          </a:xfrm>
        </p:grpSpPr>
        <p:sp>
          <p:nvSpPr>
            <p:cNvPr id="66" name="Rectangle 65">
              <a:extLst>
                <a:ext uri="{FF2B5EF4-FFF2-40B4-BE49-F238E27FC236}">
                  <a16:creationId xmlns:a16="http://schemas.microsoft.com/office/drawing/2014/main" id="{9F37CB9A-A52A-8747-821D-987B536DF30A}"/>
                </a:ext>
              </a:extLst>
            </p:cNvPr>
            <p:cNvSpPr/>
            <p:nvPr/>
          </p:nvSpPr>
          <p:spPr>
            <a:xfrm>
              <a:off x="675420" y="5261627"/>
              <a:ext cx="1835504" cy="535531"/>
            </a:xfrm>
            <a:prstGeom prst="rect">
              <a:avLst/>
            </a:prstGeom>
            <a:ln>
              <a:solidFill>
                <a:srgbClr val="FFFF00"/>
              </a:solidFill>
            </a:ln>
          </p:spPr>
          <p:txBody>
            <a:bodyPr wrap="none">
              <a:spAutoFit/>
            </a:bodyPr>
            <a:lstStyle/>
            <a:p>
              <a:pPr algn="ctr"/>
              <a:r>
                <a:rPr lang="en-IN" sz="1200" dirty="0"/>
                <a:t>S strain bacteria is  </a:t>
              </a:r>
            </a:p>
            <a:p>
              <a:pPr algn="ctr"/>
              <a:r>
                <a:rPr lang="en-IN" sz="1100" b="1" dirty="0">
                  <a:ln>
                    <a:solidFill>
                      <a:srgbClr val="FF0000"/>
                    </a:solidFill>
                  </a:ln>
                  <a:solidFill>
                    <a:srgbClr val="FFC000"/>
                  </a:solidFill>
                </a:rPr>
                <a:t>VIRULENT/INFECTIOUS</a:t>
              </a:r>
              <a:endParaRPr lang="en-IN" sz="1100" b="1" dirty="0"/>
            </a:p>
          </p:txBody>
        </p:sp>
        <p:sp>
          <p:nvSpPr>
            <p:cNvPr id="67" name="Rectangle 66">
              <a:extLst>
                <a:ext uri="{FF2B5EF4-FFF2-40B4-BE49-F238E27FC236}">
                  <a16:creationId xmlns:a16="http://schemas.microsoft.com/office/drawing/2014/main" id="{9931B08E-7212-4643-BC79-2513BC0E61A9}"/>
                </a:ext>
              </a:extLst>
            </p:cNvPr>
            <p:cNvSpPr/>
            <p:nvPr/>
          </p:nvSpPr>
          <p:spPr>
            <a:xfrm>
              <a:off x="6897369" y="5175222"/>
              <a:ext cx="2175981" cy="535531"/>
            </a:xfrm>
            <a:prstGeom prst="rect">
              <a:avLst/>
            </a:prstGeom>
            <a:ln>
              <a:solidFill>
                <a:srgbClr val="FFFF00"/>
              </a:solidFill>
            </a:ln>
          </p:spPr>
          <p:txBody>
            <a:bodyPr wrap="none">
              <a:spAutoFit/>
            </a:bodyPr>
            <a:lstStyle/>
            <a:p>
              <a:pPr algn="ctr"/>
              <a:r>
                <a:rPr lang="en-IN" sz="1200" dirty="0"/>
                <a:t>  R strain bacteria is</a:t>
              </a:r>
            </a:p>
            <a:p>
              <a:pPr algn="ctr"/>
              <a:r>
                <a:rPr lang="en-IN" sz="1100" b="1" dirty="0">
                  <a:solidFill>
                    <a:srgbClr val="FFFF00"/>
                  </a:solidFill>
                </a:rPr>
                <a:t>NON VIRULENT/AVIRULENT</a:t>
              </a:r>
              <a:endParaRPr lang="en-IN" sz="1100" b="1" dirty="0"/>
            </a:p>
          </p:txBody>
        </p:sp>
      </p:grpSp>
      <p:grpSp>
        <p:nvGrpSpPr>
          <p:cNvPr id="68" name="Group 67">
            <a:extLst>
              <a:ext uri="{FF2B5EF4-FFF2-40B4-BE49-F238E27FC236}">
                <a16:creationId xmlns:a16="http://schemas.microsoft.com/office/drawing/2014/main" id="{889BA00E-E12B-0B46-A074-294F5A5EA397}"/>
              </a:ext>
            </a:extLst>
          </p:cNvPr>
          <p:cNvGrpSpPr/>
          <p:nvPr/>
        </p:nvGrpSpPr>
        <p:grpSpPr>
          <a:xfrm>
            <a:off x="395537" y="4762366"/>
            <a:ext cx="5616623" cy="759430"/>
            <a:chOff x="-1328214" y="3536549"/>
            <a:chExt cx="8784976" cy="759430"/>
          </a:xfrm>
        </p:grpSpPr>
        <p:sp>
          <p:nvSpPr>
            <p:cNvPr id="76" name="Rectangle 75">
              <a:extLst>
                <a:ext uri="{FF2B5EF4-FFF2-40B4-BE49-F238E27FC236}">
                  <a16:creationId xmlns:a16="http://schemas.microsoft.com/office/drawing/2014/main" id="{0C4D9B06-5AA3-634D-8A14-F241B7EC01C4}"/>
                </a:ext>
              </a:extLst>
            </p:cNvPr>
            <p:cNvSpPr/>
            <p:nvPr/>
          </p:nvSpPr>
          <p:spPr>
            <a:xfrm>
              <a:off x="-1328214" y="3834314"/>
              <a:ext cx="8784976" cy="461665"/>
            </a:xfrm>
            <a:prstGeom prst="rect">
              <a:avLst/>
            </a:prstGeom>
            <a:ln>
              <a:solidFill>
                <a:srgbClr val="FFFF00"/>
              </a:solidFill>
            </a:ln>
          </p:spPr>
          <p:txBody>
            <a:bodyPr wrap="square">
              <a:spAutoFit/>
            </a:bodyPr>
            <a:lstStyle/>
            <a:p>
              <a:pPr algn="ctr"/>
              <a:r>
                <a:rPr lang="en-IN" sz="1200" b="1" dirty="0">
                  <a:solidFill>
                    <a:srgbClr val="FFFF00"/>
                  </a:solidFill>
                </a:rPr>
                <a:t>Conclusion: </a:t>
              </a:r>
              <a:r>
                <a:rPr lang="en-IN" sz="1200" dirty="0"/>
                <a:t>Some ‘transforming principle’  transferred from the heat-killed S strain, had enabled the R strain to synthesise a smooth polysaccharide coat and become virulent</a:t>
              </a:r>
            </a:p>
          </p:txBody>
        </p:sp>
        <p:sp>
          <p:nvSpPr>
            <p:cNvPr id="77" name="Down Arrow 76">
              <a:extLst>
                <a:ext uri="{FF2B5EF4-FFF2-40B4-BE49-F238E27FC236}">
                  <a16:creationId xmlns:a16="http://schemas.microsoft.com/office/drawing/2014/main" id="{08860975-717D-554E-9DB2-357838271F46}"/>
                </a:ext>
              </a:extLst>
            </p:cNvPr>
            <p:cNvSpPr/>
            <p:nvPr/>
          </p:nvSpPr>
          <p:spPr>
            <a:xfrm>
              <a:off x="5420987" y="3536549"/>
              <a:ext cx="346356" cy="30003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6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 calcmode="lin" valueType="num">
                                      <p:cBhvr additive="base">
                                        <p:cTn id="88" dur="500" fill="hold"/>
                                        <p:tgtEl>
                                          <p:spTgt spid="65"/>
                                        </p:tgtEl>
                                        <p:attrNameLst>
                                          <p:attrName>ppt_x</p:attrName>
                                        </p:attrNameLst>
                                      </p:cBhvr>
                                      <p:tavLst>
                                        <p:tav tm="0">
                                          <p:val>
                                            <p:strVal val="#ppt_x"/>
                                          </p:val>
                                        </p:tav>
                                        <p:tav tm="100000">
                                          <p:val>
                                            <p:strVal val="#ppt_x"/>
                                          </p:val>
                                        </p:tav>
                                      </p:tavLst>
                                    </p:anim>
                                    <p:anim calcmode="lin" valueType="num">
                                      <p:cBhvr additive="base">
                                        <p:cTn id="89"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3" grpId="0"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ross 3">
            <a:extLst>
              <a:ext uri="{FF2B5EF4-FFF2-40B4-BE49-F238E27FC236}">
                <a16:creationId xmlns:a16="http://schemas.microsoft.com/office/drawing/2014/main" id="{24D2349B-7217-004D-BD31-105FDAFC091B}"/>
              </a:ext>
            </a:extLst>
          </p:cNvPr>
          <p:cNvSpPr/>
          <p:nvPr/>
        </p:nvSpPr>
        <p:spPr>
          <a:xfrm>
            <a:off x="2823187" y="1829431"/>
            <a:ext cx="1680186" cy="1656184"/>
          </a:xfrm>
          <a:prstGeom prst="plus">
            <a:avLst>
              <a:gd name="adj" fmla="val 38955"/>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83417"/>
            <a:ext cx="7620000" cy="952500"/>
          </a:xfrm>
        </p:spPr>
        <p:txBody>
          <a:bodyPr>
            <a:noAutofit/>
          </a:bodyPr>
          <a:lstStyle/>
          <a:p>
            <a:r>
              <a:rPr lang="en-US" sz="2750" b="1" dirty="0"/>
              <a:t>Experiment </a:t>
            </a:r>
            <a:r>
              <a:rPr lang="en-IN" sz="2750" b="1" dirty="0"/>
              <a:t>of </a:t>
            </a:r>
            <a:r>
              <a:rPr lang="en-IN" sz="2750" dirty="0"/>
              <a:t>Frederick Griffith</a:t>
            </a:r>
            <a:r>
              <a:rPr lang="en-IN" sz="2750" b="1" dirty="0"/>
              <a:t> </a:t>
            </a:r>
            <a:endParaRPr lang="en-IN" sz="2750" dirty="0"/>
          </a:p>
        </p:txBody>
      </p:sp>
      <p:sp>
        <p:nvSpPr>
          <p:cNvPr id="241666" name="AutoShape 2" descr="https://upload.wikimedia.org/wikipedia/commons/thumb/6/6a/Griffith_experiment.svg/2000px-Griffith_experiment.svg.png"/>
          <p:cNvSpPr>
            <a:spLocks noChangeAspect="1" noChangeArrowheads="1"/>
          </p:cNvSpPr>
          <p:nvPr/>
        </p:nvSpPr>
        <p:spPr bwMode="auto">
          <a:xfrm>
            <a:off x="891646" y="-562880"/>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en-IN" sz="1500"/>
          </a:p>
        </p:txBody>
      </p:sp>
      <p:pic>
        <p:nvPicPr>
          <p:cNvPr id="241669" name="Picture 5"/>
          <p:cNvPicPr>
            <a:picLocks noChangeAspect="1" noChangeArrowheads="1"/>
          </p:cNvPicPr>
          <p:nvPr/>
        </p:nvPicPr>
        <p:blipFill>
          <a:blip r:embed="rId3" cstate="print"/>
          <a:srcRect t="8657" r="86088" b="8657"/>
          <a:stretch>
            <a:fillRect/>
          </a:stretch>
        </p:blipFill>
        <p:spPr bwMode="auto">
          <a:xfrm>
            <a:off x="971600" y="902140"/>
            <a:ext cx="1680187" cy="3793119"/>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l="14351" t="8657" r="71737" b="8657"/>
          <a:stretch>
            <a:fillRect/>
          </a:stretch>
        </p:blipFill>
        <p:spPr bwMode="auto">
          <a:xfrm>
            <a:off x="2831807" y="902140"/>
            <a:ext cx="1680187" cy="3793119"/>
          </a:xfrm>
          <a:prstGeom prst="rect">
            <a:avLst/>
          </a:prstGeom>
          <a:noFill/>
          <a:ln w="9525">
            <a:noFill/>
            <a:miter lim="800000"/>
            <a:headEnd/>
            <a:tailEnd/>
          </a:ln>
        </p:spPr>
      </p:pic>
      <p:pic>
        <p:nvPicPr>
          <p:cNvPr id="10" name="Picture 5"/>
          <p:cNvPicPr>
            <a:picLocks noChangeAspect="1" noChangeArrowheads="1"/>
          </p:cNvPicPr>
          <p:nvPr/>
        </p:nvPicPr>
        <p:blipFill>
          <a:blip r:embed="rId3" cstate="print"/>
          <a:srcRect l="28205" t="8657" r="57883" b="8657"/>
          <a:stretch>
            <a:fillRect/>
          </a:stretch>
        </p:blipFill>
        <p:spPr bwMode="auto">
          <a:xfrm>
            <a:off x="4764021" y="902140"/>
            <a:ext cx="1680187" cy="3793119"/>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srcRect l="42059" t="8657" r="43359" b="8657"/>
          <a:stretch>
            <a:fillRect/>
          </a:stretch>
        </p:blipFill>
        <p:spPr bwMode="auto">
          <a:xfrm>
            <a:off x="2822094" y="891006"/>
            <a:ext cx="1761153" cy="3793119"/>
          </a:xfrm>
          <a:prstGeom prst="rect">
            <a:avLst/>
          </a:prstGeom>
          <a:noFill/>
          <a:ln w="9525">
            <a:noFill/>
            <a:miter lim="800000"/>
            <a:headEnd/>
            <a:tailEnd/>
          </a:ln>
        </p:spPr>
      </p:pic>
      <p:sp>
        <p:nvSpPr>
          <p:cNvPr id="12" name="Rectangle 11"/>
          <p:cNvSpPr/>
          <p:nvPr/>
        </p:nvSpPr>
        <p:spPr>
          <a:xfrm>
            <a:off x="1271633" y="5017740"/>
            <a:ext cx="6720747" cy="451342"/>
          </a:xfrm>
          <a:prstGeom prst="rect">
            <a:avLst/>
          </a:prstGeom>
        </p:spPr>
        <p:txBody>
          <a:bodyPr wrap="square">
            <a:spAutoFit/>
          </a:bodyPr>
          <a:lstStyle/>
          <a:p>
            <a:r>
              <a:rPr lang="en-IN" sz="2333" b="1" dirty="0"/>
              <a:t>What conclusion can you draw from the experiment?</a:t>
            </a:r>
            <a:endParaRPr lang="en-US" sz="2333" dirty="0"/>
          </a:p>
        </p:txBody>
      </p:sp>
    </p:spTree>
    <p:extLst>
      <p:ext uri="{BB962C8B-B14F-4D97-AF65-F5344CB8AC3E}">
        <p14:creationId xmlns:p14="http://schemas.microsoft.com/office/powerpoint/2010/main" val="41859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0"/>
                            </p:stCondLst>
                            <p:childTnLst>
                              <p:par>
                                <p:cTn id="23" presetID="0" presetClass="path" presetSubtype="0" accel="50000" decel="50000" fill="hold" nodeType="afterEffect">
                                  <p:stCondLst>
                                    <p:cond delay="0"/>
                                  </p:stCondLst>
                                  <p:childTnLst>
                                    <p:animMotion origin="layout" path="M -0.00208 -0.02472 L 0.19583 -0.02472 " pathEditMode="relative" ptsTypes="AA">
                                      <p:cBhvr>
                                        <p:cTn id="24" dur="5000" fill="hold"/>
                                        <p:tgtEl>
                                          <p:spTgt spid="241669"/>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764 -0.02472 L -0.19775 -0.02472 " pathEditMode="relative" rAng="0" ptsTypes="AA">
                                      <p:cBhvr>
                                        <p:cTn id="26" dur="5000" fill="hold"/>
                                        <p:tgtEl>
                                          <p:spTgt spid="10"/>
                                        </p:tgtEl>
                                        <p:attrNameLst>
                                          <p:attrName>ppt_x</p:attrName>
                                          <p:attrName>ppt_y</p:attrName>
                                        </p:attrNameLst>
                                      </p:cBhvr>
                                      <p:rCtr x="-9514" y="0"/>
                                    </p:animMotion>
                                  </p:childTnLst>
                                </p:cTn>
                              </p:par>
                            </p:childTnLst>
                          </p:cTn>
                        </p:par>
                        <p:par>
                          <p:cTn id="27" fill="hold">
                            <p:stCondLst>
                              <p:cond delay="5000"/>
                            </p:stCondLst>
                            <p:childTnLst>
                              <p:par>
                                <p:cTn id="28" presetID="4" presetClass="exit" presetSubtype="16" fill="hold" nodeType="afterEffect">
                                  <p:stCondLst>
                                    <p:cond delay="0"/>
                                  </p:stCondLst>
                                  <p:childTnLst>
                                    <p:animEffect transition="out" filter="box(in)">
                                      <p:cBhvr>
                                        <p:cTn id="29" dur="10"/>
                                        <p:tgtEl>
                                          <p:spTgt spid="241669"/>
                                        </p:tgtEl>
                                      </p:cBhvr>
                                    </p:animEffect>
                                    <p:set>
                                      <p:cBhvr>
                                        <p:cTn id="30" dur="1" fill="hold">
                                          <p:stCondLst>
                                            <p:cond delay="9"/>
                                          </p:stCondLst>
                                        </p:cTn>
                                        <p:tgtEl>
                                          <p:spTgt spid="241669"/>
                                        </p:tgtEl>
                                        <p:attrNameLst>
                                          <p:attrName>style.visibility</p:attrName>
                                        </p:attrNameLst>
                                      </p:cBhvr>
                                      <p:to>
                                        <p:strVal val="hidden"/>
                                      </p:to>
                                    </p:set>
                                  </p:childTnLst>
                                </p:cTn>
                              </p:par>
                              <p:par>
                                <p:cTn id="31" presetID="4" presetClass="exit" presetSubtype="16" fill="hold" nodeType="withEffect">
                                  <p:stCondLst>
                                    <p:cond delay="0"/>
                                  </p:stCondLst>
                                  <p:childTnLst>
                                    <p:animEffect transition="out" filter="box(in)">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4" presetClass="exit" presetSubtype="16" fill="hold" grpId="2" nodeType="withEffect">
                                  <p:stCondLst>
                                    <p:cond delay="0"/>
                                  </p:stCondLst>
                                  <p:childTnLst>
                                    <p:animEffect transition="out" filter="box(in)">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circle(in)">
                                      <p:cBhvr>
                                        <p:cTn id="4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2"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865"/>
            <a:ext cx="7620000" cy="952500"/>
          </a:xfrm>
        </p:spPr>
        <p:txBody>
          <a:bodyPr>
            <a:normAutofit fontScale="90000"/>
          </a:bodyPr>
          <a:lstStyle/>
          <a:p>
            <a:r>
              <a:rPr lang="en-IN" b="1" dirty="0"/>
              <a:t>Transforming Principle of </a:t>
            </a:r>
            <a:r>
              <a:rPr lang="en-IN" dirty="0"/>
              <a:t>Frederick Griffith</a:t>
            </a:r>
            <a:r>
              <a:rPr lang="en-IN" b="1" dirty="0"/>
              <a:t> </a:t>
            </a:r>
            <a:endParaRPr lang="en-IN" dirty="0"/>
          </a:p>
        </p:txBody>
      </p:sp>
      <p:sp>
        <p:nvSpPr>
          <p:cNvPr id="3" name="Content Placeholder 2"/>
          <p:cNvSpPr>
            <a:spLocks noGrp="1"/>
          </p:cNvSpPr>
          <p:nvPr>
            <p:ph idx="1"/>
          </p:nvPr>
        </p:nvSpPr>
        <p:spPr>
          <a:xfrm>
            <a:off x="457200" y="1071026"/>
            <a:ext cx="8229600" cy="3771636"/>
          </a:xfrm>
        </p:spPr>
        <p:txBody>
          <a:bodyPr>
            <a:normAutofit fontScale="92500" lnSpcReduction="10000"/>
          </a:bodyPr>
          <a:lstStyle/>
          <a:p>
            <a:pPr algn="just">
              <a:buNone/>
            </a:pPr>
            <a:r>
              <a:rPr lang="en-IN" sz="2917" b="1" dirty="0"/>
              <a:t>Conclusion: </a:t>
            </a:r>
          </a:p>
          <a:p>
            <a:pPr algn="just"/>
            <a:r>
              <a:rPr lang="en-IN" dirty="0"/>
              <a:t>R strain bacteria was </a:t>
            </a:r>
            <a:r>
              <a:rPr lang="en-IN" b="1" dirty="0">
                <a:solidFill>
                  <a:srgbClr val="FFFF00"/>
                </a:solidFill>
              </a:rPr>
              <a:t>transformed</a:t>
            </a:r>
            <a:r>
              <a:rPr lang="en-IN" b="1" dirty="0"/>
              <a:t> by the heat-killed S strain bacteria. </a:t>
            </a:r>
          </a:p>
          <a:p>
            <a:pPr algn="just"/>
            <a:r>
              <a:rPr lang="en-IN" b="1" dirty="0"/>
              <a:t>Some ‘</a:t>
            </a:r>
            <a:r>
              <a:rPr lang="en-IN" b="1" dirty="0">
                <a:solidFill>
                  <a:srgbClr val="FFFF00"/>
                </a:solidFill>
              </a:rPr>
              <a:t>transforming principle</a:t>
            </a:r>
            <a:r>
              <a:rPr lang="en-IN" dirty="0"/>
              <a:t>’, transferred from the heat-killed S strain, had enabled the R strain to synthesise a smooth polysaccharide coat and become virulent. </a:t>
            </a:r>
          </a:p>
          <a:p>
            <a:pPr algn="just"/>
            <a:r>
              <a:rPr lang="en-IN" dirty="0"/>
              <a:t>This must be due to the transfer of the genetic material. </a:t>
            </a:r>
          </a:p>
          <a:p>
            <a:pPr algn="just"/>
            <a:r>
              <a:rPr lang="en-IN" dirty="0"/>
              <a:t>However, Griffith</a:t>
            </a:r>
            <a:r>
              <a:rPr lang="en-IN" b="1" dirty="0"/>
              <a:t> was not able to know </a:t>
            </a:r>
            <a:r>
              <a:rPr lang="en-IN" dirty="0"/>
              <a:t>the </a:t>
            </a:r>
            <a:r>
              <a:rPr lang="en-IN" b="1" dirty="0">
                <a:solidFill>
                  <a:srgbClr val="FFFF00"/>
                </a:solidFill>
              </a:rPr>
              <a:t>biochemical nature </a:t>
            </a:r>
            <a:r>
              <a:rPr lang="en-IN" dirty="0"/>
              <a:t>of genetic material.</a:t>
            </a:r>
          </a:p>
          <a:p>
            <a:pPr algn="just"/>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207" y="-166836"/>
            <a:ext cx="8267586" cy="700129"/>
          </a:xfrm>
        </p:spPr>
        <p:txBody>
          <a:bodyPr>
            <a:noAutofit/>
          </a:bodyPr>
          <a:lstStyle/>
          <a:p>
            <a:r>
              <a:rPr lang="en-IN" sz="2000" b="1" dirty="0"/>
              <a:t>Biochemical Characterisation of Transforming </a:t>
            </a:r>
            <a:r>
              <a:rPr lang="en-IN" sz="1800" b="1" dirty="0"/>
              <a:t>Principle</a:t>
            </a:r>
            <a:endParaRPr lang="en-IN" sz="2000" b="1" dirty="0"/>
          </a:p>
        </p:txBody>
      </p:sp>
      <p:sp>
        <p:nvSpPr>
          <p:cNvPr id="3" name="Content Placeholder 2"/>
          <p:cNvSpPr>
            <a:spLocks noGrp="1"/>
          </p:cNvSpPr>
          <p:nvPr>
            <p:ph idx="1"/>
          </p:nvPr>
        </p:nvSpPr>
        <p:spPr>
          <a:xfrm>
            <a:off x="107504" y="323611"/>
            <a:ext cx="8928992" cy="1021721"/>
          </a:xfrm>
        </p:spPr>
        <p:txBody>
          <a:bodyPr>
            <a:normAutofit/>
          </a:bodyPr>
          <a:lstStyle/>
          <a:p>
            <a:pPr algn="just"/>
            <a:r>
              <a:rPr lang="en-IN" sz="1600" dirty="0"/>
              <a:t>Earlier, the genetic material was thought to be a protein. </a:t>
            </a:r>
          </a:p>
          <a:p>
            <a:pPr algn="just"/>
            <a:r>
              <a:rPr lang="en-IN" sz="1600" dirty="0"/>
              <a:t>In 1933-44 , </a:t>
            </a:r>
            <a:r>
              <a:rPr lang="en-IN" sz="1600" b="1" dirty="0">
                <a:solidFill>
                  <a:srgbClr val="FFFF00"/>
                </a:solidFill>
              </a:rPr>
              <a:t>Oswald Avery, Colin MacLeod and </a:t>
            </a:r>
            <a:r>
              <a:rPr lang="en-IN" sz="1600" b="1" dirty="0" err="1">
                <a:solidFill>
                  <a:srgbClr val="FFFF00"/>
                </a:solidFill>
              </a:rPr>
              <a:t>Maclyn</a:t>
            </a:r>
            <a:r>
              <a:rPr lang="en-IN" sz="1600" b="1" dirty="0">
                <a:solidFill>
                  <a:srgbClr val="FFFF00"/>
                </a:solidFill>
              </a:rPr>
              <a:t> McCarty</a:t>
            </a:r>
            <a:r>
              <a:rPr lang="en-IN" sz="1600" dirty="0"/>
              <a:t> worked to determine the biochemical nature of ‘transforming principle’ in Griffith's experiment as follows;</a:t>
            </a:r>
          </a:p>
        </p:txBody>
      </p:sp>
      <p:grpSp>
        <p:nvGrpSpPr>
          <p:cNvPr id="4" name="Group 3">
            <a:extLst>
              <a:ext uri="{FF2B5EF4-FFF2-40B4-BE49-F238E27FC236}">
                <a16:creationId xmlns:a16="http://schemas.microsoft.com/office/drawing/2014/main" id="{0F8F6CDD-06E0-7A4D-BC58-AD334F4DCC5F}"/>
              </a:ext>
            </a:extLst>
          </p:cNvPr>
          <p:cNvGrpSpPr/>
          <p:nvPr/>
        </p:nvGrpSpPr>
        <p:grpSpPr>
          <a:xfrm>
            <a:off x="1691680" y="1345332"/>
            <a:ext cx="5887519" cy="617949"/>
            <a:chOff x="1219645" y="2276872"/>
            <a:chExt cx="7086922" cy="741539"/>
          </a:xfrm>
        </p:grpSpPr>
        <p:sp>
          <p:nvSpPr>
            <p:cNvPr id="5" name="Down Arrow 4">
              <a:extLst>
                <a:ext uri="{FF2B5EF4-FFF2-40B4-BE49-F238E27FC236}">
                  <a16:creationId xmlns:a16="http://schemas.microsoft.com/office/drawing/2014/main" id="{5899B051-7016-BB44-BBA6-293E9842B0FF}"/>
                </a:ext>
              </a:extLst>
            </p:cNvPr>
            <p:cNvSpPr/>
            <p:nvPr/>
          </p:nvSpPr>
          <p:spPr>
            <a:xfrm>
              <a:off x="4638977" y="2676837"/>
              <a:ext cx="176172" cy="34157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 name="Rectangle 5">
              <a:extLst>
                <a:ext uri="{FF2B5EF4-FFF2-40B4-BE49-F238E27FC236}">
                  <a16:creationId xmlns:a16="http://schemas.microsoft.com/office/drawing/2014/main" id="{70061D7C-AE39-CA47-96D7-E05EBCD915C9}"/>
                </a:ext>
              </a:extLst>
            </p:cNvPr>
            <p:cNvSpPr/>
            <p:nvPr/>
          </p:nvSpPr>
          <p:spPr>
            <a:xfrm>
              <a:off x="1219645" y="2276872"/>
              <a:ext cx="7086922" cy="387798"/>
            </a:xfrm>
            <a:prstGeom prst="rect">
              <a:avLst/>
            </a:prstGeom>
            <a:noFill/>
            <a:ln>
              <a:solidFill>
                <a:srgbClr val="FFC000"/>
              </a:solidFill>
            </a:ln>
          </p:spPr>
          <p:txBody>
            <a:bodyPr wrap="square">
              <a:spAutoFit/>
            </a:bodyPr>
            <a:lstStyle/>
            <a:p>
              <a:pPr algn="ctr"/>
              <a:r>
                <a:rPr lang="en-IN" sz="1500" dirty="0"/>
                <a:t>Purified </a:t>
              </a:r>
              <a:r>
                <a:rPr lang="en-IN" sz="1500" dirty="0" err="1"/>
                <a:t>biochemicals</a:t>
              </a:r>
              <a:r>
                <a:rPr lang="en-IN" sz="1500" dirty="0"/>
                <a:t> (proteins, DNA, &amp; RNA) from the heat killed S cells  </a:t>
              </a:r>
            </a:p>
          </p:txBody>
        </p:sp>
      </p:grpSp>
      <p:sp>
        <p:nvSpPr>
          <p:cNvPr id="7" name="Rectangle 6">
            <a:extLst>
              <a:ext uri="{FF2B5EF4-FFF2-40B4-BE49-F238E27FC236}">
                <a16:creationId xmlns:a16="http://schemas.microsoft.com/office/drawing/2014/main" id="{F5971F92-5758-9F4F-9993-CE0A9D3909E2}"/>
              </a:ext>
            </a:extLst>
          </p:cNvPr>
          <p:cNvSpPr/>
          <p:nvPr/>
        </p:nvSpPr>
        <p:spPr>
          <a:xfrm>
            <a:off x="1435225" y="2492357"/>
            <a:ext cx="5806526" cy="1733295"/>
          </a:xfrm>
          <a:prstGeom prst="rect">
            <a:avLst/>
          </a:prstGeom>
          <a:ln w="19050">
            <a:solidFill>
              <a:srgbClr val="FFFF00"/>
            </a:solidFill>
          </a:ln>
        </p:spPr>
        <p:txBody>
          <a:bodyPr wrap="none">
            <a:spAutoFit/>
          </a:bodyPr>
          <a:lstStyle/>
          <a:p>
            <a:r>
              <a:rPr lang="en-IN" sz="1333" dirty="0"/>
              <a:t>R cells didn’t produced S cells (Not transformed)</a:t>
            </a:r>
          </a:p>
          <a:p>
            <a:r>
              <a:rPr lang="en-IN" sz="1333" dirty="0"/>
              <a:t>Protein extract of heat killed S cells + R cells = No S cells (Not transformed)</a:t>
            </a:r>
          </a:p>
          <a:p>
            <a:r>
              <a:rPr lang="en-IN" sz="1333" dirty="0"/>
              <a:t>RNA extract of heat killed S cells + R cells = No S cells (Not transformed)</a:t>
            </a:r>
          </a:p>
          <a:p>
            <a:r>
              <a:rPr lang="en-IN" sz="1333" dirty="0"/>
              <a:t>DNA extract of heat killed S cells + R cells = S cells (Transformed)</a:t>
            </a:r>
          </a:p>
          <a:p>
            <a:endParaRPr lang="en-US" sz="1333" dirty="0"/>
          </a:p>
          <a:p>
            <a:r>
              <a:rPr lang="en-IN" sz="1333" dirty="0"/>
              <a:t>DNA extract of heat killed S cells + R cells + Proteases = S cells (Transformed)</a:t>
            </a:r>
          </a:p>
          <a:p>
            <a:r>
              <a:rPr lang="en-IN" sz="1333" dirty="0"/>
              <a:t>DNA extract of heat killed S cells + R cells  + </a:t>
            </a:r>
            <a:r>
              <a:rPr lang="en-IN" sz="1333" dirty="0" err="1"/>
              <a:t>RNases</a:t>
            </a:r>
            <a:r>
              <a:rPr lang="en-IN" sz="1333" dirty="0"/>
              <a:t> = S cells (Transformed)</a:t>
            </a:r>
          </a:p>
          <a:p>
            <a:r>
              <a:rPr lang="en-IN" sz="1333" dirty="0"/>
              <a:t>DNA extract of heat killed S cells + R cells + DNases = No S cells (Not transformed)</a:t>
            </a:r>
          </a:p>
        </p:txBody>
      </p:sp>
      <p:sp>
        <p:nvSpPr>
          <p:cNvPr id="8" name="Rectangle 7">
            <a:extLst>
              <a:ext uri="{FF2B5EF4-FFF2-40B4-BE49-F238E27FC236}">
                <a16:creationId xmlns:a16="http://schemas.microsoft.com/office/drawing/2014/main" id="{D081EC14-3FFB-7241-81D6-2CB03E29AA74}"/>
              </a:ext>
            </a:extLst>
          </p:cNvPr>
          <p:cNvSpPr/>
          <p:nvPr/>
        </p:nvSpPr>
        <p:spPr>
          <a:xfrm>
            <a:off x="1265087" y="1993404"/>
            <a:ext cx="6691289" cy="323165"/>
          </a:xfrm>
          <a:prstGeom prst="rect">
            <a:avLst/>
          </a:prstGeom>
          <a:noFill/>
          <a:ln>
            <a:solidFill>
              <a:srgbClr val="FFC000"/>
            </a:solidFill>
          </a:ln>
        </p:spPr>
        <p:txBody>
          <a:bodyPr wrap="square">
            <a:spAutoFit/>
          </a:bodyPr>
          <a:lstStyle/>
          <a:p>
            <a:r>
              <a:rPr lang="en-IN" sz="1500" dirty="0"/>
              <a:t>Checked for the biochemical responsible for transforming R cell into virulent S cells</a:t>
            </a:r>
          </a:p>
        </p:txBody>
      </p:sp>
      <p:grpSp>
        <p:nvGrpSpPr>
          <p:cNvPr id="9" name="Group 8">
            <a:extLst>
              <a:ext uri="{FF2B5EF4-FFF2-40B4-BE49-F238E27FC236}">
                <a16:creationId xmlns:a16="http://schemas.microsoft.com/office/drawing/2014/main" id="{A2959441-57B5-9849-911D-658729655F5E}"/>
              </a:ext>
            </a:extLst>
          </p:cNvPr>
          <p:cNvGrpSpPr/>
          <p:nvPr/>
        </p:nvGrpSpPr>
        <p:grpSpPr>
          <a:xfrm>
            <a:off x="2411760" y="4225648"/>
            <a:ext cx="3810000" cy="504055"/>
            <a:chOff x="2106322" y="5484020"/>
            <a:chExt cx="4572000" cy="604867"/>
          </a:xfrm>
        </p:grpSpPr>
        <p:sp>
          <p:nvSpPr>
            <p:cNvPr id="10" name="Down Arrow 9">
              <a:extLst>
                <a:ext uri="{FF2B5EF4-FFF2-40B4-BE49-F238E27FC236}">
                  <a16:creationId xmlns:a16="http://schemas.microsoft.com/office/drawing/2014/main" id="{80D04C53-1C50-6F46-B456-CE667FC5D4A9}"/>
                </a:ext>
              </a:extLst>
            </p:cNvPr>
            <p:cNvSpPr/>
            <p:nvPr/>
          </p:nvSpPr>
          <p:spPr>
            <a:xfrm>
              <a:off x="4333085" y="5484020"/>
              <a:ext cx="190574"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1" name="Rectangle 10">
              <a:extLst>
                <a:ext uri="{FF2B5EF4-FFF2-40B4-BE49-F238E27FC236}">
                  <a16:creationId xmlns:a16="http://schemas.microsoft.com/office/drawing/2014/main" id="{C2AE645D-8F8A-FD4F-8C10-061ECEAF73DB}"/>
                </a:ext>
              </a:extLst>
            </p:cNvPr>
            <p:cNvSpPr/>
            <p:nvPr/>
          </p:nvSpPr>
          <p:spPr>
            <a:xfrm>
              <a:off x="2106322" y="5701090"/>
              <a:ext cx="4572000" cy="387797"/>
            </a:xfrm>
            <a:prstGeom prst="rect">
              <a:avLst/>
            </a:prstGeom>
            <a:noFill/>
            <a:ln>
              <a:solidFill>
                <a:srgbClr val="FFC000"/>
              </a:solidFill>
            </a:ln>
          </p:spPr>
          <p:txBody>
            <a:bodyPr>
              <a:spAutoFit/>
            </a:bodyPr>
            <a:lstStyle/>
            <a:p>
              <a:r>
                <a:rPr lang="en-IN" sz="1500" dirty="0"/>
                <a:t>Concluded that DNA is the hereditary material</a:t>
              </a:r>
            </a:p>
          </p:txBody>
        </p:sp>
      </p:grpSp>
      <p:grpSp>
        <p:nvGrpSpPr>
          <p:cNvPr id="12" name="Group 11">
            <a:extLst>
              <a:ext uri="{FF2B5EF4-FFF2-40B4-BE49-F238E27FC236}">
                <a16:creationId xmlns:a16="http://schemas.microsoft.com/office/drawing/2014/main" id="{9F86B310-363C-5448-89C4-2D4B350386DF}"/>
              </a:ext>
            </a:extLst>
          </p:cNvPr>
          <p:cNvGrpSpPr/>
          <p:nvPr/>
        </p:nvGrpSpPr>
        <p:grpSpPr>
          <a:xfrm>
            <a:off x="2483768" y="4836438"/>
            <a:ext cx="3207164" cy="323165"/>
            <a:chOff x="2437160" y="6294080"/>
            <a:chExt cx="3848596" cy="387798"/>
          </a:xfrm>
        </p:grpSpPr>
        <p:sp>
          <p:nvSpPr>
            <p:cNvPr id="13" name="Down Arrow 12">
              <a:extLst>
                <a:ext uri="{FF2B5EF4-FFF2-40B4-BE49-F238E27FC236}">
                  <a16:creationId xmlns:a16="http://schemas.microsoft.com/office/drawing/2014/main" id="{0C6373A6-372C-4C4A-BE8C-D7214D95DE7F}"/>
                </a:ext>
              </a:extLst>
            </p:cNvPr>
            <p:cNvSpPr/>
            <p:nvPr/>
          </p:nvSpPr>
          <p:spPr>
            <a:xfrm rot="16200000">
              <a:off x="2528600" y="6263868"/>
              <a:ext cx="274320" cy="45720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4" name="Rectangle 13">
              <a:extLst>
                <a:ext uri="{FF2B5EF4-FFF2-40B4-BE49-F238E27FC236}">
                  <a16:creationId xmlns:a16="http://schemas.microsoft.com/office/drawing/2014/main" id="{5F35D5FC-77C8-CA45-B3D4-F66F23A1F795}"/>
                </a:ext>
              </a:extLst>
            </p:cNvPr>
            <p:cNvSpPr/>
            <p:nvPr/>
          </p:nvSpPr>
          <p:spPr>
            <a:xfrm>
              <a:off x="2926760" y="6294080"/>
              <a:ext cx="3358996" cy="387798"/>
            </a:xfrm>
            <a:prstGeom prst="rect">
              <a:avLst/>
            </a:prstGeom>
            <a:noFill/>
            <a:ln>
              <a:solidFill>
                <a:srgbClr val="FFC000"/>
              </a:solidFill>
            </a:ln>
          </p:spPr>
          <p:txBody>
            <a:bodyPr wrap="none">
              <a:spAutoFit/>
            </a:bodyPr>
            <a:lstStyle/>
            <a:p>
              <a:r>
                <a:rPr lang="en-IN" sz="1500" dirty="0"/>
                <a:t>Not all biologists were convinced.</a:t>
              </a:r>
            </a:p>
          </p:txBody>
        </p:sp>
      </p:grpSp>
      <p:pic>
        <p:nvPicPr>
          <p:cNvPr id="20" name="Picture 2">
            <a:extLst>
              <a:ext uri="{FF2B5EF4-FFF2-40B4-BE49-F238E27FC236}">
                <a16:creationId xmlns:a16="http://schemas.microsoft.com/office/drawing/2014/main" id="{C3FEC703-A556-964F-919F-3F5A68921CF4}"/>
              </a:ext>
            </a:extLst>
          </p:cNvPr>
          <p:cNvPicPr>
            <a:picLocks noChangeAspect="1" noChangeArrowheads="1"/>
          </p:cNvPicPr>
          <p:nvPr/>
        </p:nvPicPr>
        <p:blipFill rotWithShape="1">
          <a:blip r:embed="rId3" cstate="print"/>
          <a:srcRect l="3511" t="4227" r="80770" b="20469"/>
          <a:stretch/>
        </p:blipFill>
        <p:spPr bwMode="auto">
          <a:xfrm>
            <a:off x="107504" y="1280721"/>
            <a:ext cx="1077016" cy="3304971"/>
          </a:xfrm>
          <a:prstGeom prst="rect">
            <a:avLst/>
          </a:prstGeom>
          <a:noFill/>
          <a:ln w="9525">
            <a:noFill/>
            <a:miter lim="800000"/>
            <a:headEnd/>
            <a:tailEnd/>
          </a:ln>
        </p:spPr>
      </p:pic>
      <p:pic>
        <p:nvPicPr>
          <p:cNvPr id="21" name="Picture 2">
            <a:extLst>
              <a:ext uri="{FF2B5EF4-FFF2-40B4-BE49-F238E27FC236}">
                <a16:creationId xmlns:a16="http://schemas.microsoft.com/office/drawing/2014/main" id="{C2C968C9-423C-F549-A430-526737EEDBFC}"/>
              </a:ext>
            </a:extLst>
          </p:cNvPr>
          <p:cNvPicPr>
            <a:picLocks noChangeAspect="1" noChangeArrowheads="1"/>
          </p:cNvPicPr>
          <p:nvPr/>
        </p:nvPicPr>
        <p:blipFill rotWithShape="1">
          <a:blip r:embed="rId3" cstate="print"/>
          <a:srcRect l="20124" t="4227" r="65106" b="20469"/>
          <a:stretch/>
        </p:blipFill>
        <p:spPr bwMode="auto">
          <a:xfrm>
            <a:off x="107504" y="1280721"/>
            <a:ext cx="1011996" cy="3304971"/>
          </a:xfrm>
          <a:prstGeom prst="rect">
            <a:avLst/>
          </a:prstGeom>
          <a:noFill/>
          <a:ln w="9525">
            <a:noFill/>
            <a:miter lim="800000"/>
            <a:headEnd/>
            <a:tailEnd/>
          </a:ln>
        </p:spPr>
      </p:pic>
      <p:pic>
        <p:nvPicPr>
          <p:cNvPr id="22" name="Picture 2">
            <a:extLst>
              <a:ext uri="{FF2B5EF4-FFF2-40B4-BE49-F238E27FC236}">
                <a16:creationId xmlns:a16="http://schemas.microsoft.com/office/drawing/2014/main" id="{EB3FE6DF-0F32-984F-9EFF-4459DEC8D077}"/>
              </a:ext>
            </a:extLst>
          </p:cNvPr>
          <p:cNvPicPr>
            <a:picLocks noChangeAspect="1" noChangeArrowheads="1"/>
          </p:cNvPicPr>
          <p:nvPr/>
        </p:nvPicPr>
        <p:blipFill rotWithShape="1">
          <a:blip r:embed="rId3" cstate="print"/>
          <a:srcRect l="70981" t="4227" r="13473" b="20469"/>
          <a:stretch/>
        </p:blipFill>
        <p:spPr bwMode="auto">
          <a:xfrm>
            <a:off x="107504" y="1280720"/>
            <a:ext cx="1065129" cy="3304972"/>
          </a:xfrm>
          <a:prstGeom prst="rect">
            <a:avLst/>
          </a:prstGeom>
          <a:noFill/>
          <a:ln w="9525">
            <a:noFill/>
            <a:miter lim="800000"/>
            <a:headEnd/>
            <a:tailEnd/>
          </a:ln>
        </p:spPr>
      </p:pic>
      <p:pic>
        <p:nvPicPr>
          <p:cNvPr id="23" name="Picture 2">
            <a:extLst>
              <a:ext uri="{FF2B5EF4-FFF2-40B4-BE49-F238E27FC236}">
                <a16:creationId xmlns:a16="http://schemas.microsoft.com/office/drawing/2014/main" id="{ABD89CA5-16EB-384C-B240-1922A757CF8B}"/>
              </a:ext>
            </a:extLst>
          </p:cNvPr>
          <p:cNvPicPr>
            <a:picLocks noChangeAspect="1" noChangeArrowheads="1"/>
          </p:cNvPicPr>
          <p:nvPr/>
        </p:nvPicPr>
        <p:blipFill rotWithShape="1">
          <a:blip r:embed="rId3" cstate="print"/>
          <a:srcRect l="54284" t="4227" r="30946" b="20469"/>
          <a:stretch/>
        </p:blipFill>
        <p:spPr bwMode="auto">
          <a:xfrm>
            <a:off x="107504" y="1280721"/>
            <a:ext cx="1011996" cy="3304971"/>
          </a:xfrm>
          <a:prstGeom prst="rect">
            <a:avLst/>
          </a:prstGeom>
          <a:noFill/>
          <a:ln w="9525">
            <a:noFill/>
            <a:miter lim="800000"/>
            <a:headEnd/>
            <a:tailEnd/>
          </a:ln>
        </p:spPr>
      </p:pic>
      <p:pic>
        <p:nvPicPr>
          <p:cNvPr id="18" name="Picture 2">
            <a:extLst>
              <a:ext uri="{FF2B5EF4-FFF2-40B4-BE49-F238E27FC236}">
                <a16:creationId xmlns:a16="http://schemas.microsoft.com/office/drawing/2014/main" id="{F002709E-FC2D-E34B-BAD9-44A0DEEB231A}"/>
              </a:ext>
            </a:extLst>
          </p:cNvPr>
          <p:cNvPicPr>
            <a:picLocks noChangeAspect="1" noChangeArrowheads="1"/>
          </p:cNvPicPr>
          <p:nvPr/>
        </p:nvPicPr>
        <p:blipFill rotWithShape="1">
          <a:blip r:embed="rId3" cstate="print"/>
          <a:srcRect l="37136" t="4227" r="48094" b="20469"/>
          <a:stretch/>
        </p:blipFill>
        <p:spPr bwMode="auto">
          <a:xfrm>
            <a:off x="107504" y="1310998"/>
            <a:ext cx="1085664" cy="327469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7">
                                            <p:bg/>
                                          </p:spTgt>
                                        </p:tgtEl>
                                        <p:attrNameLst>
                                          <p:attrName>style.visibility</p:attrName>
                                        </p:attrNameLst>
                                      </p:cBhvr>
                                      <p:to>
                                        <p:strVal val="visible"/>
                                      </p:to>
                                    </p:set>
                                    <p:anim calcmode="lin" valueType="num">
                                      <p:cBhvr>
                                        <p:cTn id="31" dur="500" fill="hold"/>
                                        <p:tgtEl>
                                          <p:spTgt spid="7">
                                            <p:bg/>
                                          </p:spTgt>
                                        </p:tgtEl>
                                        <p:attrNameLst>
                                          <p:attrName>ppt_w</p:attrName>
                                        </p:attrNameLst>
                                      </p:cBhvr>
                                      <p:tavLst>
                                        <p:tav tm="0">
                                          <p:val>
                                            <p:fltVal val="0"/>
                                          </p:val>
                                        </p:tav>
                                        <p:tav tm="100000">
                                          <p:val>
                                            <p:strVal val="#ppt_w"/>
                                          </p:val>
                                        </p:tav>
                                      </p:tavLst>
                                    </p:anim>
                                    <p:anim calcmode="lin" valueType="num">
                                      <p:cBhvr>
                                        <p:cTn id="32" dur="500" fill="hold"/>
                                        <p:tgtEl>
                                          <p:spTgt spid="7">
                                            <p:bg/>
                                          </p:spTgt>
                                        </p:tgtEl>
                                        <p:attrNameLst>
                                          <p:attrName>ppt_h</p:attrName>
                                        </p:attrNameLst>
                                      </p:cBhvr>
                                      <p:tavLst>
                                        <p:tav tm="0">
                                          <p:val>
                                            <p:fltVal val="0"/>
                                          </p:val>
                                        </p:tav>
                                        <p:tav tm="100000">
                                          <p:val>
                                            <p:strVal val="#ppt_h"/>
                                          </p:val>
                                        </p:tav>
                                      </p:tavLst>
                                    </p:anim>
                                    <p:animEffect transition="in" filter="fade">
                                      <p:cBhvr>
                                        <p:cTn id="33" dur="500"/>
                                        <p:tgtEl>
                                          <p:spTgt spid="7">
                                            <p:bg/>
                                          </p:spTgt>
                                        </p:tgtEl>
                                      </p:cBhvr>
                                    </p:animEffect>
                                  </p:childTnLst>
                                </p:cTn>
                              </p:par>
                              <p:par>
                                <p:cTn id="34" presetID="2" presetClass="entr" presetSubtype="4" fill="hold"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 calcmode="lin" valueType="num">
                                      <p:cBhvr additive="base">
                                        <p:cTn id="3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 calcmode="lin" valueType="num">
                                      <p:cBhvr additive="base">
                                        <p:cTn id="4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 calcmode="lin" valueType="num">
                                      <p:cBhvr additive="base">
                                        <p:cTn id="5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xEl>
                                              <p:pRg st="3" end="3"/>
                                            </p:txEl>
                                          </p:spTgt>
                                        </p:tgtEl>
                                        <p:attrNameLst>
                                          <p:attrName>style.visibility</p:attrName>
                                        </p:attrNameLst>
                                      </p:cBhvr>
                                      <p:to>
                                        <p:strVal val="visible"/>
                                      </p:to>
                                    </p:set>
                                    <p:anim calcmode="lin" valueType="num">
                                      <p:cBhvr additive="base">
                                        <p:cTn id="5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
                                            <p:txEl>
                                              <p:pRg st="5" end="5"/>
                                            </p:txEl>
                                          </p:spTgt>
                                        </p:tgtEl>
                                        <p:attrNameLst>
                                          <p:attrName>style.visibility</p:attrName>
                                        </p:attrNameLst>
                                      </p:cBhvr>
                                      <p:to>
                                        <p:strVal val="visible"/>
                                      </p:to>
                                    </p:set>
                                    <p:anim calcmode="lin" valueType="num">
                                      <p:cBhvr additive="base">
                                        <p:cTn id="6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
                                            <p:txEl>
                                              <p:pRg st="6" end="6"/>
                                            </p:txEl>
                                          </p:spTgt>
                                        </p:tgtEl>
                                        <p:attrNameLst>
                                          <p:attrName>style.visibility</p:attrName>
                                        </p:attrNameLst>
                                      </p:cBhvr>
                                      <p:to>
                                        <p:strVal val="visible"/>
                                      </p:to>
                                    </p:set>
                                    <p:anim calcmode="lin" valueType="num">
                                      <p:cBhvr additive="base">
                                        <p:cTn id="7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7">
                                            <p:txEl>
                                              <p:pRg st="7" end="7"/>
                                            </p:txEl>
                                          </p:spTgt>
                                        </p:tgtEl>
                                        <p:attrNameLst>
                                          <p:attrName>style.visibility</p:attrName>
                                        </p:attrNameLst>
                                      </p:cBhvr>
                                      <p:to>
                                        <p:strVal val="visible"/>
                                      </p:to>
                                    </p:set>
                                    <p:anim calcmode="lin" valueType="num">
                                      <p:cBhvr additive="base">
                                        <p:cTn id="8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500" fill="hold"/>
                                        <p:tgtEl>
                                          <p:spTgt spid="9"/>
                                        </p:tgtEl>
                                        <p:attrNameLst>
                                          <p:attrName>ppt_x</p:attrName>
                                        </p:attrNameLst>
                                      </p:cBhvr>
                                      <p:tavLst>
                                        <p:tav tm="0">
                                          <p:val>
                                            <p:strVal val="#ppt_x"/>
                                          </p:val>
                                        </p:tav>
                                        <p:tav tm="100000">
                                          <p:val>
                                            <p:strVal val="#ppt_x"/>
                                          </p:val>
                                        </p:tav>
                                      </p:tavLst>
                                    </p:anim>
                                    <p:anim calcmode="lin" valueType="num">
                                      <p:cBhvr additive="base">
                                        <p:cTn id="98" dur="500" fill="hold"/>
                                        <p:tgtEl>
                                          <p:spTgt spid="9"/>
                                        </p:tgtEl>
                                        <p:attrNameLst>
                                          <p:attrName>ppt_y</p:attrName>
                                        </p:attrNameLst>
                                      </p:cBhvr>
                                      <p:tavLst>
                                        <p:tav tm="0">
                                          <p:val>
                                            <p:strVal val="1+#ppt_h/2"/>
                                          </p:val>
                                        </p:tav>
                                        <p:tav tm="100000">
                                          <p:val>
                                            <p:strVal val="#ppt_y"/>
                                          </p:val>
                                        </p:tav>
                                      </p:tavLst>
                                    </p:anim>
                                  </p:childTnLst>
                                </p:cTn>
                              </p:par>
                              <p:par>
                                <p:cTn id="99" presetID="1" presetClass="exit" presetSubtype="0" fill="hold" nodeType="withEffect">
                                  <p:stCondLst>
                                    <p:cond delay="0"/>
                                  </p:stCondLst>
                                  <p:childTnLst>
                                    <p:set>
                                      <p:cBhvr>
                                        <p:cTn id="100" dur="1" fill="hold">
                                          <p:stCondLst>
                                            <p:cond delay="0"/>
                                          </p:stCondLst>
                                        </p:cTn>
                                        <p:tgtEl>
                                          <p:spTgt spid="2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2"/>
                                        </p:tgtEl>
                                        <p:attrNameLst>
                                          <p:attrName>style.visibility</p:attrName>
                                        </p:attrNameLst>
                                      </p:cBhvr>
                                      <p:to>
                                        <p:strVal val="visible"/>
                                      </p:to>
                                    </p:set>
                                    <p:anim calcmode="lin" valueType="num">
                                      <p:cBhvr additive="base">
                                        <p:cTn id="113" dur="500" fill="hold"/>
                                        <p:tgtEl>
                                          <p:spTgt spid="12"/>
                                        </p:tgtEl>
                                        <p:attrNameLst>
                                          <p:attrName>ppt_x</p:attrName>
                                        </p:attrNameLst>
                                      </p:cBhvr>
                                      <p:tavLst>
                                        <p:tav tm="0">
                                          <p:val>
                                            <p:strVal val="#ppt_x"/>
                                          </p:val>
                                        </p:tav>
                                        <p:tav tm="100000">
                                          <p:val>
                                            <p:strVal val="#ppt_x"/>
                                          </p:val>
                                        </p:tav>
                                      </p:tavLst>
                                    </p:anim>
                                    <p:anim calcmode="lin" valueType="num">
                                      <p:cBhvr additive="base">
                                        <p:cTn id="1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IN" sz="2333" dirty="0"/>
              <a:t>Experiment of Oswald Avery, Colin MacLeod and </a:t>
            </a:r>
            <a:r>
              <a:rPr lang="en-IN" sz="2333" dirty="0" err="1"/>
              <a:t>Maclyn</a:t>
            </a:r>
            <a:r>
              <a:rPr lang="en-IN" sz="2333" dirty="0"/>
              <a:t> McCarty on ‘Biochemical nature of Transforming Principle’</a:t>
            </a:r>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cstate="print"/>
          <a:srcRect l="3512" t="4227" r="13473" b="20469"/>
          <a:stretch>
            <a:fillRect/>
          </a:stretch>
        </p:blipFill>
        <p:spPr bwMode="auto">
          <a:xfrm>
            <a:off x="770457" y="1037076"/>
            <a:ext cx="7603085" cy="4417673"/>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BACTERIOPHAGE</a:t>
            </a:r>
            <a:endParaRPr lang="en-IN" dirty="0"/>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cstate="print"/>
          <a:srcRect l="15134" t="11407" r="16794" b="4430"/>
          <a:stretch>
            <a:fillRect/>
          </a:stretch>
        </p:blipFill>
        <p:spPr bwMode="auto">
          <a:xfrm>
            <a:off x="1271633" y="997294"/>
            <a:ext cx="6480720" cy="450489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Life Cycle of </a:t>
            </a:r>
            <a:r>
              <a:rPr lang="en-IN" dirty="0" err="1"/>
              <a:t>Bacteriophage</a:t>
            </a:r>
            <a:r>
              <a:rPr lang="en-IN" dirty="0"/>
              <a:t> T4</a:t>
            </a:r>
          </a:p>
        </p:txBody>
      </p:sp>
      <p:pic>
        <p:nvPicPr>
          <p:cNvPr id="4099" name="Picture 3"/>
          <p:cNvPicPr>
            <a:picLocks noChangeAspect="1" noChangeArrowheads="1"/>
          </p:cNvPicPr>
          <p:nvPr/>
        </p:nvPicPr>
        <p:blipFill>
          <a:blip r:embed="rId3" cstate="print"/>
          <a:srcRect/>
          <a:stretch>
            <a:fillRect/>
          </a:stretch>
        </p:blipFill>
        <p:spPr bwMode="auto">
          <a:xfrm>
            <a:off x="762000" y="1057300"/>
            <a:ext cx="7620000" cy="4560507"/>
          </a:xfrm>
          <a:prstGeom prst="rect">
            <a:avLst/>
          </a:prstGeom>
          <a:noFill/>
          <a:ln w="9525">
            <a:noFill/>
            <a:miter lim="800000"/>
            <a:headEnd/>
            <a:tailEnd/>
          </a:ln>
        </p:spPr>
      </p:pic>
      <p:pic>
        <p:nvPicPr>
          <p:cNvPr id="145410" name="Picture 2" descr="http://bio1151b.nicerweb.net/Locked/media/ch18/18_06T4LyticCycle.jpg"/>
          <p:cNvPicPr>
            <a:picLocks noChangeAspect="1" noChangeArrowheads="1"/>
          </p:cNvPicPr>
          <p:nvPr/>
        </p:nvPicPr>
        <p:blipFill>
          <a:blip r:embed="rId4" cstate="print"/>
          <a:srcRect/>
          <a:stretch>
            <a:fillRect/>
          </a:stretch>
        </p:blipFill>
        <p:spPr bwMode="auto">
          <a:xfrm>
            <a:off x="762000" y="1057299"/>
            <a:ext cx="7620000" cy="4537687"/>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9188"/>
            <a:ext cx="6840760" cy="952500"/>
          </a:xfrm>
        </p:spPr>
        <p:txBody>
          <a:bodyPr>
            <a:normAutofit/>
          </a:bodyPr>
          <a:lstStyle/>
          <a:p>
            <a:r>
              <a:rPr lang="en-IN" sz="2000" b="1" dirty="0"/>
              <a:t>The Genetic Material is DNA</a:t>
            </a:r>
          </a:p>
        </p:txBody>
      </p:sp>
      <p:sp>
        <p:nvSpPr>
          <p:cNvPr id="3" name="Content Placeholder 2"/>
          <p:cNvSpPr>
            <a:spLocks noGrp="1"/>
          </p:cNvSpPr>
          <p:nvPr>
            <p:ph idx="1"/>
          </p:nvPr>
        </p:nvSpPr>
        <p:spPr>
          <a:xfrm>
            <a:off x="107504" y="805615"/>
            <a:ext cx="5287048" cy="4119844"/>
          </a:xfrm>
        </p:spPr>
        <p:txBody>
          <a:bodyPr>
            <a:normAutofit/>
          </a:bodyPr>
          <a:lstStyle/>
          <a:p>
            <a:pPr algn="just"/>
            <a:r>
              <a:rPr lang="en-IN" sz="2000" dirty="0"/>
              <a:t>Alfred Hershey and Martha Chase (1952) researched on </a:t>
            </a:r>
            <a:r>
              <a:rPr lang="en-IN" sz="2000" b="1" dirty="0" err="1">
                <a:solidFill>
                  <a:srgbClr val="FFFF00"/>
                </a:solidFill>
              </a:rPr>
              <a:t>bacteriophages</a:t>
            </a:r>
            <a:r>
              <a:rPr lang="en-IN" sz="2000" dirty="0">
                <a:solidFill>
                  <a:srgbClr val="FFFF00"/>
                </a:solidFill>
              </a:rPr>
              <a:t> </a:t>
            </a:r>
            <a:r>
              <a:rPr lang="en-IN" sz="2000" dirty="0"/>
              <a:t>and</a:t>
            </a:r>
            <a:r>
              <a:rPr lang="en-IN" sz="2000" dirty="0">
                <a:solidFill>
                  <a:srgbClr val="FFFF00"/>
                </a:solidFill>
              </a:rPr>
              <a:t> </a:t>
            </a:r>
            <a:r>
              <a:rPr lang="en-IN" sz="2000" dirty="0"/>
              <a:t>proved that </a:t>
            </a:r>
            <a:r>
              <a:rPr lang="en-IN" sz="2000" b="1" dirty="0">
                <a:solidFill>
                  <a:srgbClr val="FFFF00"/>
                </a:solidFill>
              </a:rPr>
              <a:t>DNA is the genetic material</a:t>
            </a:r>
            <a:r>
              <a:rPr lang="en-IN" sz="2000" dirty="0"/>
              <a:t>.</a:t>
            </a:r>
          </a:p>
          <a:p>
            <a:pPr algn="just"/>
            <a:r>
              <a:rPr lang="en-US" sz="2000" dirty="0"/>
              <a:t>Radio labeled DNA with radioisotope </a:t>
            </a:r>
            <a:r>
              <a:rPr lang="en-US" sz="2000" b="1" baseline="30000" dirty="0">
                <a:highlight>
                  <a:srgbClr val="0000FF"/>
                </a:highlight>
              </a:rPr>
              <a:t>32</a:t>
            </a:r>
            <a:r>
              <a:rPr lang="en-US" sz="2000" b="1" dirty="0">
                <a:highlight>
                  <a:srgbClr val="0000FF"/>
                </a:highlight>
              </a:rPr>
              <a:t>P</a:t>
            </a:r>
            <a:r>
              <a:rPr lang="en-US" sz="2000" dirty="0"/>
              <a:t> and protein with radioisotope </a:t>
            </a:r>
            <a:r>
              <a:rPr lang="en-US" sz="2000" baseline="30000" dirty="0">
                <a:highlight>
                  <a:srgbClr val="000000"/>
                </a:highlight>
              </a:rPr>
              <a:t>35</a:t>
            </a:r>
            <a:r>
              <a:rPr lang="en-US" sz="2000" dirty="0">
                <a:highlight>
                  <a:srgbClr val="000000"/>
                </a:highlight>
              </a:rPr>
              <a:t>S</a:t>
            </a:r>
            <a:r>
              <a:rPr lang="en-US" sz="2000" dirty="0"/>
              <a:t>.</a:t>
            </a:r>
          </a:p>
          <a:p>
            <a:pPr algn="just"/>
            <a:r>
              <a:rPr lang="en-IN" sz="2000" dirty="0"/>
              <a:t>Worked to discover whether it was protein or DNA from the viruses that entered the bacteria. </a:t>
            </a:r>
          </a:p>
          <a:p>
            <a:pPr algn="just"/>
            <a:r>
              <a:rPr lang="en-IN" sz="2000" dirty="0"/>
              <a:t>It was found that DNA from the viruses entered the bacteria.</a:t>
            </a:r>
          </a:p>
          <a:p>
            <a:pPr algn="just"/>
            <a:endParaRPr lang="en-IN" sz="2000" dirty="0"/>
          </a:p>
        </p:txBody>
      </p:sp>
      <p:grpSp>
        <p:nvGrpSpPr>
          <p:cNvPr id="4" name="Group 3">
            <a:extLst>
              <a:ext uri="{FF2B5EF4-FFF2-40B4-BE49-F238E27FC236}">
                <a16:creationId xmlns:a16="http://schemas.microsoft.com/office/drawing/2014/main" id="{E31E539F-9810-DB4E-9527-95E3AECD39E9}"/>
              </a:ext>
            </a:extLst>
          </p:cNvPr>
          <p:cNvGrpSpPr/>
          <p:nvPr/>
        </p:nvGrpSpPr>
        <p:grpSpPr>
          <a:xfrm>
            <a:off x="5524986" y="275309"/>
            <a:ext cx="3588399" cy="2965611"/>
            <a:chOff x="1443980" y="113264"/>
            <a:chExt cx="6428387" cy="5773289"/>
          </a:xfrm>
        </p:grpSpPr>
        <p:pic>
          <p:nvPicPr>
            <p:cNvPr id="5" name="Picture 2" descr="https://www.dnalc.org/content/c16/16406/16406_hershey_chase.jpg">
              <a:extLst>
                <a:ext uri="{FF2B5EF4-FFF2-40B4-BE49-F238E27FC236}">
                  <a16:creationId xmlns:a16="http://schemas.microsoft.com/office/drawing/2014/main" id="{5B4A7EA1-E979-084E-AC0B-95A0698EDDDD}"/>
                </a:ext>
              </a:extLst>
            </p:cNvPr>
            <p:cNvPicPr>
              <a:picLocks noChangeAspect="1" noChangeArrowheads="1"/>
            </p:cNvPicPr>
            <p:nvPr/>
          </p:nvPicPr>
          <p:blipFill>
            <a:blip r:embed="rId2" cstate="print"/>
            <a:srcRect l="1932" t="9150" r="2409" b="4845"/>
            <a:stretch>
              <a:fillRect/>
            </a:stretch>
          </p:blipFill>
          <p:spPr bwMode="auto">
            <a:xfrm>
              <a:off x="1443980" y="113264"/>
              <a:ext cx="6428387" cy="5324523"/>
            </a:xfrm>
            <a:prstGeom prst="rect">
              <a:avLst/>
            </a:prstGeom>
            <a:noFill/>
          </p:spPr>
        </p:pic>
        <p:sp>
          <p:nvSpPr>
            <p:cNvPr id="6" name="Rectangle 5">
              <a:extLst>
                <a:ext uri="{FF2B5EF4-FFF2-40B4-BE49-F238E27FC236}">
                  <a16:creationId xmlns:a16="http://schemas.microsoft.com/office/drawing/2014/main" id="{4973ECCB-F5D1-1C4A-B590-6CD0677C11BD}"/>
                </a:ext>
              </a:extLst>
            </p:cNvPr>
            <p:cNvSpPr/>
            <p:nvPr/>
          </p:nvSpPr>
          <p:spPr>
            <a:xfrm>
              <a:off x="5892148" y="5407223"/>
              <a:ext cx="1746555" cy="479330"/>
            </a:xfrm>
            <a:prstGeom prst="rect">
              <a:avLst/>
            </a:prstGeom>
          </p:spPr>
          <p:txBody>
            <a:bodyPr wrap="none">
              <a:spAutoFit/>
            </a:bodyPr>
            <a:lstStyle/>
            <a:p>
              <a:r>
                <a:rPr lang="en-IN" sz="1000" b="1" dirty="0"/>
                <a:t>Alfred Hershey</a:t>
              </a:r>
            </a:p>
          </p:txBody>
        </p:sp>
        <p:sp>
          <p:nvSpPr>
            <p:cNvPr id="7" name="Rectangle 6">
              <a:extLst>
                <a:ext uri="{FF2B5EF4-FFF2-40B4-BE49-F238E27FC236}">
                  <a16:creationId xmlns:a16="http://schemas.microsoft.com/office/drawing/2014/main" id="{A2BA8303-7F13-B842-B308-92DF8CC4AFFB}"/>
                </a:ext>
              </a:extLst>
            </p:cNvPr>
            <p:cNvSpPr/>
            <p:nvPr/>
          </p:nvSpPr>
          <p:spPr>
            <a:xfrm>
              <a:off x="2471766" y="5407223"/>
              <a:ext cx="1706352" cy="479330"/>
            </a:xfrm>
            <a:prstGeom prst="rect">
              <a:avLst/>
            </a:prstGeom>
          </p:spPr>
          <p:txBody>
            <a:bodyPr wrap="none">
              <a:spAutoFit/>
            </a:bodyPr>
            <a:lstStyle/>
            <a:p>
              <a:r>
                <a:rPr lang="en-IN" sz="1000" b="1" dirty="0"/>
                <a:t>Martha Chase </a:t>
              </a:r>
            </a:p>
          </p:txBody>
        </p:sp>
      </p:grpSp>
      <p:pic>
        <p:nvPicPr>
          <p:cNvPr id="8" name="Picture 2">
            <a:extLst>
              <a:ext uri="{FF2B5EF4-FFF2-40B4-BE49-F238E27FC236}">
                <a16:creationId xmlns:a16="http://schemas.microsoft.com/office/drawing/2014/main" id="{0225293C-9AD4-A642-AD35-F938E088D80E}"/>
              </a:ext>
            </a:extLst>
          </p:cNvPr>
          <p:cNvPicPr>
            <a:picLocks noChangeAspect="1" noChangeArrowheads="1"/>
          </p:cNvPicPr>
          <p:nvPr/>
        </p:nvPicPr>
        <p:blipFill rotWithShape="1">
          <a:blip r:embed="rId3" cstate="print"/>
          <a:srcRect l="15134" t="11407" r="53225" b="17517"/>
          <a:stretch/>
        </p:blipFill>
        <p:spPr bwMode="auto">
          <a:xfrm>
            <a:off x="5532348" y="3236520"/>
            <a:ext cx="1512168" cy="190978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616" y="121196"/>
            <a:ext cx="3826768" cy="540403"/>
          </a:xfrm>
        </p:spPr>
        <p:txBody>
          <a:bodyPr>
            <a:normAutofit fontScale="90000"/>
          </a:bodyPr>
          <a:lstStyle/>
          <a:p>
            <a:r>
              <a:rPr lang="en-US" sz="2000" b="1" dirty="0"/>
              <a:t>Two types of nucleic acids </a:t>
            </a:r>
            <a:br>
              <a:rPr lang="en-US" sz="2000" dirty="0"/>
            </a:br>
            <a:r>
              <a:rPr lang="en-US" sz="1400" dirty="0"/>
              <a:t>(found in living systems)</a:t>
            </a:r>
            <a:endParaRPr lang="en-IN" sz="1600" dirty="0"/>
          </a:p>
        </p:txBody>
      </p:sp>
      <p:sp>
        <p:nvSpPr>
          <p:cNvPr id="3" name="Content Placeholder 2"/>
          <p:cNvSpPr>
            <a:spLocks noGrp="1"/>
          </p:cNvSpPr>
          <p:nvPr>
            <p:ph idx="1"/>
          </p:nvPr>
        </p:nvSpPr>
        <p:spPr>
          <a:xfrm>
            <a:off x="179512" y="1129308"/>
            <a:ext cx="4304374" cy="3771636"/>
          </a:xfrm>
        </p:spPr>
        <p:txBody>
          <a:bodyPr>
            <a:normAutofit/>
          </a:bodyPr>
          <a:lstStyle/>
          <a:p>
            <a:pPr marL="12700" lvl="1" indent="0" algn="ctr">
              <a:buNone/>
            </a:pPr>
            <a:r>
              <a:rPr lang="en-IN" sz="1400" b="1" dirty="0"/>
              <a:t>Deoxyribonucleic Acid (DNA) </a:t>
            </a:r>
          </a:p>
          <a:p>
            <a:pPr marL="298450" lvl="1" indent="-285750" algn="just">
              <a:buFont typeface="Arial" panose="020B0604020202020204" pitchFamily="34" charset="0"/>
              <a:buChar char="•"/>
            </a:pPr>
            <a:r>
              <a:rPr lang="en-IN" sz="1400" dirty="0"/>
              <a:t>DNA acts as the genetic material/genome in </a:t>
            </a:r>
            <a:r>
              <a:rPr lang="en-IN" sz="1400" b="1" dirty="0">
                <a:solidFill>
                  <a:srgbClr val="FFFF00"/>
                </a:solidFill>
              </a:rPr>
              <a:t>most of the organisms. </a:t>
            </a:r>
          </a:p>
          <a:p>
            <a:pPr algn="just"/>
            <a:r>
              <a:rPr lang="en-IN" sz="1400" dirty="0"/>
              <a:t>DNA is a long polymer of </a:t>
            </a:r>
            <a:r>
              <a:rPr lang="en-IN" sz="1400" dirty="0">
                <a:solidFill>
                  <a:srgbClr val="FFFF00"/>
                </a:solidFill>
              </a:rPr>
              <a:t>deoxyribonucleotides</a:t>
            </a:r>
            <a:r>
              <a:rPr lang="en-IN" sz="1400" dirty="0"/>
              <a:t>. </a:t>
            </a:r>
          </a:p>
          <a:p>
            <a:pPr algn="just"/>
            <a:r>
              <a:rPr lang="en-IN" sz="1400" dirty="0"/>
              <a:t>The length of DNA is usually determined by </a:t>
            </a:r>
            <a:r>
              <a:rPr lang="en-IN" sz="1400" dirty="0">
                <a:solidFill>
                  <a:srgbClr val="FFFF00"/>
                </a:solidFill>
              </a:rPr>
              <a:t>base pairs</a:t>
            </a:r>
            <a:r>
              <a:rPr lang="en-IN" sz="1400" dirty="0"/>
              <a:t> (</a:t>
            </a:r>
            <a:r>
              <a:rPr lang="en-IN" sz="1400" i="1" dirty="0"/>
              <a:t>number of pair of nucleotide</a:t>
            </a:r>
            <a:r>
              <a:rPr lang="en-IN" sz="1400" dirty="0"/>
              <a:t>). </a:t>
            </a:r>
          </a:p>
          <a:p>
            <a:pPr algn="just"/>
            <a:r>
              <a:rPr lang="en-IN" sz="1400" dirty="0"/>
              <a:t>Each organism has its unique length of DNA ;</a:t>
            </a:r>
          </a:p>
          <a:p>
            <a:pPr marL="12700" lvl="1" indent="0" algn="just">
              <a:buNone/>
            </a:pPr>
            <a:endParaRPr lang="en-IN" sz="1400" dirty="0"/>
          </a:p>
        </p:txBody>
      </p:sp>
      <p:sp>
        <p:nvSpPr>
          <p:cNvPr id="5" name="Content Placeholder 2">
            <a:extLst>
              <a:ext uri="{FF2B5EF4-FFF2-40B4-BE49-F238E27FC236}">
                <a16:creationId xmlns:a16="http://schemas.microsoft.com/office/drawing/2014/main" id="{3922A6BD-50EE-444A-9292-2E6A954C62FB}"/>
              </a:ext>
            </a:extLst>
          </p:cNvPr>
          <p:cNvSpPr txBox="1">
            <a:spLocks/>
          </p:cNvSpPr>
          <p:nvPr/>
        </p:nvSpPr>
        <p:spPr>
          <a:xfrm>
            <a:off x="4716016" y="1129308"/>
            <a:ext cx="4304374" cy="3771636"/>
          </a:xfrm>
          <a:prstGeom prst="rect">
            <a:avLst/>
          </a:prstGeom>
        </p:spPr>
        <p:txBody>
          <a:bodyPr vert="horz" lIns="91440" tIns="45720" rIns="91440" bIns="45720" rtlCol="0">
            <a:normAutofit/>
          </a:bodyPr>
          <a:lst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marL="12700" lvl="1" indent="0" algn="ctr">
              <a:buFont typeface="Arial" pitchFamily="34" charset="0"/>
              <a:buNone/>
            </a:pPr>
            <a:r>
              <a:rPr lang="en-IN" sz="1400" b="1" dirty="0"/>
              <a:t>Ribonucleic acid (RNA)</a:t>
            </a:r>
          </a:p>
          <a:p>
            <a:pPr marL="298450" lvl="1" indent="-285750" algn="just">
              <a:buFont typeface="Arial" panose="020B0604020202020204" pitchFamily="34" charset="0"/>
              <a:buChar char="•"/>
            </a:pPr>
            <a:r>
              <a:rPr lang="en-IN" sz="1400" dirty="0"/>
              <a:t>RNA  is genetic material in </a:t>
            </a:r>
            <a:r>
              <a:rPr lang="en-IN" sz="1400" b="1" dirty="0">
                <a:solidFill>
                  <a:srgbClr val="FFFF00"/>
                </a:solidFill>
              </a:rPr>
              <a:t>retroviruses </a:t>
            </a:r>
            <a:r>
              <a:rPr lang="en-IN" sz="1400" dirty="0"/>
              <a:t>(Tobacco Mosaic viruses, HIV, etc.).</a:t>
            </a:r>
          </a:p>
          <a:p>
            <a:pPr marL="298450" lvl="1" indent="-285750" algn="just">
              <a:buFont typeface="Arial" panose="020B0604020202020204" pitchFamily="34" charset="0"/>
              <a:buChar char="•"/>
            </a:pPr>
            <a:r>
              <a:rPr lang="en-IN" sz="1400" dirty="0"/>
              <a:t>RNA is a long polymer of </a:t>
            </a:r>
            <a:r>
              <a:rPr lang="en-IN" sz="1400" dirty="0">
                <a:solidFill>
                  <a:srgbClr val="FFFF00"/>
                </a:solidFill>
              </a:rPr>
              <a:t>Ribonucleotides</a:t>
            </a:r>
            <a:r>
              <a:rPr lang="en-IN" sz="1400" dirty="0"/>
              <a:t>. </a:t>
            </a:r>
          </a:p>
          <a:p>
            <a:pPr algn="just"/>
            <a:r>
              <a:rPr lang="en-IN" sz="1400" dirty="0"/>
              <a:t>RNA mostly functions as;</a:t>
            </a:r>
          </a:p>
          <a:p>
            <a:pPr lvl="1" algn="just">
              <a:buFont typeface="Wingdings" pitchFamily="2" charset="2"/>
              <a:buChar char="ü"/>
            </a:pPr>
            <a:r>
              <a:rPr lang="en-IN" sz="1400" dirty="0"/>
              <a:t>messenger, </a:t>
            </a:r>
          </a:p>
          <a:p>
            <a:pPr lvl="1" algn="just">
              <a:buFont typeface="Wingdings" pitchFamily="2" charset="2"/>
              <a:buChar char="ü"/>
            </a:pPr>
            <a:r>
              <a:rPr lang="en-IN" sz="1400" dirty="0"/>
              <a:t>Adapter (tRNA), </a:t>
            </a:r>
          </a:p>
          <a:p>
            <a:pPr lvl="1" algn="just">
              <a:buFont typeface="Wingdings" pitchFamily="2" charset="2"/>
              <a:buChar char="ü"/>
            </a:pPr>
            <a:r>
              <a:rPr lang="en-IN" sz="1400" dirty="0"/>
              <a:t>structural, and </a:t>
            </a:r>
          </a:p>
          <a:p>
            <a:pPr lvl="1" algn="just">
              <a:buFont typeface="Wingdings" pitchFamily="2" charset="2"/>
              <a:buChar char="ü"/>
            </a:pPr>
            <a:r>
              <a:rPr lang="en-IN" sz="1400" dirty="0"/>
              <a:t>catalytic molecule.</a:t>
            </a:r>
          </a:p>
          <a:p>
            <a:pPr marL="12700" lvl="1" indent="0" algn="just">
              <a:buFont typeface="Arial" pitchFamily="34" charset="0"/>
              <a:buNone/>
            </a:pPr>
            <a:endParaRPr lang="en-IN" sz="1400" dirty="0"/>
          </a:p>
          <a:p>
            <a:pPr algn="just"/>
            <a:endParaRPr lang="en-IN" sz="1400" dirty="0"/>
          </a:p>
        </p:txBody>
      </p:sp>
      <p:cxnSp>
        <p:nvCxnSpPr>
          <p:cNvPr id="7" name="Elbow Connector 6">
            <a:extLst>
              <a:ext uri="{FF2B5EF4-FFF2-40B4-BE49-F238E27FC236}">
                <a16:creationId xmlns:a16="http://schemas.microsoft.com/office/drawing/2014/main" id="{D97663D8-B312-F946-BCF1-6F2A35BEC563}"/>
              </a:ext>
            </a:extLst>
          </p:cNvPr>
          <p:cNvCxnSpPr>
            <a:cxnSpLocks/>
            <a:stCxn id="2" idx="2"/>
            <a:endCxn id="5" idx="0"/>
          </p:cNvCxnSpPr>
          <p:nvPr/>
        </p:nvCxnSpPr>
        <p:spPr>
          <a:xfrm rot="16200000" flipH="1">
            <a:off x="5486247" y="-252649"/>
            <a:ext cx="467709" cy="2296203"/>
          </a:xfrm>
          <a:prstGeom prst="bentConnector3">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 name="Elbow Connector 7">
            <a:extLst>
              <a:ext uri="{FF2B5EF4-FFF2-40B4-BE49-F238E27FC236}">
                <a16:creationId xmlns:a16="http://schemas.microsoft.com/office/drawing/2014/main" id="{7CB49C79-B8DA-684D-8322-0B0D323E1EF3}"/>
              </a:ext>
            </a:extLst>
          </p:cNvPr>
          <p:cNvCxnSpPr>
            <a:cxnSpLocks/>
            <a:stCxn id="2" idx="2"/>
            <a:endCxn id="3" idx="0"/>
          </p:cNvCxnSpPr>
          <p:nvPr/>
        </p:nvCxnSpPr>
        <p:spPr>
          <a:xfrm rot="5400000">
            <a:off x="3217996" y="-224697"/>
            <a:ext cx="467709" cy="2240301"/>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7" name="Table 16">
            <a:extLst>
              <a:ext uri="{FF2B5EF4-FFF2-40B4-BE49-F238E27FC236}">
                <a16:creationId xmlns:a16="http://schemas.microsoft.com/office/drawing/2014/main" id="{52147EC7-816E-C041-9E03-0DD95DD4DE38}"/>
              </a:ext>
            </a:extLst>
          </p:cNvPr>
          <p:cNvGraphicFramePr>
            <a:graphicFrameLocks noGrp="1"/>
          </p:cNvGraphicFramePr>
          <p:nvPr>
            <p:extLst>
              <p:ext uri="{D42A27DB-BD31-4B8C-83A1-F6EECF244321}">
                <p14:modId xmlns:p14="http://schemas.microsoft.com/office/powerpoint/2010/main" val="4200483181"/>
              </p:ext>
            </p:extLst>
          </p:nvPr>
        </p:nvGraphicFramePr>
        <p:xfrm>
          <a:off x="339714" y="3015126"/>
          <a:ext cx="3983969" cy="1545165"/>
        </p:xfrm>
        <a:graphic>
          <a:graphicData uri="http://schemas.openxmlformats.org/drawingml/2006/table">
            <a:tbl>
              <a:tblPr firstRow="1" bandRow="1">
                <a:tableStyleId>{5940675A-B579-460E-94D1-54222C63F5DA}</a:tableStyleId>
              </a:tblPr>
              <a:tblGrid>
                <a:gridCol w="2327785">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tblGrid>
              <a:tr h="309033">
                <a:tc>
                  <a:txBody>
                    <a:bodyPr/>
                    <a:lstStyle/>
                    <a:p>
                      <a:pPr algn="ctr"/>
                      <a:r>
                        <a:rPr lang="en-IN" sz="1300" b="1" dirty="0"/>
                        <a:t>Organism</a:t>
                      </a:r>
                    </a:p>
                  </a:txBody>
                  <a:tcPr marL="76200" marR="76200" marT="38100" marB="38100"/>
                </a:tc>
                <a:tc>
                  <a:txBody>
                    <a:bodyPr/>
                    <a:lstStyle/>
                    <a:p>
                      <a:pPr algn="ctr"/>
                      <a:r>
                        <a:rPr lang="en-IN" sz="1300" b="1" dirty="0"/>
                        <a:t>Length of DNA </a:t>
                      </a:r>
                    </a:p>
                  </a:txBody>
                  <a:tcPr marL="76200" marR="76200" marT="38100" marB="38100"/>
                </a:tc>
                <a:extLst>
                  <a:ext uri="{0D108BD9-81ED-4DB2-BD59-A6C34878D82A}">
                    <a16:rowId xmlns:a16="http://schemas.microsoft.com/office/drawing/2014/main" val="10000"/>
                  </a:ext>
                </a:extLst>
              </a:tr>
              <a:tr h="309033">
                <a:tc>
                  <a:txBody>
                    <a:bodyPr/>
                    <a:lstStyle/>
                    <a:p>
                      <a:r>
                        <a:rPr lang="el-GR" sz="1300" dirty="0"/>
                        <a:t>Φ</a:t>
                      </a:r>
                      <a:r>
                        <a:rPr lang="en-IN" sz="1300" dirty="0"/>
                        <a:t>174 (</a:t>
                      </a:r>
                      <a:r>
                        <a:rPr lang="en-IN" sz="1300" dirty="0" err="1"/>
                        <a:t>bacteriophage</a:t>
                      </a:r>
                      <a:r>
                        <a:rPr lang="en-IN" sz="1300" dirty="0"/>
                        <a:t>)</a:t>
                      </a:r>
                    </a:p>
                  </a:txBody>
                  <a:tcPr marL="76200" marR="76200" marT="38100" marB="38100"/>
                </a:tc>
                <a:tc>
                  <a:txBody>
                    <a:bodyPr/>
                    <a:lstStyle/>
                    <a:p>
                      <a:r>
                        <a:rPr lang="en-IN" sz="1300" dirty="0"/>
                        <a:t>5386 nucleotides</a:t>
                      </a:r>
                    </a:p>
                  </a:txBody>
                  <a:tcPr marL="76200" marR="76200" marT="38100" marB="38100"/>
                </a:tc>
                <a:extLst>
                  <a:ext uri="{0D108BD9-81ED-4DB2-BD59-A6C34878D82A}">
                    <a16:rowId xmlns:a16="http://schemas.microsoft.com/office/drawing/2014/main" val="10001"/>
                  </a:ext>
                </a:extLst>
              </a:tr>
              <a:tr h="309033">
                <a:tc>
                  <a:txBody>
                    <a:bodyPr/>
                    <a:lstStyle/>
                    <a:p>
                      <a:r>
                        <a:rPr lang="en-IN" sz="1300" dirty="0"/>
                        <a:t>Lambda phage (</a:t>
                      </a:r>
                      <a:r>
                        <a:rPr lang="en-IN" sz="1300" dirty="0" err="1"/>
                        <a:t>Bacteriophage</a:t>
                      </a:r>
                      <a:r>
                        <a:rPr lang="en-IN" sz="1300" dirty="0"/>
                        <a:t> )</a:t>
                      </a:r>
                    </a:p>
                  </a:txBody>
                  <a:tcPr marL="76200" marR="76200" marT="38100" marB="38100"/>
                </a:tc>
                <a:tc>
                  <a:txBody>
                    <a:bodyPr/>
                    <a:lstStyle/>
                    <a:p>
                      <a:r>
                        <a:rPr lang="en-IN" sz="1300" dirty="0"/>
                        <a:t>48502 base pairs (</a:t>
                      </a:r>
                      <a:r>
                        <a:rPr lang="en-IN" sz="1300" dirty="0" err="1"/>
                        <a:t>bp</a:t>
                      </a:r>
                      <a:r>
                        <a:rPr lang="en-IN" sz="1300" dirty="0"/>
                        <a:t>)</a:t>
                      </a:r>
                    </a:p>
                  </a:txBody>
                  <a:tcPr marL="76200" marR="76200" marT="38100" marB="38100"/>
                </a:tc>
                <a:extLst>
                  <a:ext uri="{0D108BD9-81ED-4DB2-BD59-A6C34878D82A}">
                    <a16:rowId xmlns:a16="http://schemas.microsoft.com/office/drawing/2014/main" val="10002"/>
                  </a:ext>
                </a:extLst>
              </a:tr>
              <a:tr h="309033">
                <a:tc>
                  <a:txBody>
                    <a:bodyPr/>
                    <a:lstStyle/>
                    <a:p>
                      <a:r>
                        <a:rPr lang="en-IN" sz="1300" dirty="0"/>
                        <a:t>Escherichia coli</a:t>
                      </a:r>
                      <a:endParaRPr lang="en-IN" sz="1300" i="1" dirty="0"/>
                    </a:p>
                  </a:txBody>
                  <a:tcPr marL="76200" marR="76200" marT="38100" marB="38100"/>
                </a:tc>
                <a:tc>
                  <a:txBody>
                    <a:bodyPr/>
                    <a:lstStyle/>
                    <a:p>
                      <a:r>
                        <a:rPr lang="en-IN" sz="1300" dirty="0"/>
                        <a:t>4.6 × 10</a:t>
                      </a:r>
                      <a:r>
                        <a:rPr lang="en-IN" sz="1300" baseline="30000" dirty="0"/>
                        <a:t>6</a:t>
                      </a:r>
                      <a:r>
                        <a:rPr lang="en-IN" sz="1300" dirty="0"/>
                        <a:t> </a:t>
                      </a:r>
                      <a:r>
                        <a:rPr lang="en-IN" sz="1300" dirty="0" err="1"/>
                        <a:t>bp</a:t>
                      </a:r>
                      <a:endParaRPr lang="en-IN" sz="1300" dirty="0"/>
                    </a:p>
                  </a:txBody>
                  <a:tcPr marL="76200" marR="76200" marT="38100" marB="38100"/>
                </a:tc>
                <a:extLst>
                  <a:ext uri="{0D108BD9-81ED-4DB2-BD59-A6C34878D82A}">
                    <a16:rowId xmlns:a16="http://schemas.microsoft.com/office/drawing/2014/main" val="10003"/>
                  </a:ext>
                </a:extLst>
              </a:tr>
              <a:tr h="309033">
                <a:tc>
                  <a:txBody>
                    <a:bodyPr/>
                    <a:lstStyle/>
                    <a:p>
                      <a:r>
                        <a:rPr lang="en-IN" sz="1300" dirty="0"/>
                        <a:t>human DNA (haploid content )</a:t>
                      </a:r>
                    </a:p>
                  </a:txBody>
                  <a:tcPr marL="76200" marR="76200" marT="38100" marB="38100"/>
                </a:tc>
                <a:tc>
                  <a:txBody>
                    <a:bodyPr/>
                    <a:lstStyle/>
                    <a:p>
                      <a:r>
                        <a:rPr lang="en-IN" sz="1300" dirty="0"/>
                        <a:t>3.3 × 10</a:t>
                      </a:r>
                      <a:r>
                        <a:rPr lang="en-IN" sz="1300" baseline="30000" dirty="0"/>
                        <a:t>9</a:t>
                      </a:r>
                      <a:r>
                        <a:rPr lang="en-IN" sz="1300" dirty="0"/>
                        <a:t> </a:t>
                      </a:r>
                      <a:r>
                        <a:rPr lang="en-IN" sz="1300" dirty="0" err="1"/>
                        <a:t>bp</a:t>
                      </a:r>
                      <a:endParaRPr lang="en-IN" sz="1300" dirty="0"/>
                    </a:p>
                  </a:txBody>
                  <a:tcPr marL="76200" marR="76200" marT="38100" marB="38100"/>
                </a:tc>
                <a:extLst>
                  <a:ext uri="{0D108BD9-81ED-4DB2-BD59-A6C34878D82A}">
                    <a16:rowId xmlns:a16="http://schemas.microsoft.com/office/drawing/2014/main" val="10004"/>
                  </a:ext>
                </a:extLst>
              </a:tr>
            </a:tbl>
          </a:graphicData>
        </a:graphic>
      </p:graphicFrame>
      <p:pic>
        <p:nvPicPr>
          <p:cNvPr id="20" name="Picture 2" descr="http://www.nature.com/scitable/content/ne0000/ne0000/ne0000/ne0000/104944953/73_1_2.jpg">
            <a:extLst>
              <a:ext uri="{FF2B5EF4-FFF2-40B4-BE49-F238E27FC236}">
                <a16:creationId xmlns:a16="http://schemas.microsoft.com/office/drawing/2014/main" id="{15E6966F-2303-6740-93C5-D6C003E17A4A}"/>
              </a:ext>
            </a:extLst>
          </p:cNvPr>
          <p:cNvPicPr>
            <a:picLocks noChangeAspect="1" noChangeArrowheads="1"/>
          </p:cNvPicPr>
          <p:nvPr/>
        </p:nvPicPr>
        <p:blipFill rotWithShape="1">
          <a:blip r:embed="rId3" cstate="print"/>
          <a:srcRect l="23409" t="20792" r="45952"/>
          <a:stretch/>
        </p:blipFill>
        <p:spPr bwMode="auto">
          <a:xfrm>
            <a:off x="4427985" y="3609987"/>
            <a:ext cx="835313" cy="1686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100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nodeType="afterEffect">
                                  <p:stCondLst>
                                    <p:cond delay="1000"/>
                                  </p:stCondLst>
                                  <p:childTnLst>
                                    <p:set>
                                      <p:cBhvr>
                                        <p:cTn id="61" dur="1" fill="hold">
                                          <p:stCondLst>
                                            <p:cond delay="0"/>
                                          </p:stCondLst>
                                        </p:cTn>
                                        <p:tgtEl>
                                          <p:spTgt spid="5">
                                            <p:txEl>
                                              <p:pRg st="6" end="6"/>
                                            </p:txEl>
                                          </p:spTgt>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nodeType="afterEffect">
                                  <p:stCondLst>
                                    <p:cond delay="100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907" y="284820"/>
            <a:ext cx="1808820" cy="952500"/>
          </a:xfrm>
        </p:spPr>
        <p:txBody>
          <a:bodyPr/>
          <a:lstStyle/>
          <a:p>
            <a:r>
              <a:rPr lang="en-US" dirty="0"/>
              <a:t>Blender</a:t>
            </a:r>
          </a:p>
        </p:txBody>
      </p:sp>
      <p:pic>
        <p:nvPicPr>
          <p:cNvPr id="1025" name="Picture 1"/>
          <p:cNvPicPr>
            <a:picLocks noChangeAspect="1" noChangeArrowheads="1"/>
          </p:cNvPicPr>
          <p:nvPr/>
        </p:nvPicPr>
        <p:blipFill>
          <a:blip r:embed="rId2" cstate="print"/>
          <a:srcRect l="35888" t="8657" r="36718" b="7180"/>
          <a:stretch>
            <a:fillRect/>
          </a:stretch>
        </p:blipFill>
        <p:spPr bwMode="auto">
          <a:xfrm>
            <a:off x="3371867" y="1084576"/>
            <a:ext cx="2520280" cy="4353211"/>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7187"/>
            <a:ext cx="6858000" cy="952500"/>
          </a:xfrm>
        </p:spPr>
        <p:txBody>
          <a:bodyPr/>
          <a:lstStyle/>
          <a:p>
            <a:endParaRPr lang="en-US" dirty="0"/>
          </a:p>
        </p:txBody>
      </p:sp>
      <p:sp>
        <p:nvSpPr>
          <p:cNvPr id="3" name="Content Placeholder 2"/>
          <p:cNvSpPr>
            <a:spLocks noGrp="1"/>
          </p:cNvSpPr>
          <p:nvPr>
            <p:ph idx="1"/>
          </p:nvPr>
        </p:nvSpPr>
        <p:spPr/>
        <p:txBody>
          <a:bodyPr/>
          <a:lstStyle/>
          <a:p>
            <a:endParaRPr lang="en-US"/>
          </a:p>
        </p:txBody>
      </p:sp>
      <p:grpSp>
        <p:nvGrpSpPr>
          <p:cNvPr id="14" name="Group 13"/>
          <p:cNvGrpSpPr/>
          <p:nvPr/>
        </p:nvGrpSpPr>
        <p:grpSpPr>
          <a:xfrm>
            <a:off x="791579" y="97193"/>
            <a:ext cx="4020448" cy="2758214"/>
            <a:chOff x="35495" y="116631"/>
            <a:chExt cx="4824537" cy="3309857"/>
          </a:xfrm>
        </p:grpSpPr>
        <p:pic>
          <p:nvPicPr>
            <p:cNvPr id="9" name="Picture 3"/>
            <p:cNvPicPr>
              <a:picLocks noChangeAspect="1" noChangeArrowheads="1"/>
            </p:cNvPicPr>
            <p:nvPr/>
          </p:nvPicPr>
          <p:blipFill>
            <a:blip r:embed="rId2" cstate="print"/>
            <a:srcRect l="14303" t="7180" r="14304" b="5704"/>
            <a:stretch>
              <a:fillRect/>
            </a:stretch>
          </p:blipFill>
          <p:spPr bwMode="auto">
            <a:xfrm>
              <a:off x="35495" y="116631"/>
              <a:ext cx="4824537" cy="3309857"/>
            </a:xfrm>
            <a:prstGeom prst="rect">
              <a:avLst/>
            </a:prstGeom>
            <a:noFill/>
            <a:ln w="9525">
              <a:noFill/>
              <a:miter lim="800000"/>
              <a:headEnd/>
              <a:tailEnd/>
            </a:ln>
          </p:spPr>
        </p:pic>
        <p:sp>
          <p:nvSpPr>
            <p:cNvPr id="10" name="TextBox 9"/>
            <p:cNvSpPr txBox="1"/>
            <p:nvPr/>
          </p:nvSpPr>
          <p:spPr>
            <a:xfrm>
              <a:off x="2411760" y="2780928"/>
              <a:ext cx="2341026" cy="480132"/>
            </a:xfrm>
            <a:prstGeom prst="rect">
              <a:avLst/>
            </a:prstGeom>
            <a:noFill/>
          </p:spPr>
          <p:txBody>
            <a:bodyPr wrap="none" rtlCol="0">
              <a:spAutoFit/>
            </a:bodyPr>
            <a:lstStyle/>
            <a:p>
              <a:r>
                <a:rPr lang="en-US" sz="2000" b="1" dirty="0"/>
                <a:t>Centrifuge tubes</a:t>
              </a:r>
            </a:p>
          </p:txBody>
        </p:sp>
      </p:grpSp>
      <p:grpSp>
        <p:nvGrpSpPr>
          <p:cNvPr id="13" name="Group 12"/>
          <p:cNvGrpSpPr/>
          <p:nvPr/>
        </p:nvGrpSpPr>
        <p:grpSpPr>
          <a:xfrm>
            <a:off x="762000" y="2917507"/>
            <a:ext cx="4649247" cy="2692869"/>
            <a:chOff x="0" y="3645024"/>
            <a:chExt cx="5579096" cy="3231443"/>
          </a:xfrm>
        </p:grpSpPr>
        <p:grpSp>
          <p:nvGrpSpPr>
            <p:cNvPr id="7" name="Group 6"/>
            <p:cNvGrpSpPr/>
            <p:nvPr/>
          </p:nvGrpSpPr>
          <p:grpSpPr>
            <a:xfrm>
              <a:off x="0" y="3645024"/>
              <a:ext cx="5579096" cy="3156208"/>
              <a:chOff x="3564904" y="3717032"/>
              <a:chExt cx="5579096" cy="3156208"/>
            </a:xfrm>
          </p:grpSpPr>
          <p:pic>
            <p:nvPicPr>
              <p:cNvPr id="2050" name="Picture 2" descr="Related image"/>
              <p:cNvPicPr>
                <a:picLocks noChangeAspect="1" noChangeArrowheads="1" noCrop="1"/>
              </p:cNvPicPr>
              <p:nvPr/>
            </p:nvPicPr>
            <p:blipFill>
              <a:blip r:embed="rId3" cstate="print"/>
              <a:srcRect/>
              <a:stretch>
                <a:fillRect/>
              </a:stretch>
            </p:blipFill>
            <p:spPr bwMode="auto">
              <a:xfrm>
                <a:off x="3603893" y="3717032"/>
                <a:ext cx="5504611" cy="3096344"/>
              </a:xfrm>
              <a:prstGeom prst="rect">
                <a:avLst/>
              </a:prstGeom>
              <a:noFill/>
            </p:spPr>
          </p:pic>
          <p:sp>
            <p:nvSpPr>
              <p:cNvPr id="6" name="Rectangle 5"/>
              <p:cNvSpPr/>
              <p:nvPr/>
            </p:nvSpPr>
            <p:spPr>
              <a:xfrm>
                <a:off x="3564904" y="6468576"/>
                <a:ext cx="5579096" cy="404664"/>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2" name="TextBox 11"/>
            <p:cNvSpPr txBox="1"/>
            <p:nvPr/>
          </p:nvSpPr>
          <p:spPr>
            <a:xfrm>
              <a:off x="1835696" y="6396335"/>
              <a:ext cx="1556196" cy="480132"/>
            </a:xfrm>
            <a:prstGeom prst="rect">
              <a:avLst/>
            </a:prstGeom>
            <a:noFill/>
          </p:spPr>
          <p:txBody>
            <a:bodyPr wrap="none" rtlCol="0">
              <a:spAutoFit/>
            </a:bodyPr>
            <a:lstStyle/>
            <a:p>
              <a:r>
                <a:rPr lang="en-US" sz="2000" b="1" dirty="0"/>
                <a:t>Centrifuge</a:t>
              </a:r>
            </a:p>
          </p:txBody>
        </p:sp>
      </p:grpSp>
      <p:pic>
        <p:nvPicPr>
          <p:cNvPr id="15" name="Picture 5" descr="https://www.laboratory-equipment.com/blog/wp-content/uploads/2016/10/Centrifuge-tube.jpg"/>
          <p:cNvPicPr>
            <a:picLocks noChangeAspect="1" noChangeArrowheads="1"/>
          </p:cNvPicPr>
          <p:nvPr/>
        </p:nvPicPr>
        <p:blipFill>
          <a:blip r:embed="rId4" cstate="print"/>
          <a:srcRect/>
          <a:stretch>
            <a:fillRect/>
          </a:stretch>
        </p:blipFill>
        <p:spPr bwMode="auto">
          <a:xfrm>
            <a:off x="5330180" y="2450154"/>
            <a:ext cx="2976563" cy="31829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8845"/>
            <a:ext cx="6858000" cy="588408"/>
          </a:xfrm>
        </p:spPr>
        <p:txBody>
          <a:bodyPr>
            <a:normAutofit fontScale="90000"/>
          </a:bodyPr>
          <a:lstStyle/>
          <a:p>
            <a:r>
              <a:rPr lang="en-IN" b="1" dirty="0"/>
              <a:t>Hershey and Chase’s experiment</a:t>
            </a:r>
          </a:p>
        </p:txBody>
      </p:sp>
      <p:grpSp>
        <p:nvGrpSpPr>
          <p:cNvPr id="32" name="Group 31"/>
          <p:cNvGrpSpPr/>
          <p:nvPr/>
        </p:nvGrpSpPr>
        <p:grpSpPr>
          <a:xfrm>
            <a:off x="4752020" y="4477680"/>
            <a:ext cx="3629980" cy="1237320"/>
            <a:chOff x="0" y="5589239"/>
            <a:chExt cx="4355976" cy="1268761"/>
          </a:xfrm>
        </p:grpSpPr>
        <p:pic>
          <p:nvPicPr>
            <p:cNvPr id="30" name="Picture 3"/>
            <p:cNvPicPr>
              <a:picLocks noChangeAspect="1" noChangeArrowheads="1"/>
            </p:cNvPicPr>
            <p:nvPr/>
          </p:nvPicPr>
          <p:blipFill>
            <a:blip r:embed="rId3" cstate="print"/>
            <a:srcRect l="24619" t="79173" r="52575"/>
            <a:stretch>
              <a:fillRect/>
            </a:stretch>
          </p:blipFill>
          <p:spPr bwMode="auto">
            <a:xfrm>
              <a:off x="1691679" y="5604212"/>
              <a:ext cx="2664297" cy="1253787"/>
            </a:xfrm>
            <a:prstGeom prst="rect">
              <a:avLst/>
            </a:prstGeom>
            <a:noFill/>
            <a:ln w="9525">
              <a:noFill/>
              <a:miter lim="800000"/>
              <a:headEnd/>
              <a:tailEnd/>
            </a:ln>
          </p:spPr>
        </p:pic>
        <p:pic>
          <p:nvPicPr>
            <p:cNvPr id="31" name="Picture 2"/>
            <p:cNvPicPr>
              <a:picLocks noChangeAspect="1" noChangeArrowheads="1"/>
            </p:cNvPicPr>
            <p:nvPr/>
          </p:nvPicPr>
          <p:blipFill>
            <a:blip r:embed="rId4" cstate="print"/>
            <a:srcRect t="5353" b="50164"/>
            <a:stretch>
              <a:fillRect/>
            </a:stretch>
          </p:blipFill>
          <p:spPr bwMode="auto">
            <a:xfrm>
              <a:off x="0" y="5589239"/>
              <a:ext cx="1691680" cy="1268761"/>
            </a:xfrm>
            <a:prstGeom prst="rect">
              <a:avLst/>
            </a:prstGeom>
            <a:noFill/>
            <a:ln w="9525">
              <a:noFill/>
              <a:miter lim="800000"/>
              <a:headEnd/>
              <a:tailEnd/>
            </a:ln>
          </p:spPr>
        </p:pic>
      </p:grpSp>
      <p:grpSp>
        <p:nvGrpSpPr>
          <p:cNvPr id="99" name="Group 98"/>
          <p:cNvGrpSpPr/>
          <p:nvPr/>
        </p:nvGrpSpPr>
        <p:grpSpPr>
          <a:xfrm>
            <a:off x="2351753" y="817276"/>
            <a:ext cx="2220247" cy="660071"/>
            <a:chOff x="6588224" y="2113662"/>
            <a:chExt cx="2232248" cy="848664"/>
          </a:xfrm>
        </p:grpSpPr>
        <p:sp>
          <p:nvSpPr>
            <p:cNvPr id="100" name="Rounded Rectangle 99"/>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01" name="Group 54"/>
            <p:cNvGrpSpPr/>
            <p:nvPr/>
          </p:nvGrpSpPr>
          <p:grpSpPr>
            <a:xfrm>
              <a:off x="6588224" y="2113662"/>
              <a:ext cx="2232248" cy="848664"/>
              <a:chOff x="6588224" y="2113662"/>
              <a:chExt cx="2232248" cy="848664"/>
            </a:xfrm>
          </p:grpSpPr>
          <p:sp>
            <p:nvSpPr>
              <p:cNvPr id="102" name="Oval 101"/>
              <p:cNvSpPr/>
              <p:nvPr/>
            </p:nvSpPr>
            <p:spPr>
              <a:xfrm>
                <a:off x="6588224" y="2730872"/>
                <a:ext cx="2232248" cy="231454"/>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p:cNvSpPr/>
              <p:nvPr/>
            </p:nvSpPr>
            <p:spPr>
              <a:xfrm>
                <a:off x="6588224" y="2113662"/>
                <a:ext cx="2232248" cy="308606"/>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grpSp>
        <p:nvGrpSpPr>
          <p:cNvPr id="177" name="Group 176"/>
          <p:cNvGrpSpPr/>
          <p:nvPr/>
        </p:nvGrpSpPr>
        <p:grpSpPr>
          <a:xfrm>
            <a:off x="2351753" y="1205573"/>
            <a:ext cx="2220247" cy="240027"/>
            <a:chOff x="7956376" y="4221088"/>
            <a:chExt cx="2664296" cy="288032"/>
          </a:xfrm>
        </p:grpSpPr>
        <p:sp>
          <p:nvSpPr>
            <p:cNvPr id="178" name="Oval 177"/>
            <p:cNvSpPr/>
            <p:nvPr/>
          </p:nvSpPr>
          <p:spPr>
            <a:xfrm>
              <a:off x="7956376" y="4254996"/>
              <a:ext cx="2664296" cy="21602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79" name="Group 174"/>
            <p:cNvGrpSpPr/>
            <p:nvPr/>
          </p:nvGrpSpPr>
          <p:grpSpPr>
            <a:xfrm>
              <a:off x="7956376" y="4221088"/>
              <a:ext cx="2664296" cy="288032"/>
              <a:chOff x="7956376" y="2780928"/>
              <a:chExt cx="2664296" cy="288032"/>
            </a:xfrm>
          </p:grpSpPr>
          <p:sp>
            <p:nvSpPr>
              <p:cNvPr id="180" name="Oval 179"/>
              <p:cNvSpPr/>
              <p:nvPr/>
            </p:nvSpPr>
            <p:spPr>
              <a:xfrm>
                <a:off x="7956376" y="2852936"/>
                <a:ext cx="2664296" cy="21602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1" name="Oval 180"/>
              <p:cNvSpPr/>
              <p:nvPr/>
            </p:nvSpPr>
            <p:spPr>
              <a:xfrm>
                <a:off x="7956376" y="2780928"/>
                <a:ext cx="2664296" cy="216024"/>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sp>
        <p:nvSpPr>
          <p:cNvPr id="183" name="Oval 182"/>
          <p:cNvSpPr/>
          <p:nvPr/>
        </p:nvSpPr>
        <p:spPr>
          <a:xfrm>
            <a:off x="2351753" y="1205573"/>
            <a:ext cx="2220247" cy="18002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86" name="Group 185"/>
          <p:cNvGrpSpPr/>
          <p:nvPr/>
        </p:nvGrpSpPr>
        <p:grpSpPr>
          <a:xfrm>
            <a:off x="6481630" y="625252"/>
            <a:ext cx="1510750" cy="1680187"/>
            <a:chOff x="5554712" y="1438176"/>
            <a:chExt cx="1812900" cy="2016224"/>
          </a:xfrm>
        </p:grpSpPr>
        <p:pic>
          <p:nvPicPr>
            <p:cNvPr id="184" name="Picture 2"/>
            <p:cNvPicPr>
              <a:picLocks noChangeAspect="1" noChangeArrowheads="1"/>
            </p:cNvPicPr>
            <p:nvPr/>
          </p:nvPicPr>
          <p:blipFill>
            <a:blip r:embed="rId5" cstate="print"/>
            <a:srcRect l="16395" t="13649" r="53352" b="19086"/>
            <a:stretch>
              <a:fillRect/>
            </a:stretch>
          </p:blipFill>
          <p:spPr bwMode="auto">
            <a:xfrm>
              <a:off x="5554712" y="1438176"/>
              <a:ext cx="1812900" cy="2016224"/>
            </a:xfrm>
            <a:prstGeom prst="rect">
              <a:avLst/>
            </a:prstGeom>
            <a:noFill/>
            <a:ln w="9525">
              <a:noFill/>
              <a:miter lim="800000"/>
              <a:headEnd/>
              <a:tailEnd/>
            </a:ln>
          </p:spPr>
        </p:pic>
        <p:sp>
          <p:nvSpPr>
            <p:cNvPr id="185" name="Rectangle 184"/>
            <p:cNvSpPr/>
            <p:nvPr/>
          </p:nvSpPr>
          <p:spPr>
            <a:xfrm>
              <a:off x="5582606" y="2458988"/>
              <a:ext cx="456278" cy="356945"/>
            </a:xfrm>
            <a:prstGeom prst="rect">
              <a:avLst/>
            </a:prstGeom>
          </p:spPr>
          <p:txBody>
            <a:bodyPr wrap="none">
              <a:spAutoFit/>
            </a:bodyPr>
            <a:lstStyle/>
            <a:p>
              <a:r>
                <a:rPr lang="en-IN" sz="1333" b="1" baseline="30000" dirty="0"/>
                <a:t>35</a:t>
              </a:r>
              <a:r>
                <a:rPr lang="en-IN" sz="1333" b="1" dirty="0"/>
                <a:t>S</a:t>
              </a:r>
              <a:endParaRPr lang="en-US" sz="1333" dirty="0"/>
            </a:p>
          </p:txBody>
        </p:sp>
      </p:grpSp>
      <p:pic>
        <p:nvPicPr>
          <p:cNvPr id="157702" name="Picture 6" descr="Related image"/>
          <p:cNvPicPr>
            <a:picLocks noChangeAspect="1" noChangeArrowheads="1"/>
          </p:cNvPicPr>
          <p:nvPr/>
        </p:nvPicPr>
        <p:blipFill>
          <a:blip r:embed="rId6" cstate="print"/>
          <a:srcRect/>
          <a:stretch>
            <a:fillRect/>
          </a:stretch>
        </p:blipFill>
        <p:spPr bwMode="auto">
          <a:xfrm>
            <a:off x="820473" y="1644667"/>
            <a:ext cx="803167" cy="1305147"/>
          </a:xfrm>
          <a:prstGeom prst="rect">
            <a:avLst/>
          </a:prstGeom>
          <a:noFill/>
        </p:spPr>
      </p:pic>
      <p:pic>
        <p:nvPicPr>
          <p:cNvPr id="187" name="Picture 1"/>
          <p:cNvPicPr>
            <a:picLocks noChangeAspect="1" noChangeArrowheads="1"/>
          </p:cNvPicPr>
          <p:nvPr/>
        </p:nvPicPr>
        <p:blipFill>
          <a:blip r:embed="rId7" cstate="print"/>
          <a:srcRect l="35888" t="8657" r="36718" b="7180"/>
          <a:stretch>
            <a:fillRect/>
          </a:stretch>
        </p:blipFill>
        <p:spPr bwMode="auto">
          <a:xfrm>
            <a:off x="1761162" y="3277547"/>
            <a:ext cx="1250665" cy="2160240"/>
          </a:xfrm>
          <a:prstGeom prst="rect">
            <a:avLst/>
          </a:prstGeom>
          <a:noFill/>
          <a:ln w="9525">
            <a:noFill/>
            <a:miter lim="800000"/>
            <a:headEnd/>
            <a:tailEnd/>
          </a:ln>
        </p:spPr>
      </p:pic>
      <p:grpSp>
        <p:nvGrpSpPr>
          <p:cNvPr id="188" name="Group 187"/>
          <p:cNvGrpSpPr/>
          <p:nvPr/>
        </p:nvGrpSpPr>
        <p:grpSpPr>
          <a:xfrm>
            <a:off x="3491880" y="2401494"/>
            <a:ext cx="2580287" cy="2106730"/>
            <a:chOff x="0" y="3680886"/>
            <a:chExt cx="5579096" cy="3141896"/>
          </a:xfrm>
        </p:grpSpPr>
        <p:grpSp>
          <p:nvGrpSpPr>
            <p:cNvPr id="189" name="Group 6"/>
            <p:cNvGrpSpPr/>
            <p:nvPr/>
          </p:nvGrpSpPr>
          <p:grpSpPr>
            <a:xfrm>
              <a:off x="0" y="3680886"/>
              <a:ext cx="5579096" cy="3120346"/>
              <a:chOff x="3564904" y="3752894"/>
              <a:chExt cx="5579096" cy="3120346"/>
            </a:xfrm>
          </p:grpSpPr>
          <p:pic>
            <p:nvPicPr>
              <p:cNvPr id="191" name="Picture 2" descr="Related image"/>
              <p:cNvPicPr>
                <a:picLocks noChangeAspect="1" noChangeArrowheads="1" noCrop="1"/>
              </p:cNvPicPr>
              <p:nvPr/>
            </p:nvPicPr>
            <p:blipFill>
              <a:blip r:embed="rId8" cstate="print"/>
              <a:srcRect/>
              <a:stretch>
                <a:fillRect/>
              </a:stretch>
            </p:blipFill>
            <p:spPr bwMode="auto">
              <a:xfrm>
                <a:off x="3639388" y="3752894"/>
                <a:ext cx="5504612" cy="3096344"/>
              </a:xfrm>
              <a:prstGeom prst="rect">
                <a:avLst/>
              </a:prstGeom>
              <a:noFill/>
            </p:spPr>
          </p:pic>
          <p:sp>
            <p:nvSpPr>
              <p:cNvPr id="192" name="Rectangle 191"/>
              <p:cNvSpPr/>
              <p:nvPr/>
            </p:nvSpPr>
            <p:spPr>
              <a:xfrm>
                <a:off x="3564904" y="6468576"/>
                <a:ext cx="5579096" cy="404664"/>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90" name="TextBox 189"/>
            <p:cNvSpPr txBox="1"/>
            <p:nvPr/>
          </p:nvSpPr>
          <p:spPr>
            <a:xfrm>
              <a:off x="1835695" y="6226073"/>
              <a:ext cx="2804006" cy="596709"/>
            </a:xfrm>
            <a:prstGeom prst="rect">
              <a:avLst/>
            </a:prstGeom>
            <a:noFill/>
          </p:spPr>
          <p:txBody>
            <a:bodyPr wrap="none" rtlCol="0">
              <a:spAutoFit/>
            </a:bodyPr>
            <a:lstStyle/>
            <a:p>
              <a:r>
                <a:rPr lang="en-US" sz="2000" b="1" dirty="0"/>
                <a:t>Centrifuge</a:t>
              </a:r>
            </a:p>
          </p:txBody>
        </p:sp>
      </p:grpSp>
      <p:sp>
        <p:nvSpPr>
          <p:cNvPr id="194" name="Bent Arrow 193"/>
          <p:cNvSpPr/>
          <p:nvPr/>
        </p:nvSpPr>
        <p:spPr>
          <a:xfrm rot="16200000" flipH="1">
            <a:off x="1361643" y="727264"/>
            <a:ext cx="540060" cy="120013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5" name="Bent Arrow 194"/>
          <p:cNvSpPr/>
          <p:nvPr/>
        </p:nvSpPr>
        <p:spPr>
          <a:xfrm rot="10800000" flipH="1">
            <a:off x="1115568" y="3308091"/>
            <a:ext cx="540060" cy="120013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6" name="Right Arrow 195"/>
          <p:cNvSpPr/>
          <p:nvPr/>
        </p:nvSpPr>
        <p:spPr>
          <a:xfrm>
            <a:off x="3021034" y="3577580"/>
            <a:ext cx="505453" cy="36004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7" name="Bent Arrow 196"/>
          <p:cNvSpPr/>
          <p:nvPr/>
        </p:nvSpPr>
        <p:spPr>
          <a:xfrm rot="16200000" flipH="1" flipV="1">
            <a:off x="6282190" y="2887504"/>
            <a:ext cx="1380154" cy="1680187"/>
          </a:xfrm>
          <a:prstGeom prst="bentArrow">
            <a:avLst>
              <a:gd name="adj1" fmla="val 17063"/>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9" name="Pentagon 198"/>
          <p:cNvSpPr/>
          <p:nvPr/>
        </p:nvSpPr>
        <p:spPr>
          <a:xfrm flipH="1">
            <a:off x="4511994" y="732565"/>
            <a:ext cx="1920213" cy="1105520"/>
          </a:xfrm>
          <a:prstGeom prst="homePlate">
            <a:avLst>
              <a:gd name="adj" fmla="val 173693"/>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203" name="Group 202"/>
          <p:cNvGrpSpPr/>
          <p:nvPr/>
        </p:nvGrpSpPr>
        <p:grpSpPr>
          <a:xfrm>
            <a:off x="1635167" y="1823495"/>
            <a:ext cx="1809407" cy="973998"/>
            <a:chOff x="1032560" y="2076088"/>
            <a:chExt cx="2171288" cy="1168798"/>
          </a:xfrm>
        </p:grpSpPr>
        <p:sp>
          <p:nvSpPr>
            <p:cNvPr id="201" name="Pentagon 200"/>
            <p:cNvSpPr/>
            <p:nvPr/>
          </p:nvSpPr>
          <p:spPr>
            <a:xfrm flipH="1">
              <a:off x="1032560" y="2076088"/>
              <a:ext cx="864096" cy="1152128"/>
            </a:xfrm>
            <a:prstGeom prst="homePlate">
              <a:avLst>
                <a:gd name="adj" fmla="val 173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02" name="Picture 7"/>
            <p:cNvPicPr>
              <a:picLocks noChangeAspect="1" noChangeArrowheads="1"/>
            </p:cNvPicPr>
            <p:nvPr/>
          </p:nvPicPr>
          <p:blipFill>
            <a:blip r:embed="rId9" cstate="print"/>
            <a:srcRect/>
            <a:stretch>
              <a:fillRect/>
            </a:stretch>
          </p:blipFill>
          <p:spPr bwMode="auto">
            <a:xfrm>
              <a:off x="1907704" y="2106568"/>
              <a:ext cx="1296144" cy="1138318"/>
            </a:xfrm>
            <a:prstGeom prst="rect">
              <a:avLst/>
            </a:prstGeom>
            <a:noFill/>
            <a:ln w="9525">
              <a:noFill/>
              <a:miter lim="800000"/>
              <a:headEnd/>
              <a:tailEnd/>
            </a:ln>
          </p:spPr>
        </p:pic>
      </p:grpSp>
      <p:sp>
        <p:nvSpPr>
          <p:cNvPr id="3" name="Rectangle 2">
            <a:extLst>
              <a:ext uri="{FF2B5EF4-FFF2-40B4-BE49-F238E27FC236}">
                <a16:creationId xmlns:a16="http://schemas.microsoft.com/office/drawing/2014/main" id="{6AF4429B-6A6E-BA44-AD1C-DAFB46A1B7AC}"/>
              </a:ext>
            </a:extLst>
          </p:cNvPr>
          <p:cNvSpPr/>
          <p:nvPr/>
        </p:nvSpPr>
        <p:spPr>
          <a:xfrm>
            <a:off x="2084818" y="1431312"/>
            <a:ext cx="2890087" cy="276999"/>
          </a:xfrm>
          <a:prstGeom prst="rect">
            <a:avLst/>
          </a:prstGeom>
        </p:spPr>
        <p:txBody>
          <a:bodyPr wrap="none">
            <a:spAutoFit/>
          </a:bodyPr>
          <a:lstStyle/>
          <a:p>
            <a:r>
              <a:rPr lang="en-IN" sz="1200" b="1" dirty="0"/>
              <a:t>Medium containing radioactive </a:t>
            </a:r>
            <a:r>
              <a:rPr lang="en-IN" sz="1200" b="1" dirty="0" err="1"/>
              <a:t>sulfur</a:t>
            </a:r>
            <a:r>
              <a:rPr lang="en-IN" sz="1200" b="1" dirty="0"/>
              <a:t> (</a:t>
            </a:r>
            <a:r>
              <a:rPr lang="en-IN" sz="1200" b="1" baseline="30000" dirty="0">
                <a:highlight>
                  <a:srgbClr val="000000"/>
                </a:highlight>
              </a:rPr>
              <a:t>35</a:t>
            </a:r>
            <a:r>
              <a:rPr lang="en-IN" sz="1200" b="1" dirty="0">
                <a:highlight>
                  <a:srgbClr val="000000"/>
                </a:highlight>
              </a:rPr>
              <a:t>S</a:t>
            </a:r>
            <a:r>
              <a:rPr lang="en-IN" sz="1200" b="1" dirty="0"/>
              <a:t>)</a:t>
            </a:r>
            <a:endParaRPr lang="en-US" sz="1200" dirty="0"/>
          </a:p>
        </p:txBody>
      </p:sp>
      <p:sp>
        <p:nvSpPr>
          <p:cNvPr id="36" name="Rectangle 35">
            <a:extLst>
              <a:ext uri="{FF2B5EF4-FFF2-40B4-BE49-F238E27FC236}">
                <a16:creationId xmlns:a16="http://schemas.microsoft.com/office/drawing/2014/main" id="{D45B6B61-CF30-E94F-BCC3-D49503E0312A}"/>
              </a:ext>
            </a:extLst>
          </p:cNvPr>
          <p:cNvSpPr/>
          <p:nvPr/>
        </p:nvSpPr>
        <p:spPr>
          <a:xfrm>
            <a:off x="0" y="2943015"/>
            <a:ext cx="2241560" cy="307777"/>
          </a:xfrm>
          <a:prstGeom prst="rect">
            <a:avLst/>
          </a:prstGeom>
        </p:spPr>
        <p:txBody>
          <a:bodyPr wrap="square">
            <a:spAutoFit/>
          </a:bodyPr>
          <a:lstStyle/>
          <a:p>
            <a:r>
              <a:rPr lang="en-IN" sz="1400" b="1" dirty="0"/>
              <a:t>Liquid medium with </a:t>
            </a:r>
            <a:r>
              <a:rPr lang="en-IN" sz="1400" b="1" i="1" dirty="0"/>
              <a:t>E. Coli </a:t>
            </a:r>
            <a:endParaRPr lang="en-US" sz="1400" b="1" dirty="0"/>
          </a:p>
        </p:txBody>
      </p:sp>
      <p:pic>
        <p:nvPicPr>
          <p:cNvPr id="4" name="Picture 3">
            <a:extLst>
              <a:ext uri="{FF2B5EF4-FFF2-40B4-BE49-F238E27FC236}">
                <a16:creationId xmlns:a16="http://schemas.microsoft.com/office/drawing/2014/main" id="{E9DFEB23-0A81-EB46-9031-EC8E196C5B6E}"/>
              </a:ext>
            </a:extLst>
          </p:cNvPr>
          <p:cNvPicPr>
            <a:picLocks noChangeAspect="1"/>
          </p:cNvPicPr>
          <p:nvPr/>
        </p:nvPicPr>
        <p:blipFill rotWithShape="1">
          <a:blip r:embed="rId10"/>
          <a:srcRect t="18219" b="18781"/>
          <a:stretch/>
        </p:blipFill>
        <p:spPr>
          <a:xfrm>
            <a:off x="192990" y="4507015"/>
            <a:ext cx="1365672" cy="765466"/>
          </a:xfrm>
          <a:prstGeom prst="rect">
            <a:avLst/>
          </a:prstGeom>
        </p:spPr>
      </p:pic>
      <p:pic>
        <p:nvPicPr>
          <p:cNvPr id="5" name="Picture 4">
            <a:extLst>
              <a:ext uri="{FF2B5EF4-FFF2-40B4-BE49-F238E27FC236}">
                <a16:creationId xmlns:a16="http://schemas.microsoft.com/office/drawing/2014/main" id="{4E6761D3-1EA6-CF45-87FD-37BB9E1B7D13}"/>
              </a:ext>
            </a:extLst>
          </p:cNvPr>
          <p:cNvPicPr>
            <a:picLocks noChangeAspect="1"/>
          </p:cNvPicPr>
          <p:nvPr/>
        </p:nvPicPr>
        <p:blipFill rotWithShape="1">
          <a:blip r:embed="rId11"/>
          <a:srcRect b="4547"/>
          <a:stretch/>
        </p:blipFill>
        <p:spPr>
          <a:xfrm rot="18363624">
            <a:off x="420800" y="3876859"/>
            <a:ext cx="636530" cy="7426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77"/>
                                        </p:tgtEl>
                                        <p:attrNameLst>
                                          <p:attrName>style.visibility</p:attrName>
                                        </p:attrNameLst>
                                      </p:cBhvr>
                                      <p:to>
                                        <p:strVal val="visible"/>
                                      </p:to>
                                    </p:set>
                                    <p:anim calcmode="lin" valueType="num">
                                      <p:cBhvr>
                                        <p:cTn id="13" dur="500" fill="hold"/>
                                        <p:tgtEl>
                                          <p:spTgt spid="177"/>
                                        </p:tgtEl>
                                        <p:attrNameLst>
                                          <p:attrName>ppt_w</p:attrName>
                                        </p:attrNameLst>
                                      </p:cBhvr>
                                      <p:tavLst>
                                        <p:tav tm="0">
                                          <p:val>
                                            <p:fltVal val="0"/>
                                          </p:val>
                                        </p:tav>
                                        <p:tav tm="100000">
                                          <p:val>
                                            <p:strVal val="#ppt_w"/>
                                          </p:val>
                                        </p:tav>
                                      </p:tavLst>
                                    </p:anim>
                                    <p:anim calcmode="lin" valueType="num">
                                      <p:cBhvr>
                                        <p:cTn id="14" dur="500" fill="hold"/>
                                        <p:tgtEl>
                                          <p:spTgt spid="177"/>
                                        </p:tgtEl>
                                        <p:attrNameLst>
                                          <p:attrName>ppt_h</p:attrName>
                                        </p:attrNameLst>
                                      </p:cBhvr>
                                      <p:tavLst>
                                        <p:tav tm="0">
                                          <p:val>
                                            <p:fltVal val="0"/>
                                          </p:val>
                                        </p:tav>
                                        <p:tav tm="100000">
                                          <p:val>
                                            <p:strVal val="#ppt_h"/>
                                          </p:val>
                                        </p:tav>
                                      </p:tavLst>
                                    </p:anim>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p:cTn id="21" dur="500" fill="hold"/>
                                        <p:tgtEl>
                                          <p:spTgt spid="183"/>
                                        </p:tgtEl>
                                        <p:attrNameLst>
                                          <p:attrName>ppt_w</p:attrName>
                                        </p:attrNameLst>
                                      </p:cBhvr>
                                      <p:tavLst>
                                        <p:tav tm="0">
                                          <p:val>
                                            <p:fltVal val="0"/>
                                          </p:val>
                                        </p:tav>
                                        <p:tav tm="100000">
                                          <p:val>
                                            <p:strVal val="#ppt_w"/>
                                          </p:val>
                                        </p:tav>
                                      </p:tavLst>
                                    </p:anim>
                                    <p:anim calcmode="lin" valueType="num">
                                      <p:cBhvr>
                                        <p:cTn id="22" dur="500" fill="hold"/>
                                        <p:tgtEl>
                                          <p:spTgt spid="183"/>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500" fill="hold"/>
                                        <p:tgtEl>
                                          <p:spTgt spid="199"/>
                                        </p:tgtEl>
                                        <p:attrNameLst>
                                          <p:attrName>ppt_w</p:attrName>
                                        </p:attrNameLst>
                                      </p:cBhvr>
                                      <p:tavLst>
                                        <p:tav tm="0">
                                          <p:val>
                                            <p:fltVal val="0"/>
                                          </p:val>
                                        </p:tav>
                                        <p:tav tm="100000">
                                          <p:val>
                                            <p:strVal val="#ppt_w"/>
                                          </p:val>
                                        </p:tav>
                                      </p:tavLst>
                                    </p:anim>
                                    <p:anim calcmode="lin" valueType="num">
                                      <p:cBhvr>
                                        <p:cTn id="28" dur="500" fill="hold"/>
                                        <p:tgtEl>
                                          <p:spTgt spid="199"/>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3" presetClass="entr" presetSubtype="16" fill="hold" nodeType="afterEffect">
                                  <p:stCondLst>
                                    <p:cond delay="0"/>
                                  </p:stCondLst>
                                  <p:childTnLst>
                                    <p:set>
                                      <p:cBhvr>
                                        <p:cTn id="31" dur="1" fill="hold">
                                          <p:stCondLst>
                                            <p:cond delay="0"/>
                                          </p:stCondLst>
                                        </p:cTn>
                                        <p:tgtEl>
                                          <p:spTgt spid="186"/>
                                        </p:tgtEl>
                                        <p:attrNameLst>
                                          <p:attrName>style.visibility</p:attrName>
                                        </p:attrNameLst>
                                      </p:cBhvr>
                                      <p:to>
                                        <p:strVal val="visible"/>
                                      </p:to>
                                    </p:set>
                                    <p:anim calcmode="lin" valueType="num">
                                      <p:cBhvr>
                                        <p:cTn id="32" dur="500" fill="hold"/>
                                        <p:tgtEl>
                                          <p:spTgt spid="186"/>
                                        </p:tgtEl>
                                        <p:attrNameLst>
                                          <p:attrName>ppt_w</p:attrName>
                                        </p:attrNameLst>
                                      </p:cBhvr>
                                      <p:tavLst>
                                        <p:tav tm="0">
                                          <p:val>
                                            <p:fltVal val="0"/>
                                          </p:val>
                                        </p:tav>
                                        <p:tav tm="100000">
                                          <p:val>
                                            <p:strVal val="#ppt_w"/>
                                          </p:val>
                                        </p:tav>
                                      </p:tavLst>
                                    </p:anim>
                                    <p:anim calcmode="lin" valueType="num">
                                      <p:cBhvr>
                                        <p:cTn id="33"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1" nodeType="clickEffect">
                                  <p:stCondLst>
                                    <p:cond delay="0"/>
                                  </p:stCondLst>
                                  <p:childTnLst>
                                    <p:set>
                                      <p:cBhvr>
                                        <p:cTn id="37" dur="1" fill="hold">
                                          <p:stCondLst>
                                            <p:cond delay="0"/>
                                          </p:stCondLst>
                                        </p:cTn>
                                        <p:tgtEl>
                                          <p:spTgt spid="194"/>
                                        </p:tgtEl>
                                        <p:attrNameLst>
                                          <p:attrName>style.visibility</p:attrName>
                                        </p:attrNameLst>
                                      </p:cBhvr>
                                      <p:to>
                                        <p:strVal val="visible"/>
                                      </p:to>
                                    </p:set>
                                    <p:anim calcmode="lin" valueType="num">
                                      <p:cBhvr>
                                        <p:cTn id="38" dur="500" fill="hold"/>
                                        <p:tgtEl>
                                          <p:spTgt spid="194"/>
                                        </p:tgtEl>
                                        <p:attrNameLst>
                                          <p:attrName>ppt_w</p:attrName>
                                        </p:attrNameLst>
                                      </p:cBhvr>
                                      <p:tavLst>
                                        <p:tav tm="0">
                                          <p:val>
                                            <p:fltVal val="0"/>
                                          </p:val>
                                        </p:tav>
                                        <p:tav tm="100000">
                                          <p:val>
                                            <p:strVal val="#ppt_w"/>
                                          </p:val>
                                        </p:tav>
                                      </p:tavLst>
                                    </p:anim>
                                    <p:anim calcmode="lin" valueType="num">
                                      <p:cBhvr>
                                        <p:cTn id="39" dur="500" fill="hold"/>
                                        <p:tgtEl>
                                          <p:spTgt spid="194"/>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23" presetClass="entr" presetSubtype="16" fill="hold" nodeType="afterEffect">
                                  <p:stCondLst>
                                    <p:cond delay="0"/>
                                  </p:stCondLst>
                                  <p:childTnLst>
                                    <p:set>
                                      <p:cBhvr>
                                        <p:cTn id="42" dur="1" fill="hold">
                                          <p:stCondLst>
                                            <p:cond delay="0"/>
                                          </p:stCondLst>
                                        </p:cTn>
                                        <p:tgtEl>
                                          <p:spTgt spid="157702"/>
                                        </p:tgtEl>
                                        <p:attrNameLst>
                                          <p:attrName>style.visibility</p:attrName>
                                        </p:attrNameLst>
                                      </p:cBhvr>
                                      <p:to>
                                        <p:strVal val="visible"/>
                                      </p:to>
                                    </p:set>
                                    <p:anim calcmode="lin" valueType="num">
                                      <p:cBhvr>
                                        <p:cTn id="43" dur="500" fill="hold"/>
                                        <p:tgtEl>
                                          <p:spTgt spid="157702"/>
                                        </p:tgtEl>
                                        <p:attrNameLst>
                                          <p:attrName>ppt_w</p:attrName>
                                        </p:attrNameLst>
                                      </p:cBhvr>
                                      <p:tavLst>
                                        <p:tav tm="0">
                                          <p:val>
                                            <p:fltVal val="0"/>
                                          </p:val>
                                        </p:tav>
                                        <p:tav tm="100000">
                                          <p:val>
                                            <p:strVal val="#ppt_w"/>
                                          </p:val>
                                        </p:tav>
                                      </p:tavLst>
                                    </p:anim>
                                    <p:anim calcmode="lin" valueType="num">
                                      <p:cBhvr>
                                        <p:cTn id="44" dur="500" fill="hold"/>
                                        <p:tgtEl>
                                          <p:spTgt spid="157702"/>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203"/>
                                        </p:tgtEl>
                                        <p:attrNameLst>
                                          <p:attrName>style.visibility</p:attrName>
                                        </p:attrNameLst>
                                      </p:cBhvr>
                                      <p:to>
                                        <p:strVal val="visible"/>
                                      </p:to>
                                    </p:set>
                                    <p:anim calcmode="lin" valueType="num">
                                      <p:cBhvr>
                                        <p:cTn id="52" dur="500" fill="hold"/>
                                        <p:tgtEl>
                                          <p:spTgt spid="203"/>
                                        </p:tgtEl>
                                        <p:attrNameLst>
                                          <p:attrName>ppt_w</p:attrName>
                                        </p:attrNameLst>
                                      </p:cBhvr>
                                      <p:tavLst>
                                        <p:tav tm="0">
                                          <p:val>
                                            <p:fltVal val="0"/>
                                          </p:val>
                                        </p:tav>
                                        <p:tav tm="100000">
                                          <p:val>
                                            <p:strVal val="#ppt_w"/>
                                          </p:val>
                                        </p:tav>
                                      </p:tavLst>
                                    </p:anim>
                                    <p:anim calcmode="lin" valueType="num">
                                      <p:cBhvr>
                                        <p:cTn id="53" dur="500" fill="hold"/>
                                        <p:tgtEl>
                                          <p:spTgt spid="203"/>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 calcmode="lin" valueType="num">
                                      <p:cBhvr>
                                        <p:cTn id="58" dur="500" fill="hold"/>
                                        <p:tgtEl>
                                          <p:spTgt spid="195"/>
                                        </p:tgtEl>
                                        <p:attrNameLst>
                                          <p:attrName>ppt_w</p:attrName>
                                        </p:attrNameLst>
                                      </p:cBhvr>
                                      <p:tavLst>
                                        <p:tav tm="0">
                                          <p:val>
                                            <p:fltVal val="0"/>
                                          </p:val>
                                        </p:tav>
                                        <p:tav tm="100000">
                                          <p:val>
                                            <p:strVal val="#ppt_w"/>
                                          </p:val>
                                        </p:tav>
                                      </p:tavLst>
                                    </p:anim>
                                    <p:anim calcmode="lin" valueType="num">
                                      <p:cBhvr>
                                        <p:cTn id="59" dur="500" fill="hold"/>
                                        <p:tgtEl>
                                          <p:spTgt spid="195"/>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187"/>
                                        </p:tgtEl>
                                        <p:attrNameLst>
                                          <p:attrName>style.visibility</p:attrName>
                                        </p:attrNameLst>
                                      </p:cBhvr>
                                      <p:to>
                                        <p:strVal val="visible"/>
                                      </p:to>
                                    </p:set>
                                    <p:anim calcmode="lin" valueType="num">
                                      <p:cBhvr>
                                        <p:cTn id="63" dur="500" fill="hold"/>
                                        <p:tgtEl>
                                          <p:spTgt spid="187"/>
                                        </p:tgtEl>
                                        <p:attrNameLst>
                                          <p:attrName>ppt_w</p:attrName>
                                        </p:attrNameLst>
                                      </p:cBhvr>
                                      <p:tavLst>
                                        <p:tav tm="0">
                                          <p:val>
                                            <p:fltVal val="0"/>
                                          </p:val>
                                        </p:tav>
                                        <p:tav tm="100000">
                                          <p:val>
                                            <p:strVal val="#ppt_w"/>
                                          </p:val>
                                        </p:tav>
                                      </p:tavLst>
                                    </p:anim>
                                    <p:anim calcmode="lin" valueType="num">
                                      <p:cBhvr>
                                        <p:cTn id="64" dur="500" fill="hold"/>
                                        <p:tgtEl>
                                          <p:spTgt spid="187"/>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196"/>
                                        </p:tgtEl>
                                        <p:attrNameLst>
                                          <p:attrName>style.visibility</p:attrName>
                                        </p:attrNameLst>
                                      </p:cBhvr>
                                      <p:to>
                                        <p:strVal val="visible"/>
                                      </p:to>
                                    </p:set>
                                    <p:anim calcmode="lin" valueType="num">
                                      <p:cBhvr>
                                        <p:cTn id="75" dur="500" fill="hold"/>
                                        <p:tgtEl>
                                          <p:spTgt spid="196"/>
                                        </p:tgtEl>
                                        <p:attrNameLst>
                                          <p:attrName>ppt_w</p:attrName>
                                        </p:attrNameLst>
                                      </p:cBhvr>
                                      <p:tavLst>
                                        <p:tav tm="0">
                                          <p:val>
                                            <p:fltVal val="0"/>
                                          </p:val>
                                        </p:tav>
                                        <p:tav tm="100000">
                                          <p:val>
                                            <p:strVal val="#ppt_w"/>
                                          </p:val>
                                        </p:tav>
                                      </p:tavLst>
                                    </p:anim>
                                    <p:anim calcmode="lin" valueType="num">
                                      <p:cBhvr>
                                        <p:cTn id="76" dur="500" fill="hold"/>
                                        <p:tgtEl>
                                          <p:spTgt spid="196"/>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ID="23" presetClass="entr" presetSubtype="16" fill="hold" nodeType="afterEffect">
                                  <p:stCondLst>
                                    <p:cond delay="0"/>
                                  </p:stCondLst>
                                  <p:childTnLst>
                                    <p:set>
                                      <p:cBhvr>
                                        <p:cTn id="79" dur="1" fill="hold">
                                          <p:stCondLst>
                                            <p:cond delay="0"/>
                                          </p:stCondLst>
                                        </p:cTn>
                                        <p:tgtEl>
                                          <p:spTgt spid="188"/>
                                        </p:tgtEl>
                                        <p:attrNameLst>
                                          <p:attrName>style.visibility</p:attrName>
                                        </p:attrNameLst>
                                      </p:cBhvr>
                                      <p:to>
                                        <p:strVal val="visible"/>
                                      </p:to>
                                    </p:set>
                                    <p:anim calcmode="lin" valueType="num">
                                      <p:cBhvr>
                                        <p:cTn id="80" dur="500" fill="hold"/>
                                        <p:tgtEl>
                                          <p:spTgt spid="188"/>
                                        </p:tgtEl>
                                        <p:attrNameLst>
                                          <p:attrName>ppt_w</p:attrName>
                                        </p:attrNameLst>
                                      </p:cBhvr>
                                      <p:tavLst>
                                        <p:tav tm="0">
                                          <p:val>
                                            <p:fltVal val="0"/>
                                          </p:val>
                                        </p:tav>
                                        <p:tav tm="100000">
                                          <p:val>
                                            <p:strVal val="#ppt_w"/>
                                          </p:val>
                                        </p:tav>
                                      </p:tavLst>
                                    </p:anim>
                                    <p:anim calcmode="lin" valueType="num">
                                      <p:cBhvr>
                                        <p:cTn id="81" dur="500" fill="hold"/>
                                        <p:tgtEl>
                                          <p:spTgt spid="188"/>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3" presetClass="entr" presetSubtype="16" fill="hold" grpId="0" nodeType="clickEffect">
                                  <p:stCondLst>
                                    <p:cond delay="0"/>
                                  </p:stCondLst>
                                  <p:childTnLst>
                                    <p:set>
                                      <p:cBhvr>
                                        <p:cTn id="85" dur="1" fill="hold">
                                          <p:stCondLst>
                                            <p:cond delay="0"/>
                                          </p:stCondLst>
                                        </p:cTn>
                                        <p:tgtEl>
                                          <p:spTgt spid="197"/>
                                        </p:tgtEl>
                                        <p:attrNameLst>
                                          <p:attrName>style.visibility</p:attrName>
                                        </p:attrNameLst>
                                      </p:cBhvr>
                                      <p:to>
                                        <p:strVal val="visible"/>
                                      </p:to>
                                    </p:set>
                                    <p:anim calcmode="lin" valueType="num">
                                      <p:cBhvr>
                                        <p:cTn id="86" dur="500" fill="hold"/>
                                        <p:tgtEl>
                                          <p:spTgt spid="197"/>
                                        </p:tgtEl>
                                        <p:attrNameLst>
                                          <p:attrName>ppt_w</p:attrName>
                                        </p:attrNameLst>
                                      </p:cBhvr>
                                      <p:tavLst>
                                        <p:tav tm="0">
                                          <p:val>
                                            <p:fltVal val="0"/>
                                          </p:val>
                                        </p:tav>
                                        <p:tav tm="100000">
                                          <p:val>
                                            <p:strVal val="#ppt_w"/>
                                          </p:val>
                                        </p:tav>
                                      </p:tavLst>
                                    </p:anim>
                                    <p:anim calcmode="lin" valueType="num">
                                      <p:cBhvr>
                                        <p:cTn id="87" dur="500" fill="hold"/>
                                        <p:tgtEl>
                                          <p:spTgt spid="197"/>
                                        </p:tgtEl>
                                        <p:attrNameLst>
                                          <p:attrName>ppt_h</p:attrName>
                                        </p:attrNameLst>
                                      </p:cBhvr>
                                      <p:tavLst>
                                        <p:tav tm="0">
                                          <p:val>
                                            <p:fltVal val="0"/>
                                          </p:val>
                                        </p:tav>
                                        <p:tav tm="100000">
                                          <p:val>
                                            <p:strVal val="#ppt_h"/>
                                          </p:val>
                                        </p:tav>
                                      </p:tavLst>
                                    </p:anim>
                                  </p:childTnLst>
                                </p:cTn>
                              </p:par>
                            </p:childTnLst>
                          </p:cTn>
                        </p:par>
                        <p:par>
                          <p:cTn id="88" fill="hold">
                            <p:stCondLst>
                              <p:cond delay="500"/>
                            </p:stCondLst>
                            <p:childTnLst>
                              <p:par>
                                <p:cTn id="89" presetID="23" presetClass="entr" presetSubtype="16"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p:cTn id="91" dur="500" fill="hold"/>
                                        <p:tgtEl>
                                          <p:spTgt spid="32"/>
                                        </p:tgtEl>
                                        <p:attrNameLst>
                                          <p:attrName>ppt_w</p:attrName>
                                        </p:attrNameLst>
                                      </p:cBhvr>
                                      <p:tavLst>
                                        <p:tav tm="0">
                                          <p:val>
                                            <p:fltVal val="0"/>
                                          </p:val>
                                        </p:tav>
                                        <p:tav tm="100000">
                                          <p:val>
                                            <p:strVal val="#ppt_w"/>
                                          </p:val>
                                        </p:tav>
                                      </p:tavLst>
                                    </p:anim>
                                    <p:anim calcmode="lin" valueType="num">
                                      <p:cBhvr>
                                        <p:cTn id="92"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94" grpId="1" animBg="1"/>
      <p:bldP spid="195" grpId="0" animBg="1"/>
      <p:bldP spid="196" grpId="0" animBg="1"/>
      <p:bldP spid="197" grpId="0" animBg="1"/>
      <p:bldP spid="199" grpId="0" animBg="1"/>
      <p:bldP spid="3"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952500"/>
          </a:xfrm>
        </p:spPr>
        <p:txBody>
          <a:bodyPr/>
          <a:lstStyle/>
          <a:p>
            <a:r>
              <a:rPr lang="en-IN" b="1" dirty="0"/>
              <a:t>Hershey and Chase’s experiment</a:t>
            </a:r>
          </a:p>
        </p:txBody>
      </p:sp>
      <p:sp>
        <p:nvSpPr>
          <p:cNvPr id="12" name="Rectangle 11"/>
          <p:cNvSpPr/>
          <p:nvPr/>
        </p:nvSpPr>
        <p:spPr>
          <a:xfrm>
            <a:off x="3401870" y="4010842"/>
            <a:ext cx="2280253" cy="323165"/>
          </a:xfrm>
          <a:prstGeom prst="rect">
            <a:avLst/>
          </a:prstGeom>
          <a:ln>
            <a:solidFill>
              <a:srgbClr val="FFC000"/>
            </a:solidFill>
          </a:ln>
        </p:spPr>
        <p:txBody>
          <a:bodyPr wrap="square">
            <a:spAutoFit/>
          </a:bodyPr>
          <a:lstStyle/>
          <a:p>
            <a:pPr algn="ctr"/>
            <a:r>
              <a:rPr lang="en-US" sz="1500" b="1" dirty="0"/>
              <a:t>Observed and interpreted</a:t>
            </a:r>
            <a:endParaRPr lang="en-IN" sz="1500" b="1" dirty="0"/>
          </a:p>
        </p:txBody>
      </p:sp>
      <p:grpSp>
        <p:nvGrpSpPr>
          <p:cNvPr id="3" name="Group 23"/>
          <p:cNvGrpSpPr/>
          <p:nvPr/>
        </p:nvGrpSpPr>
        <p:grpSpPr>
          <a:xfrm>
            <a:off x="911593" y="3530788"/>
            <a:ext cx="7260807" cy="480053"/>
            <a:chOff x="251520" y="4653136"/>
            <a:chExt cx="8712968" cy="576064"/>
          </a:xfrm>
        </p:grpSpPr>
        <p:sp>
          <p:nvSpPr>
            <p:cNvPr id="11" name="Rectangle 10"/>
            <p:cNvSpPr/>
            <p:nvPr/>
          </p:nvSpPr>
          <p:spPr>
            <a:xfrm>
              <a:off x="251520" y="4653136"/>
              <a:ext cx="8712968" cy="387798"/>
            </a:xfrm>
            <a:prstGeom prst="rect">
              <a:avLst/>
            </a:prstGeom>
            <a:ln>
              <a:solidFill>
                <a:srgbClr val="FFC000"/>
              </a:solidFill>
            </a:ln>
          </p:spPr>
          <p:txBody>
            <a:bodyPr wrap="square">
              <a:spAutoFit/>
            </a:bodyPr>
            <a:lstStyle/>
            <a:p>
              <a:pPr algn="ctr"/>
              <a:r>
                <a:rPr lang="en-IN" sz="1500" b="1" dirty="0"/>
                <a:t>Virus particles were separated from the bacteria by spinning them in a centrifuge</a:t>
              </a:r>
            </a:p>
          </p:txBody>
        </p:sp>
        <p:sp>
          <p:nvSpPr>
            <p:cNvPr id="13" name="Down Arrow 12"/>
            <p:cNvSpPr/>
            <p:nvPr/>
          </p:nvSpPr>
          <p:spPr>
            <a:xfrm>
              <a:off x="4355976" y="501317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4" name="Group 22"/>
          <p:cNvGrpSpPr/>
          <p:nvPr/>
        </p:nvGrpSpPr>
        <p:grpSpPr>
          <a:xfrm>
            <a:off x="467544" y="2771896"/>
            <a:ext cx="8157187" cy="770024"/>
            <a:chOff x="341784" y="4067778"/>
            <a:chExt cx="8532440" cy="924028"/>
          </a:xfrm>
        </p:grpSpPr>
        <p:sp>
          <p:nvSpPr>
            <p:cNvPr id="10" name="Rectangle 9"/>
            <p:cNvSpPr/>
            <p:nvPr/>
          </p:nvSpPr>
          <p:spPr>
            <a:xfrm>
              <a:off x="341784" y="4067778"/>
              <a:ext cx="8532440" cy="664797"/>
            </a:xfrm>
            <a:prstGeom prst="rect">
              <a:avLst/>
            </a:prstGeom>
            <a:ln>
              <a:solidFill>
                <a:srgbClr val="FFC000"/>
              </a:solidFill>
            </a:ln>
          </p:spPr>
          <p:txBody>
            <a:bodyPr wrap="square">
              <a:spAutoFit/>
            </a:bodyPr>
            <a:lstStyle/>
            <a:p>
              <a:pPr algn="ctr"/>
              <a:r>
                <a:rPr lang="en-IN" sz="1500" b="1" dirty="0"/>
                <a:t>Coats were removed from the bacteria by agitating them in a blender just after infection</a:t>
              </a:r>
            </a:p>
          </p:txBody>
        </p:sp>
        <p:sp>
          <p:nvSpPr>
            <p:cNvPr id="14" name="Down Arrow 13"/>
            <p:cNvSpPr/>
            <p:nvPr/>
          </p:nvSpPr>
          <p:spPr>
            <a:xfrm>
              <a:off x="4355976" y="4775782"/>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6" name="Group 21"/>
          <p:cNvGrpSpPr/>
          <p:nvPr/>
        </p:nvGrpSpPr>
        <p:grpSpPr>
          <a:xfrm>
            <a:off x="1886913" y="2292330"/>
            <a:ext cx="5310167" cy="492088"/>
            <a:chOff x="1475656" y="3427259"/>
            <a:chExt cx="6372200" cy="590505"/>
          </a:xfrm>
        </p:grpSpPr>
        <p:sp>
          <p:nvSpPr>
            <p:cNvPr id="9" name="Rectangle 8"/>
            <p:cNvSpPr/>
            <p:nvPr/>
          </p:nvSpPr>
          <p:spPr>
            <a:xfrm>
              <a:off x="1475656" y="3427259"/>
              <a:ext cx="6372200" cy="387798"/>
            </a:xfrm>
            <a:prstGeom prst="rect">
              <a:avLst/>
            </a:prstGeom>
            <a:ln>
              <a:solidFill>
                <a:srgbClr val="FFC000"/>
              </a:solidFill>
            </a:ln>
          </p:spPr>
          <p:txBody>
            <a:bodyPr wrap="square">
              <a:spAutoFit/>
            </a:bodyPr>
            <a:lstStyle/>
            <a:p>
              <a:pPr algn="ctr"/>
              <a:r>
                <a:rPr lang="en-IN" sz="1500" b="1" dirty="0"/>
                <a:t>Radioactive </a:t>
              </a:r>
              <a:r>
                <a:rPr lang="en-IN" sz="1500" b="1" dirty="0" err="1"/>
                <a:t>phages</a:t>
              </a:r>
              <a:r>
                <a:rPr lang="en-IN" sz="1500" b="1" dirty="0"/>
                <a:t> were allowed to attach to </a:t>
              </a:r>
              <a:r>
                <a:rPr lang="en-IN" sz="1500" b="1" i="1" dirty="0"/>
                <a:t>E. Coli  </a:t>
              </a:r>
              <a:r>
                <a:rPr lang="en-IN" sz="1500" b="1" dirty="0"/>
                <a:t>and infect</a:t>
              </a:r>
            </a:p>
          </p:txBody>
        </p:sp>
        <p:sp>
          <p:nvSpPr>
            <p:cNvPr id="15" name="Down Arrow 14"/>
            <p:cNvSpPr/>
            <p:nvPr/>
          </p:nvSpPr>
          <p:spPr>
            <a:xfrm>
              <a:off x="4409728" y="3801740"/>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8" name="Group 19"/>
          <p:cNvGrpSpPr/>
          <p:nvPr/>
        </p:nvGrpSpPr>
        <p:grpSpPr>
          <a:xfrm>
            <a:off x="2877023" y="793614"/>
            <a:ext cx="3329947" cy="720080"/>
            <a:chOff x="144016" y="1484784"/>
            <a:chExt cx="3995936" cy="864096"/>
          </a:xfrm>
        </p:grpSpPr>
        <p:sp>
          <p:nvSpPr>
            <p:cNvPr id="5" name="Rectangle 4"/>
            <p:cNvSpPr/>
            <p:nvPr/>
          </p:nvSpPr>
          <p:spPr>
            <a:xfrm>
              <a:off x="144016" y="1484784"/>
              <a:ext cx="3995936" cy="664798"/>
            </a:xfrm>
            <a:prstGeom prst="rect">
              <a:avLst/>
            </a:prstGeom>
            <a:ln>
              <a:solidFill>
                <a:srgbClr val="FFC000"/>
              </a:solidFill>
            </a:ln>
          </p:spPr>
          <p:txBody>
            <a:bodyPr wrap="square">
              <a:spAutoFit/>
            </a:bodyPr>
            <a:lstStyle/>
            <a:p>
              <a:pPr algn="ctr"/>
              <a:r>
                <a:rPr lang="en-IN" sz="1500" b="1" dirty="0"/>
                <a:t>Grew bacteriophages in medium that contained radioactive </a:t>
              </a:r>
              <a:r>
                <a:rPr lang="en-IN" sz="1500" b="1" dirty="0" err="1"/>
                <a:t>sulfur</a:t>
              </a:r>
              <a:r>
                <a:rPr lang="en-IN" sz="1500" b="1" dirty="0"/>
                <a:t> (</a:t>
              </a:r>
              <a:r>
                <a:rPr lang="en-IN" sz="1500" b="1" baseline="30000" dirty="0"/>
                <a:t>35</a:t>
              </a:r>
              <a:r>
                <a:rPr lang="en-IN" sz="1500" b="1" dirty="0"/>
                <a:t>S)</a:t>
              </a:r>
            </a:p>
          </p:txBody>
        </p:sp>
        <p:sp>
          <p:nvSpPr>
            <p:cNvPr id="16" name="Down Arrow 15"/>
            <p:cNvSpPr/>
            <p:nvPr/>
          </p:nvSpPr>
          <p:spPr>
            <a:xfrm>
              <a:off x="1907704" y="213285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17" name="Group 20"/>
          <p:cNvGrpSpPr/>
          <p:nvPr/>
        </p:nvGrpSpPr>
        <p:grpSpPr>
          <a:xfrm>
            <a:off x="2291747" y="1573700"/>
            <a:ext cx="4620513" cy="720080"/>
            <a:chOff x="-414300" y="2564904"/>
            <a:chExt cx="5544616" cy="864096"/>
          </a:xfrm>
        </p:grpSpPr>
        <p:sp>
          <p:nvSpPr>
            <p:cNvPr id="7" name="Rectangle 6"/>
            <p:cNvSpPr/>
            <p:nvPr/>
          </p:nvSpPr>
          <p:spPr>
            <a:xfrm>
              <a:off x="-414300" y="2564904"/>
              <a:ext cx="5544616" cy="664798"/>
            </a:xfrm>
            <a:prstGeom prst="rect">
              <a:avLst/>
            </a:prstGeom>
            <a:ln>
              <a:solidFill>
                <a:srgbClr val="FFFF00"/>
              </a:solidFill>
            </a:ln>
          </p:spPr>
          <p:txBody>
            <a:bodyPr wrap="square">
              <a:spAutoFit/>
            </a:bodyPr>
            <a:lstStyle/>
            <a:p>
              <a:pPr algn="ctr"/>
              <a:r>
                <a:rPr lang="en-IN" sz="1500" b="1" dirty="0"/>
                <a:t>New </a:t>
              </a:r>
              <a:r>
                <a:rPr lang="en-IN" sz="1500" b="1" dirty="0" err="1"/>
                <a:t>bacteriophages</a:t>
              </a:r>
              <a:r>
                <a:rPr lang="en-IN" sz="1500" b="1" dirty="0"/>
                <a:t>  contained radioactive protein but not radioactive DNA</a:t>
              </a:r>
            </a:p>
          </p:txBody>
        </p:sp>
        <p:sp>
          <p:nvSpPr>
            <p:cNvPr id="19" name="Down Arrow 18"/>
            <p:cNvSpPr/>
            <p:nvPr/>
          </p:nvSpPr>
          <p:spPr>
            <a:xfrm>
              <a:off x="2033972" y="321297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pic>
        <p:nvPicPr>
          <p:cNvPr id="31" name="Picture 2"/>
          <p:cNvPicPr>
            <a:picLocks noChangeAspect="1" noChangeArrowheads="1"/>
          </p:cNvPicPr>
          <p:nvPr/>
        </p:nvPicPr>
        <p:blipFill>
          <a:blip r:embed="rId3" cstate="print"/>
          <a:srcRect t="5353" b="50164"/>
          <a:stretch>
            <a:fillRect/>
          </a:stretch>
        </p:blipFill>
        <p:spPr bwMode="auto">
          <a:xfrm>
            <a:off x="2903251" y="4541007"/>
            <a:ext cx="1409733" cy="1033535"/>
          </a:xfrm>
          <a:prstGeom prst="rect">
            <a:avLst/>
          </a:prstGeom>
          <a:noFill/>
          <a:ln w="9525">
            <a:noFill/>
            <a:miter lim="800000"/>
            <a:headEnd/>
            <a:tailEnd/>
          </a:ln>
        </p:spPr>
      </p:pic>
      <p:pic>
        <p:nvPicPr>
          <p:cNvPr id="22" name="Picture 3">
            <a:extLst>
              <a:ext uri="{FF2B5EF4-FFF2-40B4-BE49-F238E27FC236}">
                <a16:creationId xmlns:a16="http://schemas.microsoft.com/office/drawing/2014/main" id="{E5BC926A-18E9-AB40-82A6-B0A9927FD096}"/>
              </a:ext>
            </a:extLst>
          </p:cNvPr>
          <p:cNvPicPr>
            <a:picLocks noChangeAspect="1" noChangeArrowheads="1"/>
          </p:cNvPicPr>
          <p:nvPr/>
        </p:nvPicPr>
        <p:blipFill rotWithShape="1">
          <a:blip r:embed="rId4" cstate="print"/>
          <a:srcRect l="24619" t="79173" r="52575" b="13605"/>
          <a:stretch/>
        </p:blipFill>
        <p:spPr bwMode="auto">
          <a:xfrm>
            <a:off x="4360750" y="5283426"/>
            <a:ext cx="1659218" cy="270760"/>
          </a:xfrm>
          <a:prstGeom prst="rect">
            <a:avLst/>
          </a:prstGeom>
          <a:noFill/>
          <a:ln w="9525">
            <a:noFill/>
            <a:miter lim="800000"/>
            <a:headEnd/>
            <a:tailEnd/>
          </a:ln>
        </p:spPr>
      </p:pic>
      <p:pic>
        <p:nvPicPr>
          <p:cNvPr id="25" name="Picture 24">
            <a:extLst>
              <a:ext uri="{FF2B5EF4-FFF2-40B4-BE49-F238E27FC236}">
                <a16:creationId xmlns:a16="http://schemas.microsoft.com/office/drawing/2014/main" id="{73D3869A-545A-A648-AF67-E0F7EDC3D0D2}"/>
              </a:ext>
            </a:extLst>
          </p:cNvPr>
          <p:cNvPicPr>
            <a:picLocks noChangeAspect="1"/>
          </p:cNvPicPr>
          <p:nvPr/>
        </p:nvPicPr>
        <p:blipFill>
          <a:blip r:embed="rId5"/>
          <a:stretch>
            <a:fillRect/>
          </a:stretch>
        </p:blipFill>
        <p:spPr>
          <a:xfrm>
            <a:off x="4360750" y="4541007"/>
            <a:ext cx="1651410" cy="540979"/>
          </a:xfrm>
          <a:prstGeom prst="rect">
            <a:avLst/>
          </a:prstGeom>
        </p:spPr>
      </p:pic>
      <p:sp>
        <p:nvSpPr>
          <p:cNvPr id="26" name="Cross 25">
            <a:extLst>
              <a:ext uri="{FF2B5EF4-FFF2-40B4-BE49-F238E27FC236}">
                <a16:creationId xmlns:a16="http://schemas.microsoft.com/office/drawing/2014/main" id="{F69A4611-C838-5444-95F9-0853CCAEF422}"/>
              </a:ext>
            </a:extLst>
          </p:cNvPr>
          <p:cNvSpPr/>
          <p:nvPr/>
        </p:nvSpPr>
        <p:spPr>
          <a:xfrm>
            <a:off x="5107236" y="5117644"/>
            <a:ext cx="158438" cy="130124"/>
          </a:xfrm>
          <a:prstGeom prst="plus">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8845"/>
            <a:ext cx="6858000" cy="588408"/>
          </a:xfrm>
        </p:spPr>
        <p:txBody>
          <a:bodyPr>
            <a:normAutofit fontScale="90000"/>
          </a:bodyPr>
          <a:lstStyle/>
          <a:p>
            <a:r>
              <a:rPr lang="en-IN" b="1" dirty="0"/>
              <a:t>Hershey and Chase’s experiment</a:t>
            </a:r>
          </a:p>
        </p:txBody>
      </p:sp>
      <p:grpSp>
        <p:nvGrpSpPr>
          <p:cNvPr id="4" name="Group 98"/>
          <p:cNvGrpSpPr/>
          <p:nvPr/>
        </p:nvGrpSpPr>
        <p:grpSpPr>
          <a:xfrm>
            <a:off x="2351753" y="817276"/>
            <a:ext cx="2220247" cy="660071"/>
            <a:chOff x="6588224" y="2113662"/>
            <a:chExt cx="2232248" cy="848664"/>
          </a:xfrm>
        </p:grpSpPr>
        <p:sp>
          <p:nvSpPr>
            <p:cNvPr id="100" name="Rounded Rectangle 99"/>
            <p:cNvSpPr/>
            <p:nvPr/>
          </p:nvSpPr>
          <p:spPr>
            <a:xfrm>
              <a:off x="6588224" y="2283718"/>
              <a:ext cx="2232248" cy="576064"/>
            </a:xfrm>
            <a:prstGeom prst="roundRect">
              <a:avLst>
                <a:gd name="adj" fmla="val 3439"/>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5" name="Group 54"/>
            <p:cNvGrpSpPr/>
            <p:nvPr/>
          </p:nvGrpSpPr>
          <p:grpSpPr>
            <a:xfrm>
              <a:off x="6588224" y="2113662"/>
              <a:ext cx="2232248" cy="848664"/>
              <a:chOff x="6588224" y="2113662"/>
              <a:chExt cx="2232248" cy="848664"/>
            </a:xfrm>
          </p:grpSpPr>
          <p:sp>
            <p:nvSpPr>
              <p:cNvPr id="102" name="Oval 101"/>
              <p:cNvSpPr/>
              <p:nvPr/>
            </p:nvSpPr>
            <p:spPr>
              <a:xfrm>
                <a:off x="6588224" y="2730872"/>
                <a:ext cx="2232248" cy="231454"/>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3" name="Oval 102"/>
              <p:cNvSpPr/>
              <p:nvPr/>
            </p:nvSpPr>
            <p:spPr>
              <a:xfrm>
                <a:off x="6588224" y="2113662"/>
                <a:ext cx="2232248" cy="308606"/>
              </a:xfrm>
              <a:prstGeom prst="ellips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grpSp>
        <p:nvGrpSpPr>
          <p:cNvPr id="6" name="Group 176"/>
          <p:cNvGrpSpPr/>
          <p:nvPr/>
        </p:nvGrpSpPr>
        <p:grpSpPr>
          <a:xfrm>
            <a:off x="2351753" y="1205573"/>
            <a:ext cx="2220247" cy="240027"/>
            <a:chOff x="7956376" y="4221088"/>
            <a:chExt cx="2664296" cy="288032"/>
          </a:xfrm>
        </p:grpSpPr>
        <p:sp>
          <p:nvSpPr>
            <p:cNvPr id="178" name="Oval 177"/>
            <p:cNvSpPr/>
            <p:nvPr/>
          </p:nvSpPr>
          <p:spPr>
            <a:xfrm>
              <a:off x="7956376" y="4254996"/>
              <a:ext cx="2664296" cy="21602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7" name="Group 174"/>
            <p:cNvGrpSpPr/>
            <p:nvPr/>
          </p:nvGrpSpPr>
          <p:grpSpPr>
            <a:xfrm>
              <a:off x="7956376" y="4221088"/>
              <a:ext cx="2664296" cy="288032"/>
              <a:chOff x="7956376" y="2780928"/>
              <a:chExt cx="2664296" cy="288032"/>
            </a:xfrm>
          </p:grpSpPr>
          <p:sp>
            <p:nvSpPr>
              <p:cNvPr id="180" name="Oval 179"/>
              <p:cNvSpPr/>
              <p:nvPr/>
            </p:nvSpPr>
            <p:spPr>
              <a:xfrm>
                <a:off x="7956376" y="2852936"/>
                <a:ext cx="2664296" cy="21602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1" name="Oval 180"/>
              <p:cNvSpPr/>
              <p:nvPr/>
            </p:nvSpPr>
            <p:spPr>
              <a:xfrm>
                <a:off x="7956376" y="2780928"/>
                <a:ext cx="2664296" cy="216024"/>
              </a:xfrm>
              <a:prstGeom prst="ellipse">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grpSp>
      <p:sp>
        <p:nvSpPr>
          <p:cNvPr id="183" name="Oval 182"/>
          <p:cNvSpPr/>
          <p:nvPr/>
        </p:nvSpPr>
        <p:spPr>
          <a:xfrm>
            <a:off x="2351753" y="1205573"/>
            <a:ext cx="2220247" cy="18002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8" name="Group 185"/>
          <p:cNvGrpSpPr/>
          <p:nvPr/>
        </p:nvGrpSpPr>
        <p:grpSpPr>
          <a:xfrm>
            <a:off x="6253604" y="697260"/>
            <a:ext cx="1630763" cy="1680187"/>
            <a:chOff x="5554712" y="1422936"/>
            <a:chExt cx="1956916" cy="2016224"/>
          </a:xfrm>
        </p:grpSpPr>
        <p:pic>
          <p:nvPicPr>
            <p:cNvPr id="184" name="Picture 2"/>
            <p:cNvPicPr>
              <a:picLocks noChangeAspect="1" noChangeArrowheads="1"/>
            </p:cNvPicPr>
            <p:nvPr/>
          </p:nvPicPr>
          <p:blipFill>
            <a:blip r:embed="rId3" cstate="print"/>
            <a:srcRect l="16395" t="13649" r="53352" b="19086"/>
            <a:stretch>
              <a:fillRect/>
            </a:stretch>
          </p:blipFill>
          <p:spPr bwMode="auto">
            <a:xfrm>
              <a:off x="5554712" y="1422936"/>
              <a:ext cx="1956916" cy="2016224"/>
            </a:xfrm>
            <a:prstGeom prst="rect">
              <a:avLst/>
            </a:prstGeom>
            <a:noFill/>
            <a:ln w="9525">
              <a:solidFill>
                <a:srgbClr val="FFFF00"/>
              </a:solidFill>
              <a:miter lim="800000"/>
              <a:headEnd/>
              <a:tailEnd/>
            </a:ln>
          </p:spPr>
        </p:pic>
        <p:sp>
          <p:nvSpPr>
            <p:cNvPr id="185" name="Rectangle 184"/>
            <p:cNvSpPr/>
            <p:nvPr/>
          </p:nvSpPr>
          <p:spPr>
            <a:xfrm>
              <a:off x="5597846" y="2014239"/>
              <a:ext cx="469745" cy="356945"/>
            </a:xfrm>
            <a:prstGeom prst="rect">
              <a:avLst/>
            </a:prstGeom>
            <a:ln>
              <a:solidFill>
                <a:srgbClr val="FFFF00"/>
              </a:solidFill>
            </a:ln>
          </p:spPr>
          <p:txBody>
            <a:bodyPr wrap="none">
              <a:spAutoFit/>
            </a:bodyPr>
            <a:lstStyle/>
            <a:p>
              <a:r>
                <a:rPr lang="en-IN" sz="1333" b="1" baseline="30000" dirty="0"/>
                <a:t>32</a:t>
              </a:r>
              <a:r>
                <a:rPr lang="en-IN" sz="1333" b="1" dirty="0"/>
                <a:t>P</a:t>
              </a:r>
              <a:endParaRPr lang="en-US" sz="1333" dirty="0"/>
            </a:p>
          </p:txBody>
        </p:sp>
      </p:grpSp>
      <p:pic>
        <p:nvPicPr>
          <p:cNvPr id="157702" name="Picture 6" descr="Related image"/>
          <p:cNvPicPr>
            <a:picLocks noChangeAspect="1" noChangeArrowheads="1"/>
          </p:cNvPicPr>
          <p:nvPr/>
        </p:nvPicPr>
        <p:blipFill>
          <a:blip r:embed="rId4" cstate="print"/>
          <a:srcRect/>
          <a:stretch>
            <a:fillRect/>
          </a:stretch>
        </p:blipFill>
        <p:spPr bwMode="auto">
          <a:xfrm>
            <a:off x="820473" y="1644667"/>
            <a:ext cx="803167" cy="1305147"/>
          </a:xfrm>
          <a:prstGeom prst="rect">
            <a:avLst/>
          </a:prstGeom>
          <a:noFill/>
        </p:spPr>
      </p:pic>
      <p:pic>
        <p:nvPicPr>
          <p:cNvPr id="187" name="Picture 1"/>
          <p:cNvPicPr>
            <a:picLocks noChangeAspect="1" noChangeArrowheads="1"/>
          </p:cNvPicPr>
          <p:nvPr/>
        </p:nvPicPr>
        <p:blipFill>
          <a:blip r:embed="rId5" cstate="print"/>
          <a:srcRect l="35888" t="8657" r="36718" b="7180"/>
          <a:stretch>
            <a:fillRect/>
          </a:stretch>
        </p:blipFill>
        <p:spPr bwMode="auto">
          <a:xfrm>
            <a:off x="1761162" y="3277547"/>
            <a:ext cx="1250665" cy="2160240"/>
          </a:xfrm>
          <a:prstGeom prst="rect">
            <a:avLst/>
          </a:prstGeom>
          <a:noFill/>
          <a:ln w="9525">
            <a:noFill/>
            <a:miter lim="800000"/>
            <a:headEnd/>
            <a:tailEnd/>
          </a:ln>
        </p:spPr>
      </p:pic>
      <p:grpSp>
        <p:nvGrpSpPr>
          <p:cNvPr id="9" name="Group 187"/>
          <p:cNvGrpSpPr/>
          <p:nvPr/>
        </p:nvGrpSpPr>
        <p:grpSpPr>
          <a:xfrm>
            <a:off x="3491880" y="2401494"/>
            <a:ext cx="2580287" cy="2106730"/>
            <a:chOff x="0" y="3680886"/>
            <a:chExt cx="5579096" cy="3141896"/>
          </a:xfrm>
        </p:grpSpPr>
        <p:grpSp>
          <p:nvGrpSpPr>
            <p:cNvPr id="10" name="Group 6"/>
            <p:cNvGrpSpPr/>
            <p:nvPr/>
          </p:nvGrpSpPr>
          <p:grpSpPr>
            <a:xfrm>
              <a:off x="0" y="3680886"/>
              <a:ext cx="5579096" cy="3120346"/>
              <a:chOff x="3564904" y="3752894"/>
              <a:chExt cx="5579096" cy="3120346"/>
            </a:xfrm>
          </p:grpSpPr>
          <p:pic>
            <p:nvPicPr>
              <p:cNvPr id="191" name="Picture 2" descr="Related image"/>
              <p:cNvPicPr>
                <a:picLocks noChangeAspect="1" noChangeArrowheads="1" noCrop="1"/>
              </p:cNvPicPr>
              <p:nvPr/>
            </p:nvPicPr>
            <p:blipFill>
              <a:blip r:embed="rId6" cstate="print"/>
              <a:srcRect/>
              <a:stretch>
                <a:fillRect/>
              </a:stretch>
            </p:blipFill>
            <p:spPr bwMode="auto">
              <a:xfrm>
                <a:off x="3639388" y="3752894"/>
                <a:ext cx="5504612" cy="3096344"/>
              </a:xfrm>
              <a:prstGeom prst="rect">
                <a:avLst/>
              </a:prstGeom>
              <a:noFill/>
            </p:spPr>
          </p:pic>
          <p:sp>
            <p:nvSpPr>
              <p:cNvPr id="192" name="Rectangle 191"/>
              <p:cNvSpPr/>
              <p:nvPr/>
            </p:nvSpPr>
            <p:spPr>
              <a:xfrm>
                <a:off x="3564904" y="6468576"/>
                <a:ext cx="5579096" cy="404664"/>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90" name="TextBox 189"/>
            <p:cNvSpPr txBox="1"/>
            <p:nvPr/>
          </p:nvSpPr>
          <p:spPr>
            <a:xfrm>
              <a:off x="1835695" y="6226073"/>
              <a:ext cx="2804006" cy="596709"/>
            </a:xfrm>
            <a:prstGeom prst="rect">
              <a:avLst/>
            </a:prstGeom>
            <a:noFill/>
          </p:spPr>
          <p:txBody>
            <a:bodyPr wrap="none" rtlCol="0">
              <a:spAutoFit/>
            </a:bodyPr>
            <a:lstStyle/>
            <a:p>
              <a:r>
                <a:rPr lang="en-US" sz="2000" b="1" dirty="0"/>
                <a:t>Centrifuge</a:t>
              </a:r>
            </a:p>
          </p:txBody>
        </p:sp>
      </p:grpSp>
      <p:sp>
        <p:nvSpPr>
          <p:cNvPr id="194" name="Bent Arrow 193"/>
          <p:cNvSpPr/>
          <p:nvPr/>
        </p:nvSpPr>
        <p:spPr>
          <a:xfrm rot="16200000" flipH="1">
            <a:off x="1361643" y="727264"/>
            <a:ext cx="540060" cy="120013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5" name="Bent Arrow 194"/>
          <p:cNvSpPr/>
          <p:nvPr/>
        </p:nvSpPr>
        <p:spPr>
          <a:xfrm rot="10800000" flipH="1">
            <a:off x="1091614" y="3385559"/>
            <a:ext cx="540060" cy="120013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6" name="Right Arrow 195"/>
          <p:cNvSpPr/>
          <p:nvPr/>
        </p:nvSpPr>
        <p:spPr>
          <a:xfrm>
            <a:off x="3021034" y="3577580"/>
            <a:ext cx="505453" cy="36004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7" name="Bent Arrow 196"/>
          <p:cNvSpPr/>
          <p:nvPr/>
        </p:nvSpPr>
        <p:spPr>
          <a:xfrm rot="16200000" flipH="1" flipV="1">
            <a:off x="6282190" y="2887504"/>
            <a:ext cx="1380154" cy="1680187"/>
          </a:xfrm>
          <a:prstGeom prst="bentArrow">
            <a:avLst>
              <a:gd name="adj1" fmla="val 17063"/>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solidFill>
            </a:endParaRPr>
          </a:p>
        </p:txBody>
      </p:sp>
      <p:sp>
        <p:nvSpPr>
          <p:cNvPr id="199" name="Pentagon 198"/>
          <p:cNvSpPr/>
          <p:nvPr/>
        </p:nvSpPr>
        <p:spPr>
          <a:xfrm flipH="1">
            <a:off x="4283968" y="709960"/>
            <a:ext cx="1920213" cy="1105520"/>
          </a:xfrm>
          <a:prstGeom prst="homePlate">
            <a:avLst>
              <a:gd name="adj" fmla="val 173693"/>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1" name="Group 202"/>
          <p:cNvGrpSpPr/>
          <p:nvPr/>
        </p:nvGrpSpPr>
        <p:grpSpPr>
          <a:xfrm>
            <a:off x="1635167" y="1823495"/>
            <a:ext cx="1809407" cy="973998"/>
            <a:chOff x="1032560" y="2076088"/>
            <a:chExt cx="2171288" cy="1168798"/>
          </a:xfrm>
        </p:grpSpPr>
        <p:sp>
          <p:nvSpPr>
            <p:cNvPr id="201" name="Pentagon 200"/>
            <p:cNvSpPr/>
            <p:nvPr/>
          </p:nvSpPr>
          <p:spPr>
            <a:xfrm flipH="1">
              <a:off x="1032560" y="2076088"/>
              <a:ext cx="864096" cy="1152128"/>
            </a:xfrm>
            <a:prstGeom prst="homePlate">
              <a:avLst>
                <a:gd name="adj" fmla="val 1736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02" name="Picture 7"/>
            <p:cNvPicPr>
              <a:picLocks noChangeAspect="1" noChangeArrowheads="1"/>
            </p:cNvPicPr>
            <p:nvPr/>
          </p:nvPicPr>
          <p:blipFill>
            <a:blip r:embed="rId7" cstate="print"/>
            <a:srcRect/>
            <a:stretch>
              <a:fillRect/>
            </a:stretch>
          </p:blipFill>
          <p:spPr bwMode="auto">
            <a:xfrm>
              <a:off x="1907704" y="2106568"/>
              <a:ext cx="1296144" cy="1138318"/>
            </a:xfrm>
            <a:prstGeom prst="rect">
              <a:avLst/>
            </a:prstGeom>
            <a:noFill/>
            <a:ln w="9525">
              <a:noFill/>
              <a:miter lim="800000"/>
              <a:headEnd/>
              <a:tailEnd/>
            </a:ln>
          </p:spPr>
        </p:pic>
      </p:grpSp>
      <p:grpSp>
        <p:nvGrpSpPr>
          <p:cNvPr id="35" name="Group 35"/>
          <p:cNvGrpSpPr/>
          <p:nvPr/>
        </p:nvGrpSpPr>
        <p:grpSpPr>
          <a:xfrm>
            <a:off x="4742598" y="4500500"/>
            <a:ext cx="3609823" cy="1214501"/>
            <a:chOff x="4644008" y="5589240"/>
            <a:chExt cx="4331787" cy="1268761"/>
          </a:xfrm>
        </p:grpSpPr>
        <p:pic>
          <p:nvPicPr>
            <p:cNvPr id="36" name="Picture 2"/>
            <p:cNvPicPr>
              <a:picLocks noChangeAspect="1" noChangeArrowheads="1"/>
            </p:cNvPicPr>
            <p:nvPr/>
          </p:nvPicPr>
          <p:blipFill>
            <a:blip r:embed="rId8" cstate="print"/>
            <a:srcRect t="58599" b="4973"/>
            <a:stretch>
              <a:fillRect/>
            </a:stretch>
          </p:blipFill>
          <p:spPr bwMode="auto">
            <a:xfrm>
              <a:off x="4644008" y="5589241"/>
              <a:ext cx="1514426" cy="1268760"/>
            </a:xfrm>
            <a:prstGeom prst="rect">
              <a:avLst/>
            </a:prstGeom>
            <a:noFill/>
            <a:ln w="9525">
              <a:noFill/>
              <a:miter lim="800000"/>
              <a:headEnd/>
              <a:tailEnd/>
            </a:ln>
          </p:spPr>
        </p:pic>
        <p:pic>
          <p:nvPicPr>
            <p:cNvPr id="37" name="Picture 3"/>
            <p:cNvPicPr>
              <a:picLocks noChangeAspect="1" noChangeArrowheads="1"/>
            </p:cNvPicPr>
            <p:nvPr/>
          </p:nvPicPr>
          <p:blipFill>
            <a:blip r:embed="rId9" cstate="print"/>
            <a:srcRect l="52739" t="79173" r="23883"/>
            <a:stretch>
              <a:fillRect/>
            </a:stretch>
          </p:blipFill>
          <p:spPr bwMode="auto">
            <a:xfrm>
              <a:off x="6156176" y="5589240"/>
              <a:ext cx="2819619" cy="1268760"/>
            </a:xfrm>
            <a:prstGeom prst="rect">
              <a:avLst/>
            </a:prstGeom>
            <a:noFill/>
            <a:ln w="9525">
              <a:noFill/>
              <a:miter lim="800000"/>
              <a:headEnd/>
              <a:tailEnd/>
            </a:ln>
          </p:spPr>
        </p:pic>
      </p:grpSp>
      <p:sp>
        <p:nvSpPr>
          <p:cNvPr id="38" name="Rectangle 37">
            <a:extLst>
              <a:ext uri="{FF2B5EF4-FFF2-40B4-BE49-F238E27FC236}">
                <a16:creationId xmlns:a16="http://schemas.microsoft.com/office/drawing/2014/main" id="{5B6A3D58-9EAB-7C4F-8318-823F92F60461}"/>
              </a:ext>
            </a:extLst>
          </p:cNvPr>
          <p:cNvSpPr/>
          <p:nvPr/>
        </p:nvSpPr>
        <p:spPr>
          <a:xfrm>
            <a:off x="2084818" y="1431312"/>
            <a:ext cx="2890087" cy="276999"/>
          </a:xfrm>
          <a:prstGeom prst="rect">
            <a:avLst/>
          </a:prstGeom>
        </p:spPr>
        <p:txBody>
          <a:bodyPr wrap="none">
            <a:spAutoFit/>
          </a:bodyPr>
          <a:lstStyle/>
          <a:p>
            <a:r>
              <a:rPr lang="en-IN" sz="1200" b="1" dirty="0"/>
              <a:t>Medium containing radioactive </a:t>
            </a:r>
            <a:r>
              <a:rPr lang="en-IN" sz="1200" b="1" dirty="0" err="1"/>
              <a:t>sulfur</a:t>
            </a:r>
            <a:r>
              <a:rPr lang="en-IN" sz="1200" b="1" dirty="0"/>
              <a:t> (</a:t>
            </a:r>
            <a:r>
              <a:rPr lang="en-IN" sz="1200" b="1" baseline="30000" dirty="0">
                <a:highlight>
                  <a:srgbClr val="0000FF"/>
                </a:highlight>
              </a:rPr>
              <a:t>32</a:t>
            </a:r>
            <a:r>
              <a:rPr lang="en-IN" sz="1200" b="1" dirty="0">
                <a:highlight>
                  <a:srgbClr val="0000FF"/>
                </a:highlight>
              </a:rPr>
              <a:t>P</a:t>
            </a:r>
            <a:r>
              <a:rPr lang="en-IN" sz="1200" b="1" dirty="0"/>
              <a:t>)</a:t>
            </a:r>
            <a:endParaRPr lang="en-US" sz="1200" dirty="0"/>
          </a:p>
        </p:txBody>
      </p:sp>
      <p:sp>
        <p:nvSpPr>
          <p:cNvPr id="3" name="Rectangle 2">
            <a:extLst>
              <a:ext uri="{FF2B5EF4-FFF2-40B4-BE49-F238E27FC236}">
                <a16:creationId xmlns:a16="http://schemas.microsoft.com/office/drawing/2014/main" id="{B9EB8D95-5884-9942-9779-FE814BA76C4A}"/>
              </a:ext>
            </a:extLst>
          </p:cNvPr>
          <p:cNvSpPr/>
          <p:nvPr/>
        </p:nvSpPr>
        <p:spPr>
          <a:xfrm>
            <a:off x="0" y="2943015"/>
            <a:ext cx="2241560" cy="307777"/>
          </a:xfrm>
          <a:prstGeom prst="rect">
            <a:avLst/>
          </a:prstGeom>
        </p:spPr>
        <p:txBody>
          <a:bodyPr wrap="square">
            <a:spAutoFit/>
          </a:bodyPr>
          <a:lstStyle/>
          <a:p>
            <a:r>
              <a:rPr lang="en-IN" sz="1400" b="1" dirty="0"/>
              <a:t>Liquid medium with </a:t>
            </a:r>
            <a:r>
              <a:rPr lang="en-IN" sz="1400" b="1" i="1" dirty="0"/>
              <a:t>E. Coli </a:t>
            </a:r>
            <a:endParaRPr lang="en-US" sz="1400" b="1" dirty="0"/>
          </a:p>
        </p:txBody>
      </p:sp>
      <p:pic>
        <p:nvPicPr>
          <p:cNvPr id="40" name="Picture 39">
            <a:extLst>
              <a:ext uri="{FF2B5EF4-FFF2-40B4-BE49-F238E27FC236}">
                <a16:creationId xmlns:a16="http://schemas.microsoft.com/office/drawing/2014/main" id="{B814EA4E-D422-C54A-9BBD-E8F37FBD7E45}"/>
              </a:ext>
            </a:extLst>
          </p:cNvPr>
          <p:cNvPicPr>
            <a:picLocks noChangeAspect="1"/>
          </p:cNvPicPr>
          <p:nvPr/>
        </p:nvPicPr>
        <p:blipFill rotWithShape="1">
          <a:blip r:embed="rId10"/>
          <a:srcRect t="59571"/>
          <a:stretch/>
        </p:blipFill>
        <p:spPr>
          <a:xfrm>
            <a:off x="249786" y="4585693"/>
            <a:ext cx="996875" cy="519402"/>
          </a:xfrm>
          <a:prstGeom prst="rect">
            <a:avLst/>
          </a:prstGeom>
        </p:spPr>
      </p:pic>
      <p:pic>
        <p:nvPicPr>
          <p:cNvPr id="13" name="Picture 12">
            <a:extLst>
              <a:ext uri="{FF2B5EF4-FFF2-40B4-BE49-F238E27FC236}">
                <a16:creationId xmlns:a16="http://schemas.microsoft.com/office/drawing/2014/main" id="{5BC01F3B-527E-9E47-86E3-DEF582544717}"/>
              </a:ext>
            </a:extLst>
          </p:cNvPr>
          <p:cNvPicPr>
            <a:picLocks noChangeAspect="1"/>
          </p:cNvPicPr>
          <p:nvPr/>
        </p:nvPicPr>
        <p:blipFill>
          <a:blip r:embed="rId11"/>
          <a:stretch>
            <a:fillRect/>
          </a:stretch>
        </p:blipFill>
        <p:spPr>
          <a:xfrm rot="18062564">
            <a:off x="441066" y="4063251"/>
            <a:ext cx="498437" cy="6925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p:cTn id="21" dur="500" fill="hold"/>
                                        <p:tgtEl>
                                          <p:spTgt spid="183"/>
                                        </p:tgtEl>
                                        <p:attrNameLst>
                                          <p:attrName>ppt_w</p:attrName>
                                        </p:attrNameLst>
                                      </p:cBhvr>
                                      <p:tavLst>
                                        <p:tav tm="0">
                                          <p:val>
                                            <p:fltVal val="0"/>
                                          </p:val>
                                        </p:tav>
                                        <p:tav tm="100000">
                                          <p:val>
                                            <p:strVal val="#ppt_w"/>
                                          </p:val>
                                        </p:tav>
                                      </p:tavLst>
                                    </p:anim>
                                    <p:anim calcmode="lin" valueType="num">
                                      <p:cBhvr>
                                        <p:cTn id="22" dur="500" fill="hold"/>
                                        <p:tgtEl>
                                          <p:spTgt spid="183"/>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500" fill="hold"/>
                                        <p:tgtEl>
                                          <p:spTgt spid="199"/>
                                        </p:tgtEl>
                                        <p:attrNameLst>
                                          <p:attrName>ppt_w</p:attrName>
                                        </p:attrNameLst>
                                      </p:cBhvr>
                                      <p:tavLst>
                                        <p:tav tm="0">
                                          <p:val>
                                            <p:fltVal val="0"/>
                                          </p:val>
                                        </p:tav>
                                        <p:tav tm="100000">
                                          <p:val>
                                            <p:strVal val="#ppt_w"/>
                                          </p:val>
                                        </p:tav>
                                      </p:tavLst>
                                    </p:anim>
                                    <p:anim calcmode="lin" valueType="num">
                                      <p:cBhvr>
                                        <p:cTn id="28" dur="500" fill="hold"/>
                                        <p:tgtEl>
                                          <p:spTgt spid="199"/>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3" presetClass="entr" presetSubtype="16"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194"/>
                                        </p:tgtEl>
                                        <p:attrNameLst>
                                          <p:attrName>style.visibility</p:attrName>
                                        </p:attrNameLst>
                                      </p:cBhvr>
                                      <p:to>
                                        <p:strVal val="visible"/>
                                      </p:to>
                                    </p:set>
                                    <p:anim calcmode="lin" valueType="num">
                                      <p:cBhvr>
                                        <p:cTn id="38" dur="500" fill="hold"/>
                                        <p:tgtEl>
                                          <p:spTgt spid="194"/>
                                        </p:tgtEl>
                                        <p:attrNameLst>
                                          <p:attrName>ppt_w</p:attrName>
                                        </p:attrNameLst>
                                      </p:cBhvr>
                                      <p:tavLst>
                                        <p:tav tm="0">
                                          <p:val>
                                            <p:fltVal val="0"/>
                                          </p:val>
                                        </p:tav>
                                        <p:tav tm="100000">
                                          <p:val>
                                            <p:strVal val="#ppt_w"/>
                                          </p:val>
                                        </p:tav>
                                      </p:tavLst>
                                    </p:anim>
                                    <p:anim calcmode="lin" valueType="num">
                                      <p:cBhvr>
                                        <p:cTn id="39" dur="500" fill="hold"/>
                                        <p:tgtEl>
                                          <p:spTgt spid="194"/>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23" presetClass="entr" presetSubtype="16" fill="hold" nodeType="afterEffect">
                                  <p:stCondLst>
                                    <p:cond delay="0"/>
                                  </p:stCondLst>
                                  <p:childTnLst>
                                    <p:set>
                                      <p:cBhvr>
                                        <p:cTn id="42" dur="1" fill="hold">
                                          <p:stCondLst>
                                            <p:cond delay="0"/>
                                          </p:stCondLst>
                                        </p:cTn>
                                        <p:tgtEl>
                                          <p:spTgt spid="157702"/>
                                        </p:tgtEl>
                                        <p:attrNameLst>
                                          <p:attrName>style.visibility</p:attrName>
                                        </p:attrNameLst>
                                      </p:cBhvr>
                                      <p:to>
                                        <p:strVal val="visible"/>
                                      </p:to>
                                    </p:set>
                                    <p:anim calcmode="lin" valueType="num">
                                      <p:cBhvr>
                                        <p:cTn id="43" dur="500" fill="hold"/>
                                        <p:tgtEl>
                                          <p:spTgt spid="157702"/>
                                        </p:tgtEl>
                                        <p:attrNameLst>
                                          <p:attrName>ppt_w</p:attrName>
                                        </p:attrNameLst>
                                      </p:cBhvr>
                                      <p:tavLst>
                                        <p:tav tm="0">
                                          <p:val>
                                            <p:fltVal val="0"/>
                                          </p:val>
                                        </p:tav>
                                        <p:tav tm="100000">
                                          <p:val>
                                            <p:strVal val="#ppt_w"/>
                                          </p:val>
                                        </p:tav>
                                      </p:tavLst>
                                    </p:anim>
                                    <p:anim calcmode="lin" valueType="num">
                                      <p:cBhvr>
                                        <p:cTn id="44" dur="500" fill="hold"/>
                                        <p:tgtEl>
                                          <p:spTgt spid="157702"/>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 calcmode="lin" valueType="num">
                                      <p:cBhvr>
                                        <p:cTn id="58" dur="500" fill="hold"/>
                                        <p:tgtEl>
                                          <p:spTgt spid="195"/>
                                        </p:tgtEl>
                                        <p:attrNameLst>
                                          <p:attrName>ppt_w</p:attrName>
                                        </p:attrNameLst>
                                      </p:cBhvr>
                                      <p:tavLst>
                                        <p:tav tm="0">
                                          <p:val>
                                            <p:fltVal val="0"/>
                                          </p:val>
                                        </p:tav>
                                        <p:tav tm="100000">
                                          <p:val>
                                            <p:strVal val="#ppt_w"/>
                                          </p:val>
                                        </p:tav>
                                      </p:tavLst>
                                    </p:anim>
                                    <p:anim calcmode="lin" valueType="num">
                                      <p:cBhvr>
                                        <p:cTn id="59" dur="500" fill="hold"/>
                                        <p:tgtEl>
                                          <p:spTgt spid="195"/>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187"/>
                                        </p:tgtEl>
                                        <p:attrNameLst>
                                          <p:attrName>style.visibility</p:attrName>
                                        </p:attrNameLst>
                                      </p:cBhvr>
                                      <p:to>
                                        <p:strVal val="visible"/>
                                      </p:to>
                                    </p:set>
                                    <p:anim calcmode="lin" valueType="num">
                                      <p:cBhvr>
                                        <p:cTn id="63" dur="500" fill="hold"/>
                                        <p:tgtEl>
                                          <p:spTgt spid="187"/>
                                        </p:tgtEl>
                                        <p:attrNameLst>
                                          <p:attrName>ppt_w</p:attrName>
                                        </p:attrNameLst>
                                      </p:cBhvr>
                                      <p:tavLst>
                                        <p:tav tm="0">
                                          <p:val>
                                            <p:fltVal val="0"/>
                                          </p:val>
                                        </p:tav>
                                        <p:tav tm="100000">
                                          <p:val>
                                            <p:strVal val="#ppt_w"/>
                                          </p:val>
                                        </p:tav>
                                      </p:tavLst>
                                    </p:anim>
                                    <p:anim calcmode="lin" valueType="num">
                                      <p:cBhvr>
                                        <p:cTn id="64" dur="500" fill="hold"/>
                                        <p:tgtEl>
                                          <p:spTgt spid="187"/>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196"/>
                                        </p:tgtEl>
                                        <p:attrNameLst>
                                          <p:attrName>style.visibility</p:attrName>
                                        </p:attrNameLst>
                                      </p:cBhvr>
                                      <p:to>
                                        <p:strVal val="visible"/>
                                      </p:to>
                                    </p:set>
                                    <p:anim calcmode="lin" valueType="num">
                                      <p:cBhvr>
                                        <p:cTn id="75" dur="500" fill="hold"/>
                                        <p:tgtEl>
                                          <p:spTgt spid="196"/>
                                        </p:tgtEl>
                                        <p:attrNameLst>
                                          <p:attrName>ppt_w</p:attrName>
                                        </p:attrNameLst>
                                      </p:cBhvr>
                                      <p:tavLst>
                                        <p:tav tm="0">
                                          <p:val>
                                            <p:fltVal val="0"/>
                                          </p:val>
                                        </p:tav>
                                        <p:tav tm="100000">
                                          <p:val>
                                            <p:strVal val="#ppt_w"/>
                                          </p:val>
                                        </p:tav>
                                      </p:tavLst>
                                    </p:anim>
                                    <p:anim calcmode="lin" valueType="num">
                                      <p:cBhvr>
                                        <p:cTn id="76" dur="500" fill="hold"/>
                                        <p:tgtEl>
                                          <p:spTgt spid="196"/>
                                        </p:tgtEl>
                                        <p:attrNameLst>
                                          <p:attrName>ppt_h</p:attrName>
                                        </p:attrNameLst>
                                      </p:cBhvr>
                                      <p:tavLst>
                                        <p:tav tm="0">
                                          <p:val>
                                            <p:fltVal val="0"/>
                                          </p:val>
                                        </p:tav>
                                        <p:tav tm="100000">
                                          <p:val>
                                            <p:strVal val="#ppt_h"/>
                                          </p:val>
                                        </p:tav>
                                      </p:tavLst>
                                    </p:anim>
                                  </p:childTnLst>
                                </p:cTn>
                              </p:par>
                            </p:childTnLst>
                          </p:cTn>
                        </p:par>
                        <p:par>
                          <p:cTn id="77" fill="hold">
                            <p:stCondLst>
                              <p:cond delay="500"/>
                            </p:stCondLst>
                            <p:childTnLst>
                              <p:par>
                                <p:cTn id="78" presetID="23" presetClass="entr" presetSubtype="16" fill="hold" nodeType="after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p:cTn id="80" dur="500" fill="hold"/>
                                        <p:tgtEl>
                                          <p:spTgt spid="9"/>
                                        </p:tgtEl>
                                        <p:attrNameLst>
                                          <p:attrName>ppt_w</p:attrName>
                                        </p:attrNameLst>
                                      </p:cBhvr>
                                      <p:tavLst>
                                        <p:tav tm="0">
                                          <p:val>
                                            <p:fltVal val="0"/>
                                          </p:val>
                                        </p:tav>
                                        <p:tav tm="100000">
                                          <p:val>
                                            <p:strVal val="#ppt_w"/>
                                          </p:val>
                                        </p:tav>
                                      </p:tavLst>
                                    </p:anim>
                                    <p:anim calcmode="lin" valueType="num">
                                      <p:cBhvr>
                                        <p:cTn id="8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3" presetClass="entr" presetSubtype="16" fill="hold" grpId="0" nodeType="clickEffect">
                                  <p:stCondLst>
                                    <p:cond delay="0"/>
                                  </p:stCondLst>
                                  <p:childTnLst>
                                    <p:set>
                                      <p:cBhvr>
                                        <p:cTn id="85" dur="1" fill="hold">
                                          <p:stCondLst>
                                            <p:cond delay="0"/>
                                          </p:stCondLst>
                                        </p:cTn>
                                        <p:tgtEl>
                                          <p:spTgt spid="197"/>
                                        </p:tgtEl>
                                        <p:attrNameLst>
                                          <p:attrName>style.visibility</p:attrName>
                                        </p:attrNameLst>
                                      </p:cBhvr>
                                      <p:to>
                                        <p:strVal val="visible"/>
                                      </p:to>
                                    </p:set>
                                    <p:anim calcmode="lin" valueType="num">
                                      <p:cBhvr>
                                        <p:cTn id="86" dur="500" fill="hold"/>
                                        <p:tgtEl>
                                          <p:spTgt spid="197"/>
                                        </p:tgtEl>
                                        <p:attrNameLst>
                                          <p:attrName>ppt_w</p:attrName>
                                        </p:attrNameLst>
                                      </p:cBhvr>
                                      <p:tavLst>
                                        <p:tav tm="0">
                                          <p:val>
                                            <p:fltVal val="0"/>
                                          </p:val>
                                        </p:tav>
                                        <p:tav tm="100000">
                                          <p:val>
                                            <p:strVal val="#ppt_w"/>
                                          </p:val>
                                        </p:tav>
                                      </p:tavLst>
                                    </p:anim>
                                    <p:anim calcmode="lin" valueType="num">
                                      <p:cBhvr>
                                        <p:cTn id="87" dur="500" fill="hold"/>
                                        <p:tgtEl>
                                          <p:spTgt spid="197"/>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ppt_x"/>
                                          </p:val>
                                        </p:tav>
                                        <p:tav tm="100000">
                                          <p:val>
                                            <p:strVal val="#ppt_x"/>
                                          </p:val>
                                        </p:tav>
                                      </p:tavLst>
                                    </p:anim>
                                    <p:anim calcmode="lin" valueType="num">
                                      <p:cBhvr additive="base">
                                        <p:cTn id="9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94" grpId="0" animBg="1"/>
      <p:bldP spid="195" grpId="0" animBg="1"/>
      <p:bldP spid="196" grpId="0" animBg="1"/>
      <p:bldP spid="197" grpId="0" animBg="1"/>
      <p:bldP spid="199" grpId="0" animBg="1"/>
      <p:bldP spid="38"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97193"/>
            <a:ext cx="6858000" cy="952500"/>
          </a:xfrm>
        </p:spPr>
        <p:txBody>
          <a:bodyPr/>
          <a:lstStyle/>
          <a:p>
            <a:r>
              <a:rPr lang="en-IN" b="1" dirty="0"/>
              <a:t>Hershey and Chase’s experiment</a:t>
            </a:r>
          </a:p>
        </p:txBody>
      </p:sp>
      <p:sp>
        <p:nvSpPr>
          <p:cNvPr id="12" name="Rectangle 11"/>
          <p:cNvSpPr/>
          <p:nvPr/>
        </p:nvSpPr>
        <p:spPr>
          <a:xfrm>
            <a:off x="3496591" y="3769602"/>
            <a:ext cx="2280253" cy="323165"/>
          </a:xfrm>
          <a:prstGeom prst="rect">
            <a:avLst/>
          </a:prstGeom>
          <a:ln>
            <a:solidFill>
              <a:srgbClr val="FFC000"/>
            </a:solidFill>
          </a:ln>
        </p:spPr>
        <p:txBody>
          <a:bodyPr wrap="square">
            <a:spAutoFit/>
          </a:bodyPr>
          <a:lstStyle/>
          <a:p>
            <a:pPr algn="ctr"/>
            <a:r>
              <a:rPr lang="en-US" sz="1500" b="1" dirty="0"/>
              <a:t>Observed and interpreted</a:t>
            </a:r>
            <a:endParaRPr lang="en-IN" sz="1500" b="1" dirty="0"/>
          </a:p>
        </p:txBody>
      </p:sp>
      <p:grpSp>
        <p:nvGrpSpPr>
          <p:cNvPr id="3" name="Group 23"/>
          <p:cNvGrpSpPr/>
          <p:nvPr/>
        </p:nvGrpSpPr>
        <p:grpSpPr>
          <a:xfrm>
            <a:off x="1006314" y="3289548"/>
            <a:ext cx="7260807" cy="480053"/>
            <a:chOff x="251520" y="4653136"/>
            <a:chExt cx="8712968" cy="576064"/>
          </a:xfrm>
        </p:grpSpPr>
        <p:sp>
          <p:nvSpPr>
            <p:cNvPr id="11" name="Rectangle 10"/>
            <p:cNvSpPr/>
            <p:nvPr/>
          </p:nvSpPr>
          <p:spPr>
            <a:xfrm>
              <a:off x="251520" y="4653136"/>
              <a:ext cx="8712968" cy="387798"/>
            </a:xfrm>
            <a:prstGeom prst="rect">
              <a:avLst/>
            </a:prstGeom>
            <a:ln>
              <a:solidFill>
                <a:srgbClr val="FFC000"/>
              </a:solidFill>
            </a:ln>
          </p:spPr>
          <p:txBody>
            <a:bodyPr wrap="square">
              <a:spAutoFit/>
            </a:bodyPr>
            <a:lstStyle/>
            <a:p>
              <a:pPr algn="ctr"/>
              <a:r>
                <a:rPr lang="en-IN" sz="1500" b="1" dirty="0"/>
                <a:t>Virus particles were separated from the bacteria by spinning them in a centrifuge</a:t>
              </a:r>
            </a:p>
          </p:txBody>
        </p:sp>
        <p:sp>
          <p:nvSpPr>
            <p:cNvPr id="13" name="Down Arrow 12"/>
            <p:cNvSpPr/>
            <p:nvPr/>
          </p:nvSpPr>
          <p:spPr>
            <a:xfrm>
              <a:off x="4355976" y="501317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8" name="Group 22"/>
          <p:cNvGrpSpPr/>
          <p:nvPr/>
        </p:nvGrpSpPr>
        <p:grpSpPr>
          <a:xfrm>
            <a:off x="683568" y="2713479"/>
            <a:ext cx="7796365" cy="540064"/>
            <a:chOff x="-135774" y="4067780"/>
            <a:chExt cx="9355638" cy="648077"/>
          </a:xfrm>
        </p:grpSpPr>
        <p:sp>
          <p:nvSpPr>
            <p:cNvPr id="10" name="Rectangle 9"/>
            <p:cNvSpPr/>
            <p:nvPr/>
          </p:nvSpPr>
          <p:spPr>
            <a:xfrm>
              <a:off x="-135774" y="4067780"/>
              <a:ext cx="9355638" cy="387798"/>
            </a:xfrm>
            <a:prstGeom prst="rect">
              <a:avLst/>
            </a:prstGeom>
            <a:ln>
              <a:solidFill>
                <a:srgbClr val="FFC000"/>
              </a:solidFill>
            </a:ln>
          </p:spPr>
          <p:txBody>
            <a:bodyPr wrap="square">
              <a:spAutoFit/>
            </a:bodyPr>
            <a:lstStyle/>
            <a:p>
              <a:pPr algn="ctr"/>
              <a:r>
                <a:rPr lang="en-IN" sz="1500" b="1" dirty="0"/>
                <a:t>Coats were removed from the bacteria by agitating them in a blender just after infection</a:t>
              </a:r>
            </a:p>
          </p:txBody>
        </p:sp>
        <p:sp>
          <p:nvSpPr>
            <p:cNvPr id="14" name="Down Arrow 13"/>
            <p:cNvSpPr/>
            <p:nvPr/>
          </p:nvSpPr>
          <p:spPr>
            <a:xfrm>
              <a:off x="4355976" y="4499833"/>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0" name="Group 21"/>
          <p:cNvGrpSpPr/>
          <p:nvPr/>
        </p:nvGrpSpPr>
        <p:grpSpPr>
          <a:xfrm>
            <a:off x="1981634" y="2219109"/>
            <a:ext cx="5310167" cy="492088"/>
            <a:chOff x="1475656" y="3427259"/>
            <a:chExt cx="6372200" cy="590505"/>
          </a:xfrm>
        </p:grpSpPr>
        <p:sp>
          <p:nvSpPr>
            <p:cNvPr id="9" name="Rectangle 8"/>
            <p:cNvSpPr/>
            <p:nvPr/>
          </p:nvSpPr>
          <p:spPr>
            <a:xfrm>
              <a:off x="1475656" y="3427259"/>
              <a:ext cx="6372200" cy="387798"/>
            </a:xfrm>
            <a:prstGeom prst="rect">
              <a:avLst/>
            </a:prstGeom>
            <a:ln>
              <a:solidFill>
                <a:srgbClr val="FFC000"/>
              </a:solidFill>
            </a:ln>
          </p:spPr>
          <p:txBody>
            <a:bodyPr wrap="square">
              <a:spAutoFit/>
            </a:bodyPr>
            <a:lstStyle/>
            <a:p>
              <a:pPr algn="ctr"/>
              <a:r>
                <a:rPr lang="en-IN" sz="1500" b="1" dirty="0"/>
                <a:t>Radioactive </a:t>
              </a:r>
              <a:r>
                <a:rPr lang="en-IN" sz="1500" b="1" dirty="0" err="1"/>
                <a:t>phages</a:t>
              </a:r>
              <a:r>
                <a:rPr lang="en-IN" sz="1500" b="1" dirty="0"/>
                <a:t> were allowed to attach to </a:t>
              </a:r>
              <a:r>
                <a:rPr lang="en-IN" sz="1500" b="1" i="1" dirty="0"/>
                <a:t>E. Coli </a:t>
              </a:r>
              <a:endParaRPr lang="en-IN" sz="1500" b="1" dirty="0"/>
            </a:p>
          </p:txBody>
        </p:sp>
        <p:sp>
          <p:nvSpPr>
            <p:cNvPr id="15" name="Down Arrow 14"/>
            <p:cNvSpPr/>
            <p:nvPr/>
          </p:nvSpPr>
          <p:spPr>
            <a:xfrm>
              <a:off x="4355976" y="3801740"/>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2" name="Group 27"/>
          <p:cNvGrpSpPr/>
          <p:nvPr/>
        </p:nvGrpSpPr>
        <p:grpSpPr>
          <a:xfrm>
            <a:off x="1199627" y="913284"/>
            <a:ext cx="7260806" cy="527189"/>
            <a:chOff x="2679231" y="1716253"/>
            <a:chExt cx="8712967" cy="632627"/>
          </a:xfrm>
        </p:grpSpPr>
        <p:sp>
          <p:nvSpPr>
            <p:cNvPr id="4" name="Rectangle 3"/>
            <p:cNvSpPr/>
            <p:nvPr/>
          </p:nvSpPr>
          <p:spPr>
            <a:xfrm>
              <a:off x="2679231" y="1716253"/>
              <a:ext cx="8712967" cy="387798"/>
            </a:xfrm>
            <a:prstGeom prst="rect">
              <a:avLst/>
            </a:prstGeom>
            <a:ln>
              <a:solidFill>
                <a:srgbClr val="FFC000"/>
              </a:solidFill>
            </a:ln>
          </p:spPr>
          <p:txBody>
            <a:bodyPr wrap="square">
              <a:spAutoFit/>
            </a:bodyPr>
            <a:lstStyle/>
            <a:p>
              <a:pPr algn="ctr"/>
              <a:r>
                <a:rPr lang="en-IN" sz="1500" b="1" dirty="0"/>
                <a:t>Grew bacteriophages in a medium that contained radioactive phosphorus (</a:t>
              </a:r>
              <a:r>
                <a:rPr lang="en-IN" sz="1500" b="1" baseline="30000" dirty="0"/>
                <a:t>32</a:t>
              </a:r>
              <a:r>
                <a:rPr lang="en-IN" sz="1500" b="1" dirty="0"/>
                <a:t>P).</a:t>
              </a:r>
            </a:p>
          </p:txBody>
        </p:sp>
        <p:sp>
          <p:nvSpPr>
            <p:cNvPr id="17" name="Down Arrow 16"/>
            <p:cNvSpPr/>
            <p:nvPr/>
          </p:nvSpPr>
          <p:spPr>
            <a:xfrm>
              <a:off x="6516216" y="213285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3" name="Group 28"/>
          <p:cNvGrpSpPr/>
          <p:nvPr/>
        </p:nvGrpSpPr>
        <p:grpSpPr>
          <a:xfrm>
            <a:off x="2291747" y="1500479"/>
            <a:ext cx="4740527" cy="720080"/>
            <a:chOff x="4044035" y="2564904"/>
            <a:chExt cx="5688632" cy="864096"/>
          </a:xfrm>
        </p:grpSpPr>
        <p:sp>
          <p:nvSpPr>
            <p:cNvPr id="6" name="Rectangle 5"/>
            <p:cNvSpPr/>
            <p:nvPr/>
          </p:nvSpPr>
          <p:spPr>
            <a:xfrm>
              <a:off x="4044035" y="2564904"/>
              <a:ext cx="5688632" cy="664798"/>
            </a:xfrm>
            <a:prstGeom prst="rect">
              <a:avLst/>
            </a:prstGeom>
            <a:ln>
              <a:solidFill>
                <a:srgbClr val="FFFF00"/>
              </a:solidFill>
            </a:ln>
          </p:spPr>
          <p:txBody>
            <a:bodyPr wrap="square">
              <a:spAutoFit/>
            </a:bodyPr>
            <a:lstStyle/>
            <a:p>
              <a:pPr algn="ctr"/>
              <a:r>
                <a:rPr lang="en-IN" sz="1500" b="1" dirty="0"/>
                <a:t>New </a:t>
              </a:r>
              <a:r>
                <a:rPr lang="en-IN" sz="1500" b="1" dirty="0" err="1"/>
                <a:t>bacteriophages</a:t>
              </a:r>
              <a:r>
                <a:rPr lang="en-IN" sz="1500" b="1" dirty="0"/>
                <a:t> contained radioactive DNA but not radioactive protein</a:t>
              </a:r>
            </a:p>
          </p:txBody>
        </p:sp>
        <p:sp>
          <p:nvSpPr>
            <p:cNvPr id="18" name="Down Arrow 17"/>
            <p:cNvSpPr/>
            <p:nvPr/>
          </p:nvSpPr>
          <p:spPr>
            <a:xfrm>
              <a:off x="6564315" y="3212976"/>
              <a:ext cx="432048" cy="21602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pic>
        <p:nvPicPr>
          <p:cNvPr id="34" name="Picture 2"/>
          <p:cNvPicPr>
            <a:picLocks noChangeAspect="1" noChangeArrowheads="1"/>
          </p:cNvPicPr>
          <p:nvPr/>
        </p:nvPicPr>
        <p:blipFill>
          <a:blip r:embed="rId3" cstate="print"/>
          <a:srcRect t="58599" b="4973"/>
          <a:stretch>
            <a:fillRect/>
          </a:stretch>
        </p:blipFill>
        <p:spPr bwMode="auto">
          <a:xfrm>
            <a:off x="2801801" y="4221785"/>
            <a:ext cx="1262022" cy="1057300"/>
          </a:xfrm>
          <a:prstGeom prst="rect">
            <a:avLst/>
          </a:prstGeom>
          <a:noFill/>
          <a:ln w="9525">
            <a:noFill/>
            <a:miter lim="800000"/>
            <a:headEnd/>
            <a:tailEnd/>
          </a:ln>
        </p:spPr>
      </p:pic>
      <p:pic>
        <p:nvPicPr>
          <p:cNvPr id="25" name="Picture 3">
            <a:extLst>
              <a:ext uri="{FF2B5EF4-FFF2-40B4-BE49-F238E27FC236}">
                <a16:creationId xmlns:a16="http://schemas.microsoft.com/office/drawing/2014/main" id="{A5814042-3128-9E4E-97BB-D701FA730DC6}"/>
              </a:ext>
            </a:extLst>
          </p:cNvPr>
          <p:cNvPicPr>
            <a:picLocks noChangeAspect="1" noChangeArrowheads="1"/>
          </p:cNvPicPr>
          <p:nvPr/>
        </p:nvPicPr>
        <p:blipFill rotWithShape="1">
          <a:blip r:embed="rId4" cstate="print"/>
          <a:srcRect l="52739" t="79173" r="23883" b="13823"/>
          <a:stretch/>
        </p:blipFill>
        <p:spPr bwMode="auto">
          <a:xfrm>
            <a:off x="4108070" y="5026587"/>
            <a:ext cx="1668774" cy="252498"/>
          </a:xfrm>
          <a:prstGeom prst="rect">
            <a:avLst/>
          </a:prstGeom>
          <a:noFill/>
          <a:ln w="9525">
            <a:noFill/>
            <a:miter lim="800000"/>
            <a:headEnd/>
            <a:tailEnd/>
          </a:ln>
        </p:spPr>
      </p:pic>
      <p:grpSp>
        <p:nvGrpSpPr>
          <p:cNvPr id="7" name="Group 6">
            <a:extLst>
              <a:ext uri="{FF2B5EF4-FFF2-40B4-BE49-F238E27FC236}">
                <a16:creationId xmlns:a16="http://schemas.microsoft.com/office/drawing/2014/main" id="{545B9448-85B7-144E-9184-AB7ECB4BD775}"/>
              </a:ext>
            </a:extLst>
          </p:cNvPr>
          <p:cNvGrpSpPr/>
          <p:nvPr/>
        </p:nvGrpSpPr>
        <p:grpSpPr>
          <a:xfrm>
            <a:off x="4091643" y="4218245"/>
            <a:ext cx="1668774" cy="445077"/>
            <a:chOff x="4236045" y="4801716"/>
            <a:chExt cx="2349683" cy="703875"/>
          </a:xfrm>
        </p:grpSpPr>
        <p:pic>
          <p:nvPicPr>
            <p:cNvPr id="24" name="Picture 3">
              <a:extLst>
                <a:ext uri="{FF2B5EF4-FFF2-40B4-BE49-F238E27FC236}">
                  <a16:creationId xmlns:a16="http://schemas.microsoft.com/office/drawing/2014/main" id="{5F46FFF5-6B55-AE48-8528-369FE6A6D38D}"/>
                </a:ext>
              </a:extLst>
            </p:cNvPr>
            <p:cNvPicPr>
              <a:picLocks noChangeAspect="1" noChangeArrowheads="1"/>
            </p:cNvPicPr>
            <p:nvPr/>
          </p:nvPicPr>
          <p:blipFill rotWithShape="1">
            <a:blip r:embed="rId4" cstate="print"/>
            <a:srcRect l="52739" t="86135" r="23883"/>
            <a:stretch/>
          </p:blipFill>
          <p:spPr bwMode="auto">
            <a:xfrm>
              <a:off x="4236045" y="4801716"/>
              <a:ext cx="2349683" cy="703875"/>
            </a:xfrm>
            <a:prstGeom prst="rect">
              <a:avLst/>
            </a:prstGeom>
            <a:noFill/>
            <a:ln w="9525">
              <a:noFill/>
              <a:miter lim="800000"/>
              <a:headEnd/>
              <a:tailEnd/>
            </a:ln>
          </p:spPr>
        </p:pic>
        <p:sp>
          <p:nvSpPr>
            <p:cNvPr id="5" name="Rectangle 4">
              <a:extLst>
                <a:ext uri="{FF2B5EF4-FFF2-40B4-BE49-F238E27FC236}">
                  <a16:creationId xmlns:a16="http://schemas.microsoft.com/office/drawing/2014/main" id="{DCE7FBD1-B99D-6446-8567-672C14A9978F}"/>
                </a:ext>
              </a:extLst>
            </p:cNvPr>
            <p:cNvSpPr/>
            <p:nvPr/>
          </p:nvSpPr>
          <p:spPr>
            <a:xfrm>
              <a:off x="5080179" y="4854238"/>
              <a:ext cx="283909" cy="1568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Cross 26">
            <a:extLst>
              <a:ext uri="{FF2B5EF4-FFF2-40B4-BE49-F238E27FC236}">
                <a16:creationId xmlns:a16="http://schemas.microsoft.com/office/drawing/2014/main" id="{02CB489B-8ECA-B042-84F1-6C0A894B0477}"/>
              </a:ext>
            </a:extLst>
          </p:cNvPr>
          <p:cNvSpPr/>
          <p:nvPr/>
        </p:nvSpPr>
        <p:spPr>
          <a:xfrm>
            <a:off x="4830030" y="4779693"/>
            <a:ext cx="158438" cy="130124"/>
          </a:xfrm>
          <a:prstGeom prst="plus">
            <a:avLst>
              <a:gd name="adj"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68" y="-238844"/>
            <a:ext cx="8229600" cy="952500"/>
          </a:xfrm>
        </p:spPr>
        <p:txBody>
          <a:bodyPr>
            <a:normAutofit/>
          </a:bodyPr>
          <a:lstStyle/>
          <a:p>
            <a:r>
              <a:rPr lang="en-IN" sz="2000" b="1" dirty="0"/>
              <a:t>The Hershey-Chase experiment</a:t>
            </a:r>
          </a:p>
        </p:txBody>
      </p:sp>
      <p:pic>
        <p:nvPicPr>
          <p:cNvPr id="251907" name="Picture 3"/>
          <p:cNvPicPr>
            <a:picLocks noChangeAspect="1" noChangeArrowheads="1"/>
          </p:cNvPicPr>
          <p:nvPr/>
        </p:nvPicPr>
        <p:blipFill>
          <a:blip r:embed="rId2" cstate="print"/>
          <a:srcRect l="23435" r="8493"/>
          <a:stretch>
            <a:fillRect/>
          </a:stretch>
        </p:blipFill>
        <p:spPr bwMode="auto">
          <a:xfrm>
            <a:off x="213859" y="529584"/>
            <a:ext cx="6900767" cy="46577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188"/>
            <a:ext cx="7620000" cy="360040"/>
          </a:xfrm>
        </p:spPr>
        <p:txBody>
          <a:bodyPr>
            <a:noAutofit/>
          </a:bodyPr>
          <a:lstStyle/>
          <a:p>
            <a:r>
              <a:rPr lang="en-IN" sz="2000" b="1" dirty="0"/>
              <a:t>Summary</a:t>
            </a:r>
          </a:p>
        </p:txBody>
      </p:sp>
      <p:graphicFrame>
        <p:nvGraphicFramePr>
          <p:cNvPr id="5" name="Table 4"/>
          <p:cNvGraphicFramePr>
            <a:graphicFrameLocks noGrp="1"/>
          </p:cNvGraphicFramePr>
          <p:nvPr>
            <p:extLst>
              <p:ext uri="{D42A27DB-BD31-4B8C-83A1-F6EECF244321}">
                <p14:modId xmlns:p14="http://schemas.microsoft.com/office/powerpoint/2010/main" val="1404722147"/>
              </p:ext>
            </p:extLst>
          </p:nvPr>
        </p:nvGraphicFramePr>
        <p:xfrm>
          <a:off x="107504" y="481237"/>
          <a:ext cx="8964487" cy="4903149"/>
        </p:xfrm>
        <a:graphic>
          <a:graphicData uri="http://schemas.openxmlformats.org/drawingml/2006/table">
            <a:tbl>
              <a:tblPr firstRow="1" bandRow="1">
                <a:tableStyleId>{5940675A-B579-460E-94D1-54222C63F5DA}</a:tableStyleId>
              </a:tblPr>
              <a:tblGrid>
                <a:gridCol w="727782">
                  <a:extLst>
                    <a:ext uri="{9D8B030D-6E8A-4147-A177-3AD203B41FA5}">
                      <a16:colId xmlns:a16="http://schemas.microsoft.com/office/drawing/2014/main" val="2805822539"/>
                    </a:ext>
                  </a:extLst>
                </a:gridCol>
                <a:gridCol w="727782">
                  <a:extLst>
                    <a:ext uri="{9D8B030D-6E8A-4147-A177-3AD203B41FA5}">
                      <a16:colId xmlns:a16="http://schemas.microsoft.com/office/drawing/2014/main" val="20000"/>
                    </a:ext>
                  </a:extLst>
                </a:gridCol>
                <a:gridCol w="2249509">
                  <a:extLst>
                    <a:ext uri="{9D8B030D-6E8A-4147-A177-3AD203B41FA5}">
                      <a16:colId xmlns:a16="http://schemas.microsoft.com/office/drawing/2014/main" val="20001"/>
                    </a:ext>
                  </a:extLst>
                </a:gridCol>
                <a:gridCol w="1455565">
                  <a:extLst>
                    <a:ext uri="{9D8B030D-6E8A-4147-A177-3AD203B41FA5}">
                      <a16:colId xmlns:a16="http://schemas.microsoft.com/office/drawing/2014/main" val="20002"/>
                    </a:ext>
                  </a:extLst>
                </a:gridCol>
                <a:gridCol w="3803849">
                  <a:extLst>
                    <a:ext uri="{9D8B030D-6E8A-4147-A177-3AD203B41FA5}">
                      <a16:colId xmlns:a16="http://schemas.microsoft.com/office/drawing/2014/main" val="20003"/>
                    </a:ext>
                  </a:extLst>
                </a:gridCol>
              </a:tblGrid>
              <a:tr h="196573">
                <a:tc>
                  <a:txBody>
                    <a:bodyPr/>
                    <a:lstStyle/>
                    <a:p>
                      <a:pPr algn="ctr"/>
                      <a:endParaRPr lang="en-US" sz="1400" b="1" dirty="0">
                        <a:solidFill>
                          <a:srgbClr val="FFFF00"/>
                        </a:solidFill>
                      </a:endParaRPr>
                    </a:p>
                  </a:txBody>
                  <a:tcPr marL="76200" marR="76200" marT="38100" marB="38100" anchor="ctr"/>
                </a:tc>
                <a:tc>
                  <a:txBody>
                    <a:bodyPr/>
                    <a:lstStyle/>
                    <a:p>
                      <a:pPr algn="ctr"/>
                      <a:r>
                        <a:rPr lang="en-US" sz="1400" b="1" dirty="0">
                          <a:solidFill>
                            <a:srgbClr val="FFFF00"/>
                          </a:solidFill>
                        </a:rPr>
                        <a:t>Years</a:t>
                      </a:r>
                    </a:p>
                  </a:txBody>
                  <a:tcPr marL="76200" marR="76200" marT="38100" marB="38100" anchor="ctr"/>
                </a:tc>
                <a:tc>
                  <a:txBody>
                    <a:bodyPr/>
                    <a:lstStyle/>
                    <a:p>
                      <a:pPr algn="ctr"/>
                      <a:r>
                        <a:rPr lang="en-US" sz="1400" b="1" dirty="0">
                          <a:solidFill>
                            <a:srgbClr val="FFFF00"/>
                          </a:solidFill>
                        </a:rPr>
                        <a:t>Scientists</a:t>
                      </a:r>
                    </a:p>
                  </a:txBody>
                  <a:tcPr marL="76200" marR="76200" marT="38100" marB="38100" anchor="ctr"/>
                </a:tc>
                <a:tc>
                  <a:txBody>
                    <a:bodyPr/>
                    <a:lstStyle/>
                    <a:p>
                      <a:pPr algn="ctr"/>
                      <a:r>
                        <a:rPr lang="en-US" sz="1400" b="1" dirty="0">
                          <a:solidFill>
                            <a:srgbClr val="FFFF00"/>
                          </a:solidFill>
                        </a:rPr>
                        <a:t>Test Organism</a:t>
                      </a:r>
                    </a:p>
                  </a:txBody>
                  <a:tcPr marL="76200" marR="76200" marT="38100" marB="38100" anchor="ctr"/>
                </a:tc>
                <a:tc>
                  <a:txBody>
                    <a:bodyPr/>
                    <a:lstStyle/>
                    <a:p>
                      <a:pPr algn="ctr"/>
                      <a:r>
                        <a:rPr lang="en-US" sz="1400" b="1" dirty="0">
                          <a:solidFill>
                            <a:srgbClr val="FFFF00"/>
                          </a:solidFill>
                        </a:rPr>
                        <a:t>Contribution</a:t>
                      </a:r>
                    </a:p>
                  </a:txBody>
                  <a:tcPr marL="76200" marR="76200" marT="38100" marB="38100" anchor="ctr"/>
                </a:tc>
                <a:extLst>
                  <a:ext uri="{0D108BD9-81ED-4DB2-BD59-A6C34878D82A}">
                    <a16:rowId xmlns:a16="http://schemas.microsoft.com/office/drawing/2014/main" val="10000"/>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1869</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Friedrich </a:t>
                      </a:r>
                      <a:r>
                        <a:rPr lang="en-US" sz="1400" b="1" dirty="0" err="1"/>
                        <a:t>Meischer</a:t>
                      </a:r>
                      <a:r>
                        <a:rPr lang="en-US" sz="1400" b="1" dirty="0"/>
                        <a:t> </a:t>
                      </a:r>
                    </a:p>
                  </a:txBody>
                  <a:tcPr marL="76200" marR="76200" marT="38100" marB="38100"/>
                </a:tc>
                <a:tc>
                  <a:txBody>
                    <a:bodyPr/>
                    <a:lstStyle/>
                    <a:p>
                      <a:pPr algn="just"/>
                      <a:endParaRPr lang="en-US" sz="1400" b="1" dirty="0"/>
                    </a:p>
                  </a:txBody>
                  <a:tcPr marL="76200" marR="76200" marT="38100" marB="3810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First identified DNA as an acidic substance present in nucleus and named it as ‘</a:t>
                      </a:r>
                      <a:r>
                        <a:rPr lang="en-US" sz="1400" b="1" dirty="0" err="1"/>
                        <a:t>Nuclein</a:t>
                      </a:r>
                      <a:r>
                        <a:rPr lang="en-US" sz="1400" b="1" dirty="0"/>
                        <a:t>’. </a:t>
                      </a:r>
                    </a:p>
                  </a:txBody>
                  <a:tcPr marL="76200" marR="76200" marT="38100" marB="38100" anchor="ctr"/>
                </a:tc>
                <a:extLst>
                  <a:ext uri="{0D108BD9-81ED-4DB2-BD59-A6C34878D82A}">
                    <a16:rowId xmlns:a16="http://schemas.microsoft.com/office/drawing/2014/main" val="3134206589"/>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1" dirty="0"/>
                        <a:t>Maurice Wilkins and Rosalind Franklin. </a:t>
                      </a:r>
                    </a:p>
                  </a:txBody>
                  <a:tcPr marL="76200" marR="76200" marT="38100" marB="38100"/>
                </a:tc>
                <a:tc>
                  <a:txBody>
                    <a:bodyPr/>
                    <a:lstStyle/>
                    <a:p>
                      <a:pPr algn="just"/>
                      <a:endParaRPr lang="en-US" sz="1400" b="1" dirty="0"/>
                    </a:p>
                  </a:txBody>
                  <a:tcPr marL="76200" marR="76200" marT="38100" marB="38100"/>
                </a:tc>
                <a:tc>
                  <a:txBody>
                    <a:bodyPr/>
                    <a:lstStyle/>
                    <a:p>
                      <a:pPr algn="just"/>
                      <a:r>
                        <a:rPr lang="en-US" sz="1400" b="1" dirty="0"/>
                        <a:t>Produced </a:t>
                      </a:r>
                      <a:r>
                        <a:rPr lang="en-US" sz="1400" b="1" dirty="0" err="1"/>
                        <a:t>crystallised</a:t>
                      </a:r>
                      <a:r>
                        <a:rPr lang="en-US" sz="1400" b="1" dirty="0"/>
                        <a:t> DNA X-ray diffraction data </a:t>
                      </a:r>
                    </a:p>
                  </a:txBody>
                  <a:tcPr marL="76200" marR="76200" marT="38100" marB="38100" anchor="ctr"/>
                </a:tc>
                <a:extLst>
                  <a:ext uri="{0D108BD9-81ED-4DB2-BD59-A6C34878D82A}">
                    <a16:rowId xmlns:a16="http://schemas.microsoft.com/office/drawing/2014/main" val="2823195181"/>
                  </a:ext>
                </a:extLst>
              </a:tr>
              <a:tr h="6311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marL="76200" marR="76200" marT="38100" marB="381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1953</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James Watson and Francis Crick </a:t>
                      </a:r>
                    </a:p>
                  </a:txBody>
                  <a:tcPr marL="76200" marR="76200" marT="38100" marB="38100"/>
                </a:tc>
                <a:tc>
                  <a:txBody>
                    <a:bodyPr/>
                    <a:lstStyle/>
                    <a:p>
                      <a:pPr algn="just"/>
                      <a:endParaRPr lang="en-US" sz="1400" b="1" dirty="0"/>
                    </a:p>
                  </a:txBody>
                  <a:tcPr marL="76200" marR="76200" marT="38100" marB="38100"/>
                </a:tc>
                <a:tc>
                  <a:txBody>
                    <a:bodyPr/>
                    <a:lstStyle/>
                    <a:p>
                      <a:pPr algn="just"/>
                      <a:r>
                        <a:rPr lang="en-US" sz="1400" b="1" dirty="0"/>
                        <a:t>Proposed Double Helix model of DNA by using  </a:t>
                      </a:r>
                      <a:r>
                        <a:rPr lang="en-US" sz="1400" b="1" dirty="0" err="1"/>
                        <a:t>crystallised</a:t>
                      </a:r>
                      <a:r>
                        <a:rPr lang="en-US" sz="1400" b="1" dirty="0"/>
                        <a:t> DNA X-ray diffraction data produced by Maurice Wilkins and Rosalind Franklin</a:t>
                      </a:r>
                    </a:p>
                  </a:txBody>
                  <a:tcPr marL="76200" marR="76200" marT="38100" marB="38100" anchor="ctr"/>
                </a:tc>
                <a:extLst>
                  <a:ext uri="{0D108BD9-81ED-4DB2-BD59-A6C34878D82A}">
                    <a16:rowId xmlns:a16="http://schemas.microsoft.com/office/drawing/2014/main" val="2485324665"/>
                  </a:ext>
                </a:extLst>
              </a:tr>
              <a:tr h="63110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a:t>In search for genetic material</a:t>
                      </a:r>
                      <a:endParaRPr lang="en-US" sz="1400" b="1" dirty="0"/>
                    </a:p>
                  </a:txBody>
                  <a:tcPr marL="76200" marR="76200" marT="38100" marB="38100" vert="vert27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t>1928</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Frederick Griffith</a:t>
                      </a:r>
                    </a:p>
                  </a:txBody>
                  <a:tcPr marL="76200" marR="76200" marT="38100" marB="38100"/>
                </a:tc>
                <a:tc>
                  <a:txBody>
                    <a:bodyPr/>
                    <a:lstStyle/>
                    <a:p>
                      <a:pPr algn="just"/>
                      <a:r>
                        <a:rPr lang="en-US" sz="1400" b="1" i="1" u="sng" dirty="0"/>
                        <a:t>Streptococcus</a:t>
                      </a:r>
                      <a:r>
                        <a:rPr lang="en-US" sz="1400" b="1" i="1" u="none" dirty="0"/>
                        <a:t> </a:t>
                      </a:r>
                      <a:r>
                        <a:rPr lang="en-US" sz="1400" b="1" i="1" u="sng" dirty="0"/>
                        <a:t>pneumoniae</a:t>
                      </a:r>
                    </a:p>
                    <a:p>
                      <a:pPr algn="just"/>
                      <a:endParaRPr lang="en-US" sz="1400" b="1" dirty="0"/>
                    </a:p>
                    <a:p>
                      <a:pPr algn="just"/>
                      <a:r>
                        <a:rPr lang="en-US" sz="1400" b="1" dirty="0"/>
                        <a:t>Mouse/Mice</a:t>
                      </a:r>
                    </a:p>
                  </a:txBody>
                  <a:tcPr marL="76200" marR="76200" marT="38100" marB="38100"/>
                </a:tc>
                <a:tc>
                  <a:txBody>
                    <a:bodyPr/>
                    <a:lstStyle/>
                    <a:p>
                      <a:pPr algn="just"/>
                      <a:r>
                        <a:rPr lang="en-US" sz="1400" b="1" dirty="0"/>
                        <a:t>Transforming principle</a:t>
                      </a:r>
                    </a:p>
                  </a:txBody>
                  <a:tcPr marL="76200" marR="76200" marT="38100" marB="38100" anchor="ctr"/>
                </a:tc>
                <a:extLst>
                  <a:ext uri="{0D108BD9-81ED-4DB2-BD59-A6C34878D82A}">
                    <a16:rowId xmlns:a16="http://schemas.microsoft.com/office/drawing/2014/main" val="10001"/>
                  </a:ext>
                </a:extLst>
              </a:tr>
              <a:tr h="486261">
                <a:tc vMerge="1">
                  <a:txBody>
                    <a:bodyPr/>
                    <a:lstStyle/>
                    <a:p>
                      <a:pPr algn="ctr"/>
                      <a:endParaRPr lang="en-US" sz="1400" b="1" dirty="0"/>
                    </a:p>
                  </a:txBody>
                  <a:tcPr marL="76200" marR="76200" marT="38100" marB="38100" anchor="ctr"/>
                </a:tc>
                <a:tc>
                  <a:txBody>
                    <a:bodyPr/>
                    <a:lstStyle/>
                    <a:p>
                      <a:pPr algn="ctr"/>
                      <a:r>
                        <a:rPr lang="en-US" sz="1400" b="1" dirty="0"/>
                        <a:t>1933-44</a:t>
                      </a: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dirty="0"/>
                        <a:t>Oswald Avery, Colin MacLeod and </a:t>
                      </a:r>
                      <a:r>
                        <a:rPr lang="en-US" sz="1400" b="1" dirty="0" err="1"/>
                        <a:t>Maclyn</a:t>
                      </a:r>
                      <a:r>
                        <a:rPr lang="en-US" sz="1400" b="1" dirty="0"/>
                        <a:t> McCarty</a:t>
                      </a:r>
                    </a:p>
                  </a:txBody>
                  <a:tcPr marL="76200" marR="76200" marT="38100" marB="3810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1" i="1" u="sng" dirty="0"/>
                        <a:t>Streptococcus</a:t>
                      </a:r>
                      <a:r>
                        <a:rPr lang="en-US" sz="1400" b="1" i="1" u="none" dirty="0"/>
                        <a:t> </a:t>
                      </a:r>
                      <a:r>
                        <a:rPr lang="en-US" sz="1400" b="1" i="1" u="sng" dirty="0"/>
                        <a:t>pneumoniae</a:t>
                      </a:r>
                    </a:p>
                  </a:txBody>
                  <a:tcPr marL="76200" marR="76200" marT="38100" marB="38100"/>
                </a:tc>
                <a:tc>
                  <a:txBody>
                    <a:bodyPr/>
                    <a:lstStyle/>
                    <a:p>
                      <a:pPr algn="just"/>
                      <a:r>
                        <a:rPr lang="en-US" sz="1400" b="1" dirty="0"/>
                        <a:t>Concluded that </a:t>
                      </a:r>
                      <a:r>
                        <a:rPr lang="en-US" sz="1400" b="1" dirty="0">
                          <a:solidFill>
                            <a:srgbClr val="FFFF00"/>
                          </a:solidFill>
                        </a:rPr>
                        <a:t>DNA</a:t>
                      </a:r>
                      <a:r>
                        <a:rPr lang="en-US" sz="1400" b="1" baseline="0" dirty="0">
                          <a:solidFill>
                            <a:srgbClr val="FFFF00"/>
                          </a:solidFill>
                        </a:rPr>
                        <a:t> is hereditary material </a:t>
                      </a:r>
                      <a:r>
                        <a:rPr lang="en-US" sz="1400" b="1" baseline="0" dirty="0"/>
                        <a:t>or </a:t>
                      </a:r>
                      <a:r>
                        <a:rPr lang="en-US" sz="1400" b="1" dirty="0"/>
                        <a:t> biochemical nature of ‘transforming principle is DNA</a:t>
                      </a:r>
                    </a:p>
                  </a:txBody>
                  <a:tcPr marL="76200" marR="76200" marT="38100" marB="38100"/>
                </a:tc>
                <a:extLst>
                  <a:ext uri="{0D108BD9-81ED-4DB2-BD59-A6C34878D82A}">
                    <a16:rowId xmlns:a16="http://schemas.microsoft.com/office/drawing/2014/main" val="10002"/>
                  </a:ext>
                </a:extLst>
              </a:tr>
              <a:tr h="486261">
                <a:tc vMerge="1">
                  <a:txBody>
                    <a:bodyPr/>
                    <a:lstStyle/>
                    <a:p>
                      <a:pPr algn="ctr"/>
                      <a:endParaRPr lang="en-US" sz="1400" b="1" dirty="0"/>
                    </a:p>
                  </a:txBody>
                  <a:tcPr marL="76200" marR="76200" marT="38100" marB="38100" anchor="ctr"/>
                </a:tc>
                <a:tc>
                  <a:txBody>
                    <a:bodyPr/>
                    <a:lstStyle/>
                    <a:p>
                      <a:pPr algn="ctr"/>
                      <a:r>
                        <a:rPr lang="en-US" sz="1400" b="1" dirty="0"/>
                        <a:t> 1952</a:t>
                      </a:r>
                    </a:p>
                    <a:p>
                      <a:pPr algn="ctr"/>
                      <a:endParaRPr lang="en-US" sz="1400" b="1" dirty="0"/>
                    </a:p>
                  </a:txBody>
                  <a:tcPr marL="76200" marR="76200" marT="38100" marB="38100" anchor="ctr"/>
                </a:tc>
                <a:tc>
                  <a:txBody>
                    <a:bodyPr/>
                    <a:lstStyle/>
                    <a:p>
                      <a:pPr algn="just"/>
                      <a:r>
                        <a:rPr lang="en-US" sz="1400" b="1" dirty="0"/>
                        <a:t>Alfred Hershey and Martha Chase</a:t>
                      </a:r>
                    </a:p>
                  </a:txBody>
                  <a:tcPr marL="76200" marR="76200" marT="38100" marB="38100"/>
                </a:tc>
                <a:tc>
                  <a:txBody>
                    <a:bodyPr/>
                    <a:lstStyle/>
                    <a:p>
                      <a:pPr algn="just"/>
                      <a:r>
                        <a:rPr lang="en-US" sz="1400" b="1" dirty="0"/>
                        <a:t>Bacteriophage</a:t>
                      </a:r>
                    </a:p>
                    <a:p>
                      <a:pPr algn="just"/>
                      <a:r>
                        <a:rPr lang="en-US" sz="1400" b="1" i="1" u="sng" dirty="0"/>
                        <a:t>E.</a:t>
                      </a:r>
                      <a:r>
                        <a:rPr lang="en-US" sz="1400" b="1" i="1" u="none" dirty="0"/>
                        <a:t> </a:t>
                      </a:r>
                      <a:r>
                        <a:rPr lang="en-US" sz="1400" b="1" i="1" u="sng" dirty="0"/>
                        <a:t>coli</a:t>
                      </a:r>
                    </a:p>
                  </a:txBody>
                  <a:tcPr marL="76200" marR="76200" marT="38100" marB="38100"/>
                </a:tc>
                <a:tc>
                  <a:txBody>
                    <a:bodyPr/>
                    <a:lstStyle/>
                    <a:p>
                      <a:pPr algn="just"/>
                      <a:r>
                        <a:rPr lang="en-US" sz="1400" b="1" dirty="0"/>
                        <a:t>Proved that DNA is the genetic material.</a:t>
                      </a:r>
                    </a:p>
                  </a:txBody>
                  <a:tcPr marL="76200" marR="76200" marT="38100" marB="38100" anchor="ctr"/>
                </a:tc>
                <a:extLst>
                  <a:ext uri="{0D108BD9-81ED-4DB2-BD59-A6C34878D82A}">
                    <a16:rowId xmlns:a16="http://schemas.microsoft.com/office/drawing/2014/main" val="10003"/>
                  </a:ext>
                </a:extLst>
              </a:tr>
              <a:tr h="486261">
                <a:tc>
                  <a:txBody>
                    <a:bodyPr/>
                    <a:lstStyle/>
                    <a:p>
                      <a:pPr algn="ctr"/>
                      <a:endParaRPr lang="en-US" sz="1400" b="1" dirty="0"/>
                    </a:p>
                  </a:txBody>
                  <a:tcPr marL="76200" marR="76200" marT="38100" marB="38100" anchor="ctr"/>
                </a:tc>
                <a:tc>
                  <a:txBody>
                    <a:bodyPr/>
                    <a:lstStyle/>
                    <a:p>
                      <a:pPr algn="ctr"/>
                      <a:endParaRPr lang="en-US" sz="1400" b="1" dirty="0"/>
                    </a:p>
                  </a:txBody>
                  <a:tcPr marL="76200" marR="76200" marT="38100" marB="38100" anchor="ctr"/>
                </a:tc>
                <a:tc>
                  <a:txBody>
                    <a:bodyPr/>
                    <a:lstStyle/>
                    <a:p>
                      <a:pPr algn="just"/>
                      <a:endParaRPr lang="en-US" sz="1400" b="1" dirty="0"/>
                    </a:p>
                  </a:txBody>
                  <a:tcPr marL="76200" marR="76200" marT="38100" marB="38100"/>
                </a:tc>
                <a:tc>
                  <a:txBody>
                    <a:bodyPr/>
                    <a:lstStyle/>
                    <a:p>
                      <a:pPr algn="just"/>
                      <a:endParaRPr lang="en-US" sz="1400" b="1" i="1" u="sng" dirty="0"/>
                    </a:p>
                  </a:txBody>
                  <a:tcPr marL="76200" marR="76200" marT="38100" marB="38100"/>
                </a:tc>
                <a:tc>
                  <a:txBody>
                    <a:bodyPr/>
                    <a:lstStyle/>
                    <a:p>
                      <a:pPr algn="just"/>
                      <a:endParaRPr lang="en-US" sz="1400" b="1" dirty="0"/>
                    </a:p>
                  </a:txBody>
                  <a:tcPr marL="76200" marR="76200" marT="38100" marB="38100" anchor="ctr"/>
                </a:tc>
                <a:extLst>
                  <a:ext uri="{0D108BD9-81ED-4DB2-BD59-A6C34878D82A}">
                    <a16:rowId xmlns:a16="http://schemas.microsoft.com/office/drawing/2014/main" val="1747141764"/>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1196"/>
            <a:ext cx="8928992" cy="532111"/>
          </a:xfrm>
        </p:spPr>
        <p:txBody>
          <a:bodyPr>
            <a:normAutofit/>
          </a:bodyPr>
          <a:lstStyle/>
          <a:p>
            <a:r>
              <a:rPr lang="en-IN" sz="2000" b="1" dirty="0"/>
              <a:t>Central dogma in molecular biology</a:t>
            </a:r>
          </a:p>
        </p:txBody>
      </p:sp>
      <p:sp>
        <p:nvSpPr>
          <p:cNvPr id="3" name="Content Placeholder 2"/>
          <p:cNvSpPr>
            <a:spLocks noGrp="1"/>
          </p:cNvSpPr>
          <p:nvPr>
            <p:ph idx="1"/>
          </p:nvPr>
        </p:nvSpPr>
        <p:spPr>
          <a:xfrm>
            <a:off x="107504" y="529243"/>
            <a:ext cx="8928992" cy="2448272"/>
          </a:xfrm>
        </p:spPr>
        <p:txBody>
          <a:bodyPr>
            <a:normAutofit/>
          </a:bodyPr>
          <a:lstStyle/>
          <a:p>
            <a:pPr algn="just"/>
            <a:r>
              <a:rPr lang="en-IN" sz="1800" dirty="0"/>
              <a:t>Soon after the proposition of double helix structure for DNA, </a:t>
            </a:r>
            <a:r>
              <a:rPr lang="en-IN" sz="1800" b="1" dirty="0">
                <a:solidFill>
                  <a:srgbClr val="FFFF00"/>
                </a:solidFill>
              </a:rPr>
              <a:t>Francis Crick</a:t>
            </a:r>
            <a:r>
              <a:rPr lang="en-IN" sz="1800" dirty="0">
                <a:solidFill>
                  <a:srgbClr val="FFFF00"/>
                </a:solidFill>
              </a:rPr>
              <a:t> </a:t>
            </a:r>
            <a:r>
              <a:rPr lang="en-IN" sz="1800" dirty="0"/>
              <a:t>proposed the </a:t>
            </a:r>
            <a:r>
              <a:rPr lang="en-IN" sz="1800" b="1" dirty="0">
                <a:solidFill>
                  <a:srgbClr val="FFFF00"/>
                </a:solidFill>
              </a:rPr>
              <a:t>Central dogma(doctrine/principle) in molecular biology</a:t>
            </a:r>
            <a:r>
              <a:rPr lang="en-IN" sz="1800" dirty="0"/>
              <a:t>.</a:t>
            </a:r>
          </a:p>
          <a:p>
            <a:pPr algn="just"/>
            <a:r>
              <a:rPr lang="en-IN" sz="1800" b="1" dirty="0"/>
              <a:t>Central dogma in molecular biology</a:t>
            </a:r>
            <a:r>
              <a:rPr lang="en-IN" sz="1800" dirty="0"/>
              <a:t> states that;</a:t>
            </a:r>
          </a:p>
          <a:p>
            <a:pPr lvl="1" algn="just">
              <a:buFont typeface="Wingdings" pitchFamily="2" charset="2"/>
              <a:buChar char="ü"/>
            </a:pPr>
            <a:r>
              <a:rPr lang="en-IN" sz="1800" dirty="0"/>
              <a:t>the </a:t>
            </a:r>
            <a:r>
              <a:rPr lang="en-IN" sz="1800" dirty="0">
                <a:solidFill>
                  <a:srgbClr val="FFFF00"/>
                </a:solidFill>
              </a:rPr>
              <a:t>genetic information flows from </a:t>
            </a:r>
            <a:r>
              <a:rPr lang="en-IN" sz="1800" b="1" dirty="0">
                <a:solidFill>
                  <a:srgbClr val="FFFF00"/>
                </a:solidFill>
              </a:rPr>
              <a:t>DNA</a:t>
            </a:r>
            <a:r>
              <a:rPr lang="en-IN" sz="1800" b="1" dirty="0">
                <a:solidFill>
                  <a:srgbClr val="FFFF00"/>
                </a:solidFill>
                <a:latin typeface="Times New Roman"/>
                <a:cs typeface="Times New Roman"/>
              </a:rPr>
              <a:t>→</a:t>
            </a:r>
            <a:r>
              <a:rPr lang="en-IN" sz="1800" b="1" dirty="0">
                <a:solidFill>
                  <a:srgbClr val="FFFF00"/>
                </a:solidFill>
              </a:rPr>
              <a:t>RNA</a:t>
            </a:r>
            <a:r>
              <a:rPr lang="en-IN" sz="1800" b="1" dirty="0">
                <a:solidFill>
                  <a:srgbClr val="FFFF00"/>
                </a:solidFill>
                <a:latin typeface="Times New Roman"/>
                <a:cs typeface="Times New Roman"/>
              </a:rPr>
              <a:t> → </a:t>
            </a:r>
            <a:r>
              <a:rPr lang="en-IN" sz="1800" b="1" dirty="0">
                <a:solidFill>
                  <a:srgbClr val="FFFF00"/>
                </a:solidFill>
              </a:rPr>
              <a:t>Protein</a:t>
            </a:r>
            <a:r>
              <a:rPr lang="en-IN" sz="1800" dirty="0"/>
              <a:t>.</a:t>
            </a:r>
          </a:p>
          <a:p>
            <a:pPr lvl="1" algn="just">
              <a:buFont typeface="Wingdings" pitchFamily="2" charset="2"/>
              <a:buChar char="ü"/>
            </a:pPr>
            <a:r>
              <a:rPr lang="en-IN" sz="1800" dirty="0"/>
              <a:t>In retroviruses the </a:t>
            </a:r>
            <a:r>
              <a:rPr lang="en-IN" sz="1800" b="1" dirty="0">
                <a:solidFill>
                  <a:srgbClr val="FFFF00"/>
                </a:solidFill>
              </a:rPr>
              <a:t>flow of information is in reverse direction</a:t>
            </a:r>
            <a:r>
              <a:rPr lang="en-IN" sz="1800" dirty="0"/>
              <a:t> i.e. from </a:t>
            </a:r>
            <a:r>
              <a:rPr lang="en-IN" sz="1800" b="1" dirty="0">
                <a:solidFill>
                  <a:srgbClr val="FFFF00"/>
                </a:solidFill>
              </a:rPr>
              <a:t>RNA to DNA</a:t>
            </a:r>
            <a:r>
              <a:rPr lang="en-IN" sz="1800" dirty="0"/>
              <a:t>.</a:t>
            </a:r>
          </a:p>
        </p:txBody>
      </p:sp>
      <p:grpSp>
        <p:nvGrpSpPr>
          <p:cNvPr id="9" name="Group 8"/>
          <p:cNvGrpSpPr/>
          <p:nvPr/>
        </p:nvGrpSpPr>
        <p:grpSpPr>
          <a:xfrm>
            <a:off x="323528" y="2353444"/>
            <a:ext cx="7001492" cy="1860208"/>
            <a:chOff x="395536" y="4509119"/>
            <a:chExt cx="8401790" cy="2232249"/>
          </a:xfrm>
        </p:grpSpPr>
        <p:pic>
          <p:nvPicPr>
            <p:cNvPr id="10" name="Picture 4" descr="https://mgmibt.files.wordpress.com/2013/09/genetic_information_flow_012.gif"/>
            <p:cNvPicPr>
              <a:picLocks noChangeAspect="1" noChangeArrowheads="1"/>
            </p:cNvPicPr>
            <p:nvPr/>
          </p:nvPicPr>
          <p:blipFill>
            <a:blip r:embed="rId3" cstate="print"/>
            <a:srcRect r="4808" b="28695"/>
            <a:stretch>
              <a:fillRect/>
            </a:stretch>
          </p:blipFill>
          <p:spPr bwMode="auto">
            <a:xfrm>
              <a:off x="395536" y="4509119"/>
              <a:ext cx="8401790" cy="2232249"/>
            </a:xfrm>
            <a:prstGeom prst="rect">
              <a:avLst/>
            </a:prstGeom>
            <a:noFill/>
          </p:spPr>
        </p:pic>
        <p:sp>
          <p:nvSpPr>
            <p:cNvPr id="11" name="Rectangle 10"/>
            <p:cNvSpPr/>
            <p:nvPr/>
          </p:nvSpPr>
          <p:spPr>
            <a:xfrm>
              <a:off x="5292081" y="5951021"/>
              <a:ext cx="1008112" cy="6647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1" i="0" u="none" strike="noStrike" kern="1200" cap="none" spc="0" normalizeH="0" baseline="0" noProof="0" dirty="0">
                  <a:ln>
                    <a:noFill/>
                  </a:ln>
                  <a:solidFill>
                    <a:prstClr val="black"/>
                  </a:solidFill>
                  <a:effectLst/>
                  <a:uLnTx/>
                  <a:uFillTx/>
                  <a:latin typeface="Calibri"/>
                  <a:ea typeface="+mn-ea"/>
                  <a:cs typeface="+mn-cs"/>
                </a:rPr>
                <a:t>In some viruses </a:t>
              </a:r>
            </a:p>
          </p:txBody>
        </p:sp>
      </p:grpSp>
    </p:spTree>
    <p:extLst>
      <p:ext uri="{BB962C8B-B14F-4D97-AF65-F5344CB8AC3E}">
        <p14:creationId xmlns:p14="http://schemas.microsoft.com/office/powerpoint/2010/main" val="28240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38" y="-139846"/>
            <a:ext cx="8229600" cy="952500"/>
          </a:xfrm>
        </p:spPr>
        <p:txBody>
          <a:bodyPr>
            <a:normAutofit/>
          </a:bodyPr>
          <a:lstStyle/>
          <a:p>
            <a:r>
              <a:rPr lang="en-US" sz="1800" b="1" dirty="0">
                <a:solidFill>
                  <a:srgbClr val="FFFF00"/>
                </a:solidFill>
              </a:rPr>
              <a:t>Two steps of gene expression </a:t>
            </a:r>
            <a:r>
              <a:rPr lang="en-US" sz="1800" b="1" dirty="0"/>
              <a:t>(</a:t>
            </a:r>
            <a:r>
              <a:rPr lang="en-US" sz="1800" i="1" dirty="0"/>
              <a:t>Central Dogma of molecular biology</a:t>
            </a:r>
            <a:r>
              <a:rPr lang="en-US" sz="1800" b="1" dirty="0"/>
              <a:t>)</a:t>
            </a:r>
            <a:endParaRPr lang="en-IN" sz="1800" b="1" dirty="0"/>
          </a:p>
        </p:txBody>
      </p:sp>
      <p:grpSp>
        <p:nvGrpSpPr>
          <p:cNvPr id="7" name="Group 6">
            <a:extLst>
              <a:ext uri="{FF2B5EF4-FFF2-40B4-BE49-F238E27FC236}">
                <a16:creationId xmlns:a16="http://schemas.microsoft.com/office/drawing/2014/main" id="{FB9F71D0-D683-6141-94E9-00E37D6851B2}"/>
              </a:ext>
            </a:extLst>
          </p:cNvPr>
          <p:cNvGrpSpPr/>
          <p:nvPr/>
        </p:nvGrpSpPr>
        <p:grpSpPr>
          <a:xfrm>
            <a:off x="2808382" y="3426547"/>
            <a:ext cx="1641796" cy="1105986"/>
            <a:chOff x="2808382" y="3426547"/>
            <a:chExt cx="1641796" cy="1105986"/>
          </a:xfrm>
        </p:grpSpPr>
        <p:sp>
          <p:nvSpPr>
            <p:cNvPr id="254" name="Rectangle 253">
              <a:extLst>
                <a:ext uri="{FF2B5EF4-FFF2-40B4-BE49-F238E27FC236}">
                  <a16:creationId xmlns:a16="http://schemas.microsoft.com/office/drawing/2014/main" id="{194B77C4-6F00-1A48-BD10-BD5D789D0EBB}"/>
                </a:ext>
              </a:extLst>
            </p:cNvPr>
            <p:cNvSpPr/>
            <p:nvPr/>
          </p:nvSpPr>
          <p:spPr>
            <a:xfrm>
              <a:off x="2808382" y="3840036"/>
              <a:ext cx="1641796" cy="6924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Protein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(Polymer of amino acids)</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55" name="Group 254">
              <a:extLst>
                <a:ext uri="{FF2B5EF4-FFF2-40B4-BE49-F238E27FC236}">
                  <a16:creationId xmlns:a16="http://schemas.microsoft.com/office/drawing/2014/main" id="{9875D0BA-94DD-FF4C-9F1E-007E52B77C5E}"/>
                </a:ext>
              </a:extLst>
            </p:cNvPr>
            <p:cNvGrpSpPr/>
            <p:nvPr/>
          </p:nvGrpSpPr>
          <p:grpSpPr>
            <a:xfrm rot="1163083">
              <a:off x="3341059" y="3426547"/>
              <a:ext cx="576742" cy="420686"/>
              <a:chOff x="5308912" y="669032"/>
              <a:chExt cx="1225935" cy="1370856"/>
            </a:xfrm>
          </p:grpSpPr>
          <p:grpSp>
            <p:nvGrpSpPr>
              <p:cNvPr id="256" name="Group 255">
                <a:extLst>
                  <a:ext uri="{FF2B5EF4-FFF2-40B4-BE49-F238E27FC236}">
                    <a16:creationId xmlns:a16="http://schemas.microsoft.com/office/drawing/2014/main" id="{A9BDB5EF-3BB6-EF40-9542-0DD755625450}"/>
                  </a:ext>
                </a:extLst>
              </p:cNvPr>
              <p:cNvGrpSpPr/>
              <p:nvPr/>
            </p:nvGrpSpPr>
            <p:grpSpPr>
              <a:xfrm>
                <a:off x="5336881" y="759669"/>
                <a:ext cx="1179335" cy="1201478"/>
                <a:chOff x="5151986" y="759669"/>
                <a:chExt cx="1179335" cy="1201478"/>
              </a:xfrm>
            </p:grpSpPr>
            <p:sp>
              <p:nvSpPr>
                <p:cNvPr id="261" name="Freeform 260">
                  <a:extLst>
                    <a:ext uri="{FF2B5EF4-FFF2-40B4-BE49-F238E27FC236}">
                      <a16:creationId xmlns:a16="http://schemas.microsoft.com/office/drawing/2014/main" id="{852A6381-C942-5549-96DF-2EE43A56015B}"/>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2" name="Freeform 261">
                  <a:extLst>
                    <a:ext uri="{FF2B5EF4-FFF2-40B4-BE49-F238E27FC236}">
                      <a16:creationId xmlns:a16="http://schemas.microsoft.com/office/drawing/2014/main" id="{9C3C97A0-D0E1-8447-8638-B048967571A9}"/>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57" name="Group 256">
                <a:extLst>
                  <a:ext uri="{FF2B5EF4-FFF2-40B4-BE49-F238E27FC236}">
                    <a16:creationId xmlns:a16="http://schemas.microsoft.com/office/drawing/2014/main" id="{25357AC5-D7DF-0F48-8DC1-ED3CB86720F9}"/>
                  </a:ext>
                </a:extLst>
              </p:cNvPr>
              <p:cNvGrpSpPr/>
              <p:nvPr/>
            </p:nvGrpSpPr>
            <p:grpSpPr>
              <a:xfrm>
                <a:off x="5308912" y="669032"/>
                <a:ext cx="1225935" cy="1370856"/>
                <a:chOff x="5285393" y="-302823"/>
                <a:chExt cx="1225935" cy="1370856"/>
              </a:xfrm>
            </p:grpSpPr>
            <p:sp>
              <p:nvSpPr>
                <p:cNvPr id="258" name="Freeform 257">
                  <a:extLst>
                    <a:ext uri="{FF2B5EF4-FFF2-40B4-BE49-F238E27FC236}">
                      <a16:creationId xmlns:a16="http://schemas.microsoft.com/office/drawing/2014/main" id="{75E0C226-24D4-BD47-B7F1-EEDFE682C4B1}"/>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9" name="Freeform 258">
                  <a:extLst>
                    <a:ext uri="{FF2B5EF4-FFF2-40B4-BE49-F238E27FC236}">
                      <a16:creationId xmlns:a16="http://schemas.microsoft.com/office/drawing/2014/main" id="{0B35FCA2-3207-3845-AB7C-2ECD347D150B}"/>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Freeform 259">
                  <a:extLst>
                    <a:ext uri="{FF2B5EF4-FFF2-40B4-BE49-F238E27FC236}">
                      <a16:creationId xmlns:a16="http://schemas.microsoft.com/office/drawing/2014/main" id="{FFEE5ED4-241B-7642-BB25-0EF72B0368F2}"/>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grpSp>
        <p:nvGrpSpPr>
          <p:cNvPr id="3" name="Group 2">
            <a:extLst>
              <a:ext uri="{FF2B5EF4-FFF2-40B4-BE49-F238E27FC236}">
                <a16:creationId xmlns:a16="http://schemas.microsoft.com/office/drawing/2014/main" id="{DB91CFB0-2D14-A545-9C19-FBDD69E5B33C}"/>
              </a:ext>
            </a:extLst>
          </p:cNvPr>
          <p:cNvGrpSpPr/>
          <p:nvPr/>
        </p:nvGrpSpPr>
        <p:grpSpPr>
          <a:xfrm>
            <a:off x="3629279" y="1483964"/>
            <a:ext cx="1680487" cy="581448"/>
            <a:chOff x="3629279" y="1483964"/>
            <a:chExt cx="1680487" cy="581448"/>
          </a:xfrm>
        </p:grpSpPr>
        <p:cxnSp>
          <p:nvCxnSpPr>
            <p:cNvPr id="1025" name="Straight Arrow Connector 1024">
              <a:extLst>
                <a:ext uri="{FF2B5EF4-FFF2-40B4-BE49-F238E27FC236}">
                  <a16:creationId xmlns:a16="http://schemas.microsoft.com/office/drawing/2014/main" id="{00A24225-FE9E-8443-B2F2-0517E9130D03}"/>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3" name="Rectangle 262">
              <a:extLst>
                <a:ext uri="{FF2B5EF4-FFF2-40B4-BE49-F238E27FC236}">
                  <a16:creationId xmlns:a16="http://schemas.microsoft.com/office/drawing/2014/main" id="{5E2ACB8C-B260-E745-9163-AF5CC9652C63}"/>
                </a:ext>
              </a:extLst>
            </p:cNvPr>
            <p:cNvSpPr/>
            <p:nvPr/>
          </p:nvSpPr>
          <p:spPr>
            <a:xfrm>
              <a:off x="3629279" y="1546034"/>
              <a:ext cx="168048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1. Transcription</a:t>
              </a:r>
              <a:endParaRPr kumimoji="0" lang="en-US" sz="1800" b="0" i="0" u="none" strike="noStrike" kern="1200" cap="none" spc="0" normalizeH="0" baseline="0" noProof="0" dirty="0">
                <a:ln>
                  <a:noFill/>
                </a:ln>
                <a:solidFill>
                  <a:srgbClr val="FFFF00"/>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D5FA58CF-0611-C148-B509-74F7B00F12D8}"/>
              </a:ext>
            </a:extLst>
          </p:cNvPr>
          <p:cNvGrpSpPr/>
          <p:nvPr/>
        </p:nvGrpSpPr>
        <p:grpSpPr>
          <a:xfrm>
            <a:off x="3629278" y="2641476"/>
            <a:ext cx="1680487" cy="648000"/>
            <a:chOff x="3629278" y="2641476"/>
            <a:chExt cx="1680487" cy="648000"/>
          </a:xfrm>
        </p:grpSpPr>
        <p:cxnSp>
          <p:nvCxnSpPr>
            <p:cNvPr id="252" name="Straight Arrow Connector 251">
              <a:extLst>
                <a:ext uri="{FF2B5EF4-FFF2-40B4-BE49-F238E27FC236}">
                  <a16:creationId xmlns:a16="http://schemas.microsoft.com/office/drawing/2014/main" id="{B3DE72B6-EB35-0044-90C0-912E1AA09DCD}"/>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4" name="Rectangle 263">
              <a:extLst>
                <a:ext uri="{FF2B5EF4-FFF2-40B4-BE49-F238E27FC236}">
                  <a16:creationId xmlns:a16="http://schemas.microsoft.com/office/drawing/2014/main" id="{0456D9C1-0C08-CE49-87A0-C0F5B02911F0}"/>
                </a:ext>
              </a:extLst>
            </p:cNvPr>
            <p:cNvSpPr/>
            <p:nvPr/>
          </p:nvSpPr>
          <p:spPr>
            <a:xfrm>
              <a:off x="3629278" y="2691854"/>
              <a:ext cx="168048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2. Translation</a:t>
              </a:r>
              <a:endParaRPr kumimoji="0" lang="en-US" sz="1800" b="0" i="0" u="none" strike="noStrike" kern="1200" cap="none" spc="0" normalizeH="0" baseline="0" noProof="0" dirty="0">
                <a:ln>
                  <a:noFill/>
                </a:ln>
                <a:solidFill>
                  <a:srgbClr val="FFFF00"/>
                </a:solidFill>
                <a:effectLst/>
                <a:uLnTx/>
                <a:uFillTx/>
                <a:latin typeface="Calibri"/>
                <a:ea typeface="+mn-ea"/>
                <a:cs typeface="+mn-cs"/>
              </a:endParaRPr>
            </a:p>
          </p:txBody>
        </p:sp>
      </p:grpSp>
      <p:grpSp>
        <p:nvGrpSpPr>
          <p:cNvPr id="1026" name="Group 1025">
            <a:extLst>
              <a:ext uri="{FF2B5EF4-FFF2-40B4-BE49-F238E27FC236}">
                <a16:creationId xmlns:a16="http://schemas.microsoft.com/office/drawing/2014/main" id="{6298BBFA-79B1-974A-BA98-90B9D82E0360}"/>
              </a:ext>
            </a:extLst>
          </p:cNvPr>
          <p:cNvGrpSpPr/>
          <p:nvPr/>
        </p:nvGrpSpPr>
        <p:grpSpPr>
          <a:xfrm>
            <a:off x="615100" y="2026673"/>
            <a:ext cx="8315539" cy="538609"/>
            <a:chOff x="615100" y="2026673"/>
            <a:chExt cx="8315539" cy="538609"/>
          </a:xfrm>
        </p:grpSpPr>
        <p:sp>
          <p:nvSpPr>
            <p:cNvPr id="253" name="Rectangle 252">
              <a:extLst>
                <a:ext uri="{FF2B5EF4-FFF2-40B4-BE49-F238E27FC236}">
                  <a16:creationId xmlns:a16="http://schemas.microsoft.com/office/drawing/2014/main" id="{B08A68C9-C861-7440-9841-8223D2E54341}"/>
                </a:ext>
              </a:extLst>
            </p:cNvPr>
            <p:cNvSpPr/>
            <p:nvPr/>
          </p:nvSpPr>
          <p:spPr>
            <a:xfrm>
              <a:off x="7128544" y="2026673"/>
              <a:ext cx="1802095" cy="53860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mRNA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(Polymer of ribonucleotide)</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24" name="Group 1023">
              <a:extLst>
                <a:ext uri="{FF2B5EF4-FFF2-40B4-BE49-F238E27FC236}">
                  <a16:creationId xmlns:a16="http://schemas.microsoft.com/office/drawing/2014/main" id="{ABBC0067-98DA-8247-9A73-DF0144222362}"/>
                </a:ext>
              </a:extLst>
            </p:cNvPr>
            <p:cNvGrpSpPr/>
            <p:nvPr/>
          </p:nvGrpSpPr>
          <p:grpSpPr>
            <a:xfrm>
              <a:off x="615100" y="2180097"/>
              <a:ext cx="6909228" cy="385185"/>
              <a:chOff x="615100" y="2180097"/>
              <a:chExt cx="6909228" cy="385185"/>
            </a:xfrm>
          </p:grpSpPr>
          <p:sp>
            <p:nvSpPr>
              <p:cNvPr id="199" name="Rectangle 198">
                <a:extLst>
                  <a:ext uri="{FF2B5EF4-FFF2-40B4-BE49-F238E27FC236}">
                    <a16:creationId xmlns:a16="http://schemas.microsoft.com/office/drawing/2014/main" id="{A48C467C-71FE-4C44-918E-B4FE6070AFFA}"/>
                  </a:ext>
                </a:extLst>
              </p:cNvPr>
              <p:cNvSpPr/>
              <p:nvPr/>
            </p:nvSpPr>
            <p:spPr>
              <a:xfrm>
                <a:off x="627825" y="2195950"/>
                <a:ext cx="68965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U C  G  A U  C  G   A  U  C  G  A   C  G    A   U  C  G   U  C  G  A  C   G  A       </a:t>
                </a:r>
              </a:p>
            </p:txBody>
          </p:sp>
          <p:cxnSp>
            <p:nvCxnSpPr>
              <p:cNvPr id="9" name="Straight Connector 8">
                <a:extLst>
                  <a:ext uri="{FF2B5EF4-FFF2-40B4-BE49-F238E27FC236}">
                    <a16:creationId xmlns:a16="http://schemas.microsoft.com/office/drawing/2014/main" id="{4444EDE0-5506-E24F-B8AC-48BA17913E19}"/>
                  </a:ext>
                </a:extLst>
              </p:cNvPr>
              <p:cNvCxnSpPr/>
              <p:nvPr/>
            </p:nvCxnSpPr>
            <p:spPr>
              <a:xfrm>
                <a:off x="615100" y="2180097"/>
                <a:ext cx="6436304" cy="0"/>
              </a:xfrm>
              <a:prstGeom prst="line">
                <a:avLst/>
              </a:prstGeom>
              <a:ln>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cxnSp>
        </p:grpSp>
      </p:grpSp>
      <p:grpSp>
        <p:nvGrpSpPr>
          <p:cNvPr id="11" name="Group 10">
            <a:extLst>
              <a:ext uri="{FF2B5EF4-FFF2-40B4-BE49-F238E27FC236}">
                <a16:creationId xmlns:a16="http://schemas.microsoft.com/office/drawing/2014/main" id="{FE15CB59-0D15-754B-BCDC-F95A7B93EDE2}"/>
              </a:ext>
            </a:extLst>
          </p:cNvPr>
          <p:cNvGrpSpPr/>
          <p:nvPr/>
        </p:nvGrpSpPr>
        <p:grpSpPr>
          <a:xfrm>
            <a:off x="205455" y="497497"/>
            <a:ext cx="8984465" cy="986467"/>
            <a:chOff x="205455" y="497497"/>
            <a:chExt cx="8984465" cy="986467"/>
          </a:xfrm>
        </p:grpSpPr>
        <p:sp>
          <p:nvSpPr>
            <p:cNvPr id="4" name="Rectangle 3">
              <a:extLst>
                <a:ext uri="{FF2B5EF4-FFF2-40B4-BE49-F238E27FC236}">
                  <a16:creationId xmlns:a16="http://schemas.microsoft.com/office/drawing/2014/main" id="{21F6DF01-31AA-3248-B6F2-1977AF21B53C}"/>
                </a:ext>
              </a:extLst>
            </p:cNvPr>
            <p:cNvSpPr/>
            <p:nvPr/>
          </p:nvSpPr>
          <p:spPr>
            <a:xfrm>
              <a:off x="7035163" y="677235"/>
              <a:ext cx="2154757" cy="53860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DNA Helix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a:ea typeface="+mn-ea"/>
                  <a:cs typeface="+mn-cs"/>
                </a:rPr>
                <a:t>(Polymer of deoxyribonucleotide)</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01" name="Group 200">
              <a:extLst>
                <a:ext uri="{FF2B5EF4-FFF2-40B4-BE49-F238E27FC236}">
                  <a16:creationId xmlns:a16="http://schemas.microsoft.com/office/drawing/2014/main" id="{6E327FF6-06EA-6C49-9053-438C633EDEC1}"/>
                </a:ext>
              </a:extLst>
            </p:cNvPr>
            <p:cNvGrpSpPr/>
            <p:nvPr/>
          </p:nvGrpSpPr>
          <p:grpSpPr>
            <a:xfrm>
              <a:off x="205455" y="497497"/>
              <a:ext cx="6994683" cy="986467"/>
              <a:chOff x="205455" y="497497"/>
              <a:chExt cx="6994683" cy="986467"/>
            </a:xfrm>
          </p:grpSpPr>
          <p:grpSp>
            <p:nvGrpSpPr>
              <p:cNvPr id="202" name="Group 201">
                <a:extLst>
                  <a:ext uri="{FF2B5EF4-FFF2-40B4-BE49-F238E27FC236}">
                    <a16:creationId xmlns:a16="http://schemas.microsoft.com/office/drawing/2014/main" id="{C5F32A3D-F547-C74C-B7CA-B10601764E34}"/>
                  </a:ext>
                </a:extLst>
              </p:cNvPr>
              <p:cNvGrpSpPr/>
              <p:nvPr/>
            </p:nvGrpSpPr>
            <p:grpSpPr>
              <a:xfrm>
                <a:off x="205455" y="497497"/>
                <a:ext cx="6908281" cy="399589"/>
                <a:chOff x="169605" y="2672834"/>
                <a:chExt cx="6908281" cy="399589"/>
              </a:xfrm>
            </p:grpSpPr>
            <p:cxnSp>
              <p:nvCxnSpPr>
                <p:cNvPr id="215" name="Straight Arrow Connector 214">
                  <a:extLst>
                    <a:ext uri="{FF2B5EF4-FFF2-40B4-BE49-F238E27FC236}">
                      <a16:creationId xmlns:a16="http://schemas.microsoft.com/office/drawing/2014/main" id="{6B34BEFC-399E-0440-BCBF-0C0C14D313E0}"/>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Rectangle 215">
                  <a:extLst>
                    <a:ext uri="{FF2B5EF4-FFF2-40B4-BE49-F238E27FC236}">
                      <a16:creationId xmlns:a16="http://schemas.microsoft.com/office/drawing/2014/main" id="{35C68BBC-FFEC-DA4B-9D1C-473289A00609}"/>
                    </a:ext>
                  </a:extLst>
                </p:cNvPr>
                <p:cNvSpPr/>
                <p:nvPr/>
              </p:nvSpPr>
              <p:spPr>
                <a:xfrm>
                  <a:off x="6724904" y="2703091"/>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7" name="Rectangle 216">
                  <a:extLst>
                    <a:ext uri="{FF2B5EF4-FFF2-40B4-BE49-F238E27FC236}">
                      <a16:creationId xmlns:a16="http://schemas.microsoft.com/office/drawing/2014/main" id="{D6827D89-DC0E-AC43-B5E1-7AC7796F78C1}"/>
                    </a:ext>
                  </a:extLst>
                </p:cNvPr>
                <p:cNvSpPr/>
                <p:nvPr/>
              </p:nvSpPr>
              <p:spPr>
                <a:xfrm>
                  <a:off x="169605" y="2672834"/>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03" name="Group 202">
                <a:extLst>
                  <a:ext uri="{FF2B5EF4-FFF2-40B4-BE49-F238E27FC236}">
                    <a16:creationId xmlns:a16="http://schemas.microsoft.com/office/drawing/2014/main" id="{608514DE-3ECE-EE44-9A03-DC950105FCDF}"/>
                  </a:ext>
                </a:extLst>
              </p:cNvPr>
              <p:cNvGrpSpPr/>
              <p:nvPr/>
            </p:nvGrpSpPr>
            <p:grpSpPr>
              <a:xfrm>
                <a:off x="240921" y="1103715"/>
                <a:ext cx="6959217" cy="380249"/>
                <a:chOff x="205071" y="3463718"/>
                <a:chExt cx="6959217" cy="380249"/>
              </a:xfrm>
            </p:grpSpPr>
            <p:cxnSp>
              <p:nvCxnSpPr>
                <p:cNvPr id="210" name="Straight Arrow Connector 209">
                  <a:extLst>
                    <a:ext uri="{FF2B5EF4-FFF2-40B4-BE49-F238E27FC236}">
                      <a16:creationId xmlns:a16="http://schemas.microsoft.com/office/drawing/2014/main" id="{2C045EB1-228C-1C45-AD0B-6F1F517C31EF}"/>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1" name="Rectangle 210">
                  <a:extLst>
                    <a:ext uri="{FF2B5EF4-FFF2-40B4-BE49-F238E27FC236}">
                      <a16:creationId xmlns:a16="http://schemas.microsoft.com/office/drawing/2014/main" id="{7C2FE3A7-F3B4-174F-BC96-9EFDA533A636}"/>
                    </a:ext>
                  </a:extLst>
                </p:cNvPr>
                <p:cNvSpPr/>
                <p:nvPr/>
              </p:nvSpPr>
              <p:spPr>
                <a:xfrm>
                  <a:off x="205071" y="3474635"/>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3" name="Rectangle 212">
                  <a:extLst>
                    <a:ext uri="{FF2B5EF4-FFF2-40B4-BE49-F238E27FC236}">
                      <a16:creationId xmlns:a16="http://schemas.microsoft.com/office/drawing/2014/main" id="{EB5468E2-5F2D-2F49-BC27-B9D2DEF5B97A}"/>
                    </a:ext>
                  </a:extLst>
                </p:cNvPr>
                <p:cNvSpPr/>
                <p:nvPr/>
              </p:nvSpPr>
              <p:spPr>
                <a:xfrm>
                  <a:off x="6811306" y="3463718"/>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05" name="Rectangle 204">
                <a:extLst>
                  <a:ext uri="{FF2B5EF4-FFF2-40B4-BE49-F238E27FC236}">
                    <a16:creationId xmlns:a16="http://schemas.microsoft.com/office/drawing/2014/main" id="{B82A27A2-B76A-554E-96C2-5360AA3284A4}"/>
                  </a:ext>
                </a:extLst>
              </p:cNvPr>
              <p:cNvSpPr/>
              <p:nvPr/>
            </p:nvSpPr>
            <p:spPr>
              <a:xfrm>
                <a:off x="475819" y="682444"/>
                <a:ext cx="64123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A G  C  T  A  G  C   T  A  G  C   T   G  C    T   A   G  C   A  G  C  T  G   C   T</a:t>
                </a:r>
              </a:p>
            </p:txBody>
          </p:sp>
          <p:sp>
            <p:nvSpPr>
              <p:cNvPr id="207" name="Rectangle 206">
                <a:extLst>
                  <a:ext uri="{FF2B5EF4-FFF2-40B4-BE49-F238E27FC236}">
                    <a16:creationId xmlns:a16="http://schemas.microsoft.com/office/drawing/2014/main" id="{5CE93358-9403-E94D-9C8E-6B60EE9758EA}"/>
                  </a:ext>
                </a:extLst>
              </p:cNvPr>
              <p:cNvSpPr/>
              <p:nvPr/>
            </p:nvSpPr>
            <p:spPr>
              <a:xfrm>
                <a:off x="475819" y="920966"/>
                <a:ext cx="66152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alibri"/>
                    <a:ea typeface="+mn-ea"/>
                    <a:cs typeface="+mn-cs"/>
                  </a:rPr>
                  <a:t>T  C  G A  T   C  G  A  T   C  G   A  C   G   A   T   C   G   T  C  G  A  C   G  A</a:t>
                </a:r>
              </a:p>
            </p:txBody>
          </p:sp>
        </p:grpSp>
      </p:grpSp>
    </p:spTree>
    <p:extLst>
      <p:ext uri="{BB962C8B-B14F-4D97-AF65-F5344CB8AC3E}">
        <p14:creationId xmlns:p14="http://schemas.microsoft.com/office/powerpoint/2010/main" val="102874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213" y="697260"/>
            <a:ext cx="1345497" cy="397736"/>
          </a:xfrm>
        </p:spPr>
        <p:txBody>
          <a:bodyPr>
            <a:normAutofit fontScale="90000"/>
          </a:bodyPr>
          <a:lstStyle/>
          <a:p>
            <a:r>
              <a:rPr lang="en-IN" sz="2000" b="1" dirty="0">
                <a:solidFill>
                  <a:srgbClr val="FFFF00"/>
                </a:solidFill>
              </a:rPr>
              <a:t>Nucleoside</a:t>
            </a:r>
          </a:p>
        </p:txBody>
      </p:sp>
      <p:sp>
        <p:nvSpPr>
          <p:cNvPr id="3" name="Content Placeholder 2"/>
          <p:cNvSpPr>
            <a:spLocks noGrp="1"/>
          </p:cNvSpPr>
          <p:nvPr>
            <p:ph idx="1"/>
          </p:nvPr>
        </p:nvSpPr>
        <p:spPr>
          <a:xfrm>
            <a:off x="929062" y="1460421"/>
            <a:ext cx="2368640" cy="460974"/>
          </a:xfrm>
        </p:spPr>
        <p:txBody>
          <a:bodyPr>
            <a:noAutofit/>
          </a:bodyPr>
          <a:lstStyle/>
          <a:p>
            <a:pPr marL="12700" lvl="1" indent="0" algn="ctr">
              <a:buNone/>
            </a:pPr>
            <a:r>
              <a:rPr lang="en-IN" sz="1800" b="1" dirty="0">
                <a:solidFill>
                  <a:srgbClr val="00B0F0"/>
                </a:solidFill>
              </a:rPr>
              <a:t>A nitrogenous base</a:t>
            </a:r>
          </a:p>
        </p:txBody>
      </p:sp>
      <p:sp>
        <p:nvSpPr>
          <p:cNvPr id="5" name="Content Placeholder 2">
            <a:extLst>
              <a:ext uri="{FF2B5EF4-FFF2-40B4-BE49-F238E27FC236}">
                <a16:creationId xmlns:a16="http://schemas.microsoft.com/office/drawing/2014/main" id="{4E7AE87A-2C8F-1C44-BF86-F4CA2A6361A9}"/>
              </a:ext>
            </a:extLst>
          </p:cNvPr>
          <p:cNvSpPr txBox="1">
            <a:spLocks/>
          </p:cNvSpPr>
          <p:nvPr/>
        </p:nvSpPr>
        <p:spPr>
          <a:xfrm>
            <a:off x="4391470" y="1460421"/>
            <a:ext cx="2052738" cy="460975"/>
          </a:xfrm>
          <a:prstGeom prst="rect">
            <a:avLst/>
          </a:prstGeom>
        </p:spPr>
        <p:txBody>
          <a:bodyPr vert="horz" lIns="91440" tIns="45720" rIns="91440" bIns="45720" rtlCol="0">
            <a:noAutofit/>
          </a:bodyPr>
          <a:lst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marL="12700" lvl="1" indent="0" algn="ctr">
              <a:buFont typeface="Arial" pitchFamily="34" charset="0"/>
              <a:buNone/>
            </a:pPr>
            <a:r>
              <a:rPr lang="en-IN" sz="1800" b="1" dirty="0">
                <a:solidFill>
                  <a:schemeClr val="accent6">
                    <a:lumMod val="60000"/>
                    <a:lumOff val="40000"/>
                  </a:schemeClr>
                </a:solidFill>
              </a:rPr>
              <a:t>A pentose sugar</a:t>
            </a:r>
          </a:p>
        </p:txBody>
      </p:sp>
      <p:sp>
        <p:nvSpPr>
          <p:cNvPr id="6" name="Content Placeholder 2">
            <a:extLst>
              <a:ext uri="{FF2B5EF4-FFF2-40B4-BE49-F238E27FC236}">
                <a16:creationId xmlns:a16="http://schemas.microsoft.com/office/drawing/2014/main" id="{C3E4BC0D-FA8D-024E-9466-C26BC31DAB3B}"/>
              </a:ext>
            </a:extLst>
          </p:cNvPr>
          <p:cNvSpPr txBox="1">
            <a:spLocks/>
          </p:cNvSpPr>
          <p:nvPr/>
        </p:nvSpPr>
        <p:spPr>
          <a:xfrm>
            <a:off x="6501548" y="697260"/>
            <a:ext cx="2052738" cy="741038"/>
          </a:xfrm>
          <a:prstGeom prst="rect">
            <a:avLst/>
          </a:prstGeom>
        </p:spPr>
        <p:txBody>
          <a:bodyPr vert="horz" lIns="91440" tIns="45720" rIns="91440" bIns="45720" rtlCol="0">
            <a:noAutofit/>
          </a:bodyPr>
          <a:lst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marL="12700" lvl="1" indent="0" algn="ctr">
              <a:buFont typeface="Arial" pitchFamily="34" charset="0"/>
              <a:buNone/>
            </a:pPr>
            <a:r>
              <a:rPr lang="en-IN" sz="1800" b="1" dirty="0">
                <a:solidFill>
                  <a:srgbClr val="FFFF00"/>
                </a:solidFill>
              </a:rPr>
              <a:t>A phosphate group</a:t>
            </a:r>
          </a:p>
          <a:p>
            <a:pPr marL="12700" lvl="1" indent="0" algn="ctr">
              <a:buFont typeface="Arial" pitchFamily="34" charset="0"/>
              <a:buNone/>
            </a:pPr>
            <a:r>
              <a:rPr lang="en-IN" sz="2000" b="1" dirty="0">
                <a:solidFill>
                  <a:srgbClr val="FFFF00"/>
                </a:solidFill>
              </a:rPr>
              <a:t>PO</a:t>
            </a:r>
            <a:r>
              <a:rPr lang="en-IN" sz="2000" b="1" baseline="-25000" dirty="0">
                <a:solidFill>
                  <a:srgbClr val="FFFF00"/>
                </a:solidFill>
              </a:rPr>
              <a:t>4</a:t>
            </a:r>
            <a:r>
              <a:rPr lang="en-IN" sz="2000" b="1" baseline="30000" dirty="0">
                <a:solidFill>
                  <a:srgbClr val="FFFF00"/>
                </a:solidFill>
              </a:rPr>
              <a:t>3-</a:t>
            </a:r>
          </a:p>
        </p:txBody>
      </p:sp>
      <p:sp>
        <p:nvSpPr>
          <p:cNvPr id="7" name="Rectangle 6">
            <a:extLst>
              <a:ext uri="{FF2B5EF4-FFF2-40B4-BE49-F238E27FC236}">
                <a16:creationId xmlns:a16="http://schemas.microsoft.com/office/drawing/2014/main" id="{B2747206-FDB2-E847-A724-17ED52189095}"/>
              </a:ext>
            </a:extLst>
          </p:cNvPr>
          <p:cNvSpPr/>
          <p:nvPr/>
        </p:nvSpPr>
        <p:spPr>
          <a:xfrm>
            <a:off x="489390" y="2497460"/>
            <a:ext cx="1519792" cy="369332"/>
          </a:xfrm>
          <a:prstGeom prst="rect">
            <a:avLst/>
          </a:prstGeom>
        </p:spPr>
        <p:txBody>
          <a:bodyPr wrap="square">
            <a:spAutoFit/>
          </a:bodyPr>
          <a:lstStyle/>
          <a:p>
            <a:pPr marL="0" lvl="2" algn="ctr"/>
            <a:r>
              <a:rPr lang="en-IN" b="1" dirty="0">
                <a:solidFill>
                  <a:schemeClr val="accent5">
                    <a:lumMod val="40000"/>
                    <a:lumOff val="60000"/>
                  </a:schemeClr>
                </a:solidFill>
              </a:rPr>
              <a:t>Purines</a:t>
            </a:r>
          </a:p>
        </p:txBody>
      </p:sp>
      <p:sp>
        <p:nvSpPr>
          <p:cNvPr id="8" name="Rectangle 7">
            <a:extLst>
              <a:ext uri="{FF2B5EF4-FFF2-40B4-BE49-F238E27FC236}">
                <a16:creationId xmlns:a16="http://schemas.microsoft.com/office/drawing/2014/main" id="{7BFAC0DB-5F66-FC46-A595-4B30C136AA2B}"/>
              </a:ext>
            </a:extLst>
          </p:cNvPr>
          <p:cNvSpPr/>
          <p:nvPr/>
        </p:nvSpPr>
        <p:spPr>
          <a:xfrm>
            <a:off x="2101436" y="2497460"/>
            <a:ext cx="1519792" cy="369332"/>
          </a:xfrm>
          <a:prstGeom prst="rect">
            <a:avLst/>
          </a:prstGeom>
        </p:spPr>
        <p:txBody>
          <a:bodyPr wrap="square">
            <a:spAutoFit/>
          </a:bodyPr>
          <a:lstStyle/>
          <a:p>
            <a:pPr marL="0" lvl="2" algn="ctr"/>
            <a:r>
              <a:rPr lang="en-IN" b="1" dirty="0">
                <a:solidFill>
                  <a:schemeClr val="accent3">
                    <a:lumMod val="20000"/>
                    <a:lumOff val="80000"/>
                  </a:schemeClr>
                </a:solidFill>
              </a:rPr>
              <a:t>Pyrimidines</a:t>
            </a:r>
          </a:p>
        </p:txBody>
      </p:sp>
      <p:sp>
        <p:nvSpPr>
          <p:cNvPr id="9" name="Rectangle 8">
            <a:extLst>
              <a:ext uri="{FF2B5EF4-FFF2-40B4-BE49-F238E27FC236}">
                <a16:creationId xmlns:a16="http://schemas.microsoft.com/office/drawing/2014/main" id="{37360F48-17F7-F747-9000-7EE7D17F7CD9}"/>
              </a:ext>
            </a:extLst>
          </p:cNvPr>
          <p:cNvSpPr/>
          <p:nvPr/>
        </p:nvSpPr>
        <p:spPr>
          <a:xfrm>
            <a:off x="4125284" y="2211169"/>
            <a:ext cx="1136717" cy="646331"/>
          </a:xfrm>
          <a:prstGeom prst="rect">
            <a:avLst/>
          </a:prstGeom>
        </p:spPr>
        <p:txBody>
          <a:bodyPr wrap="square">
            <a:spAutoFit/>
          </a:bodyPr>
          <a:lstStyle/>
          <a:p>
            <a:pPr algn="ctr"/>
            <a:r>
              <a:rPr lang="en-IN" b="1" dirty="0">
                <a:solidFill>
                  <a:schemeClr val="accent6">
                    <a:lumMod val="60000"/>
                    <a:lumOff val="40000"/>
                  </a:schemeClr>
                </a:solidFill>
              </a:rPr>
              <a:t>Ribose </a:t>
            </a:r>
          </a:p>
          <a:p>
            <a:pPr algn="ctr"/>
            <a:r>
              <a:rPr lang="en-IN" dirty="0">
                <a:solidFill>
                  <a:schemeClr val="accent6">
                    <a:lumMod val="60000"/>
                    <a:lumOff val="40000"/>
                  </a:schemeClr>
                </a:solidFill>
              </a:rPr>
              <a:t>(in RNA)</a:t>
            </a:r>
            <a:endParaRPr lang="en-US" dirty="0">
              <a:solidFill>
                <a:schemeClr val="accent6">
                  <a:lumMod val="60000"/>
                  <a:lumOff val="40000"/>
                </a:schemeClr>
              </a:solidFill>
            </a:endParaRPr>
          </a:p>
        </p:txBody>
      </p:sp>
      <p:sp>
        <p:nvSpPr>
          <p:cNvPr id="10" name="Rectangle 9">
            <a:extLst>
              <a:ext uri="{FF2B5EF4-FFF2-40B4-BE49-F238E27FC236}">
                <a16:creationId xmlns:a16="http://schemas.microsoft.com/office/drawing/2014/main" id="{7B45F9BC-94D1-9243-9496-3B2A6AC4B3B6}"/>
              </a:ext>
            </a:extLst>
          </p:cNvPr>
          <p:cNvSpPr/>
          <p:nvPr/>
        </p:nvSpPr>
        <p:spPr>
          <a:xfrm>
            <a:off x="6963798" y="2211169"/>
            <a:ext cx="1424626" cy="646331"/>
          </a:xfrm>
          <a:prstGeom prst="rect">
            <a:avLst/>
          </a:prstGeom>
        </p:spPr>
        <p:txBody>
          <a:bodyPr wrap="square">
            <a:spAutoFit/>
          </a:bodyPr>
          <a:lstStyle/>
          <a:p>
            <a:pPr algn="ctr"/>
            <a:r>
              <a:rPr lang="en-IN" b="1" dirty="0">
                <a:solidFill>
                  <a:schemeClr val="accent6">
                    <a:lumMod val="60000"/>
                    <a:lumOff val="40000"/>
                  </a:schemeClr>
                </a:solidFill>
              </a:rPr>
              <a:t>Deoxyribose </a:t>
            </a:r>
          </a:p>
          <a:p>
            <a:pPr algn="ctr"/>
            <a:r>
              <a:rPr lang="en-IN" dirty="0">
                <a:solidFill>
                  <a:schemeClr val="accent6">
                    <a:lumMod val="60000"/>
                    <a:lumOff val="40000"/>
                  </a:schemeClr>
                </a:solidFill>
              </a:rPr>
              <a:t>(in DNA)</a:t>
            </a:r>
            <a:endParaRPr lang="en-US" dirty="0">
              <a:solidFill>
                <a:schemeClr val="accent6">
                  <a:lumMod val="60000"/>
                  <a:lumOff val="40000"/>
                </a:schemeClr>
              </a:solidFill>
            </a:endParaRPr>
          </a:p>
        </p:txBody>
      </p:sp>
      <p:sp>
        <p:nvSpPr>
          <p:cNvPr id="11" name="Rectangle 10">
            <a:extLst>
              <a:ext uri="{FF2B5EF4-FFF2-40B4-BE49-F238E27FC236}">
                <a16:creationId xmlns:a16="http://schemas.microsoft.com/office/drawing/2014/main" id="{AD3F8826-8421-2744-8DED-D930034C9793}"/>
              </a:ext>
            </a:extLst>
          </p:cNvPr>
          <p:cNvSpPr/>
          <p:nvPr/>
        </p:nvSpPr>
        <p:spPr>
          <a:xfrm>
            <a:off x="35496" y="3424272"/>
            <a:ext cx="1317990" cy="369332"/>
          </a:xfrm>
          <a:prstGeom prst="rect">
            <a:avLst/>
          </a:prstGeom>
        </p:spPr>
        <p:txBody>
          <a:bodyPr wrap="none">
            <a:spAutoFit/>
          </a:bodyPr>
          <a:lstStyle/>
          <a:p>
            <a:r>
              <a:rPr lang="en-IN" b="1" dirty="0">
                <a:solidFill>
                  <a:schemeClr val="accent5">
                    <a:lumMod val="40000"/>
                    <a:lumOff val="60000"/>
                  </a:schemeClr>
                </a:solidFill>
              </a:rPr>
              <a:t>Adenine (A)</a:t>
            </a:r>
            <a:endParaRPr lang="en-US" b="1" dirty="0">
              <a:solidFill>
                <a:schemeClr val="accent5">
                  <a:lumMod val="40000"/>
                  <a:lumOff val="60000"/>
                </a:schemeClr>
              </a:solidFill>
            </a:endParaRPr>
          </a:p>
        </p:txBody>
      </p:sp>
      <p:sp>
        <p:nvSpPr>
          <p:cNvPr id="12" name="Rectangle 11">
            <a:extLst>
              <a:ext uri="{FF2B5EF4-FFF2-40B4-BE49-F238E27FC236}">
                <a16:creationId xmlns:a16="http://schemas.microsoft.com/office/drawing/2014/main" id="{30BABA79-4CB3-3F43-8A86-53AC37CA307C}"/>
              </a:ext>
            </a:extLst>
          </p:cNvPr>
          <p:cNvSpPr/>
          <p:nvPr/>
        </p:nvSpPr>
        <p:spPr>
          <a:xfrm>
            <a:off x="1389222" y="3424272"/>
            <a:ext cx="1332416" cy="369332"/>
          </a:xfrm>
          <a:prstGeom prst="rect">
            <a:avLst/>
          </a:prstGeom>
        </p:spPr>
        <p:txBody>
          <a:bodyPr wrap="none">
            <a:spAutoFit/>
          </a:bodyPr>
          <a:lstStyle/>
          <a:p>
            <a:r>
              <a:rPr lang="en-IN" b="1" dirty="0">
                <a:solidFill>
                  <a:schemeClr val="accent5">
                    <a:lumMod val="40000"/>
                    <a:lumOff val="60000"/>
                  </a:schemeClr>
                </a:solidFill>
              </a:rPr>
              <a:t>Guanine (G)</a:t>
            </a:r>
            <a:endParaRPr lang="en-US" b="1" dirty="0">
              <a:solidFill>
                <a:schemeClr val="accent5">
                  <a:lumMod val="40000"/>
                  <a:lumOff val="60000"/>
                </a:schemeClr>
              </a:solidFill>
            </a:endParaRPr>
          </a:p>
        </p:txBody>
      </p:sp>
      <p:sp>
        <p:nvSpPr>
          <p:cNvPr id="14" name="Rectangle 13">
            <a:extLst>
              <a:ext uri="{FF2B5EF4-FFF2-40B4-BE49-F238E27FC236}">
                <a16:creationId xmlns:a16="http://schemas.microsoft.com/office/drawing/2014/main" id="{25EEA35F-B3EA-FA4D-A3FD-9FA4E8C481CD}"/>
              </a:ext>
            </a:extLst>
          </p:cNvPr>
          <p:cNvSpPr/>
          <p:nvPr/>
        </p:nvSpPr>
        <p:spPr>
          <a:xfrm>
            <a:off x="0" y="4660022"/>
            <a:ext cx="2757134" cy="861774"/>
          </a:xfrm>
          <a:prstGeom prst="rect">
            <a:avLst/>
          </a:prstGeom>
        </p:spPr>
        <p:txBody>
          <a:bodyPr wrap="square">
            <a:spAutoFit/>
          </a:bodyPr>
          <a:lstStyle/>
          <a:p>
            <a:pPr marL="0" lvl="2" algn="ctr"/>
            <a:r>
              <a:rPr lang="en-IN" b="1" dirty="0">
                <a:solidFill>
                  <a:schemeClr val="accent3">
                    <a:lumMod val="20000"/>
                    <a:lumOff val="80000"/>
                  </a:schemeClr>
                </a:solidFill>
              </a:rPr>
              <a:t>Cytosine (C)</a:t>
            </a:r>
          </a:p>
          <a:p>
            <a:pPr marL="0" lvl="2" algn="ctr"/>
            <a:r>
              <a:rPr lang="en-IN" sz="1600" dirty="0">
                <a:solidFill>
                  <a:schemeClr val="accent3">
                    <a:lumMod val="20000"/>
                    <a:lumOff val="80000"/>
                  </a:schemeClr>
                </a:solidFill>
              </a:rPr>
              <a:t>[common for both DNA and RNA]</a:t>
            </a:r>
          </a:p>
        </p:txBody>
      </p:sp>
      <p:sp>
        <p:nvSpPr>
          <p:cNvPr id="18" name="Rectangle 17">
            <a:extLst>
              <a:ext uri="{FF2B5EF4-FFF2-40B4-BE49-F238E27FC236}">
                <a16:creationId xmlns:a16="http://schemas.microsoft.com/office/drawing/2014/main" id="{F0CABE23-7FBE-DD48-B516-6759A203F769}"/>
              </a:ext>
            </a:extLst>
          </p:cNvPr>
          <p:cNvSpPr/>
          <p:nvPr/>
        </p:nvSpPr>
        <p:spPr>
          <a:xfrm>
            <a:off x="4360822" y="4660022"/>
            <a:ext cx="2140726" cy="861774"/>
          </a:xfrm>
          <a:prstGeom prst="rect">
            <a:avLst/>
          </a:prstGeom>
        </p:spPr>
        <p:txBody>
          <a:bodyPr wrap="square">
            <a:spAutoFit/>
          </a:bodyPr>
          <a:lstStyle/>
          <a:p>
            <a:pPr marL="0" lvl="2" algn="ctr"/>
            <a:r>
              <a:rPr lang="en-IN" b="1" dirty="0">
                <a:solidFill>
                  <a:schemeClr val="accent3">
                    <a:lumMod val="20000"/>
                    <a:lumOff val="80000"/>
                  </a:schemeClr>
                </a:solidFill>
              </a:rPr>
              <a:t> Uracil (U)</a:t>
            </a:r>
          </a:p>
          <a:p>
            <a:pPr marL="0" lvl="2" algn="ctr"/>
            <a:r>
              <a:rPr lang="en-IN" sz="1600" dirty="0">
                <a:solidFill>
                  <a:schemeClr val="accent3">
                    <a:lumMod val="20000"/>
                    <a:lumOff val="80000"/>
                  </a:schemeClr>
                </a:solidFill>
              </a:rPr>
              <a:t>[present in RNA at the place of Thymine] </a:t>
            </a:r>
          </a:p>
        </p:txBody>
      </p:sp>
      <p:sp>
        <p:nvSpPr>
          <p:cNvPr id="19" name="Rectangle 18">
            <a:extLst>
              <a:ext uri="{FF2B5EF4-FFF2-40B4-BE49-F238E27FC236}">
                <a16:creationId xmlns:a16="http://schemas.microsoft.com/office/drawing/2014/main" id="{599BC896-3F49-1C40-9430-9F46D36BEDF7}"/>
              </a:ext>
            </a:extLst>
          </p:cNvPr>
          <p:cNvSpPr/>
          <p:nvPr/>
        </p:nvSpPr>
        <p:spPr>
          <a:xfrm>
            <a:off x="2641822" y="4660022"/>
            <a:ext cx="1735329" cy="615553"/>
          </a:xfrm>
          <a:prstGeom prst="rect">
            <a:avLst/>
          </a:prstGeom>
        </p:spPr>
        <p:txBody>
          <a:bodyPr wrap="square">
            <a:spAutoFit/>
          </a:bodyPr>
          <a:lstStyle/>
          <a:p>
            <a:pPr marL="0" lvl="2" algn="ctr"/>
            <a:r>
              <a:rPr lang="en-IN" b="1" dirty="0">
                <a:solidFill>
                  <a:schemeClr val="accent3">
                    <a:lumMod val="20000"/>
                    <a:lumOff val="80000"/>
                  </a:schemeClr>
                </a:solidFill>
              </a:rPr>
              <a:t>Thymine (T)</a:t>
            </a:r>
          </a:p>
          <a:p>
            <a:pPr marL="0" lvl="2" algn="ctr"/>
            <a:r>
              <a:rPr lang="en-IN" sz="1600" dirty="0">
                <a:solidFill>
                  <a:schemeClr val="accent3">
                    <a:lumMod val="20000"/>
                    <a:lumOff val="80000"/>
                  </a:schemeClr>
                </a:solidFill>
              </a:rPr>
              <a:t>[present in DNA] </a:t>
            </a:r>
          </a:p>
        </p:txBody>
      </p:sp>
      <p:cxnSp>
        <p:nvCxnSpPr>
          <p:cNvPr id="20" name="Elbow Connector 19">
            <a:extLst>
              <a:ext uri="{FF2B5EF4-FFF2-40B4-BE49-F238E27FC236}">
                <a16:creationId xmlns:a16="http://schemas.microsoft.com/office/drawing/2014/main" id="{DD133C72-F8AC-2E4B-8134-CC509CE14DBE}"/>
              </a:ext>
            </a:extLst>
          </p:cNvPr>
          <p:cNvCxnSpPr>
            <a:cxnSpLocks/>
            <a:stCxn id="2" idx="2"/>
            <a:endCxn id="3" idx="0"/>
          </p:cNvCxnSpPr>
          <p:nvPr/>
        </p:nvCxnSpPr>
        <p:spPr>
          <a:xfrm rot="5400000">
            <a:off x="2222460" y="985918"/>
            <a:ext cx="365425" cy="58358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a:extLst>
              <a:ext uri="{FF2B5EF4-FFF2-40B4-BE49-F238E27FC236}">
                <a16:creationId xmlns:a16="http://schemas.microsoft.com/office/drawing/2014/main" id="{1CE8C872-A28A-1746-8710-FCCDFA21C194}"/>
              </a:ext>
            </a:extLst>
          </p:cNvPr>
          <p:cNvCxnSpPr>
            <a:cxnSpLocks/>
            <a:stCxn id="61" idx="2"/>
            <a:endCxn id="6" idx="0"/>
          </p:cNvCxnSpPr>
          <p:nvPr/>
        </p:nvCxnSpPr>
        <p:spPr>
          <a:xfrm rot="16200000" flipH="1">
            <a:off x="5963721" y="-866936"/>
            <a:ext cx="350748" cy="277764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Elbow Connector 26">
            <a:extLst>
              <a:ext uri="{FF2B5EF4-FFF2-40B4-BE49-F238E27FC236}">
                <a16:creationId xmlns:a16="http://schemas.microsoft.com/office/drawing/2014/main" id="{87F4F8FA-D512-464D-BC2A-7DF707B67199}"/>
              </a:ext>
            </a:extLst>
          </p:cNvPr>
          <p:cNvCxnSpPr>
            <a:cxnSpLocks/>
            <a:stCxn id="2" idx="2"/>
            <a:endCxn id="5" idx="0"/>
          </p:cNvCxnSpPr>
          <p:nvPr/>
        </p:nvCxnSpPr>
        <p:spPr>
          <a:xfrm rot="16200000" flipH="1">
            <a:off x="3874688" y="-82731"/>
            <a:ext cx="365425" cy="2720877"/>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a:extLst>
              <a:ext uri="{FF2B5EF4-FFF2-40B4-BE49-F238E27FC236}">
                <a16:creationId xmlns:a16="http://schemas.microsoft.com/office/drawing/2014/main" id="{28CB636D-49FF-744B-AC95-E98BE2CE2819}"/>
              </a:ext>
            </a:extLst>
          </p:cNvPr>
          <p:cNvCxnSpPr>
            <a:cxnSpLocks/>
            <a:stCxn id="3" idx="2"/>
            <a:endCxn id="8" idx="0"/>
          </p:cNvCxnSpPr>
          <p:nvPr/>
        </p:nvCxnSpPr>
        <p:spPr>
          <a:xfrm rot="16200000" flipH="1">
            <a:off x="2199325" y="1835452"/>
            <a:ext cx="576065" cy="74795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Elbow Connector 32">
            <a:extLst>
              <a:ext uri="{FF2B5EF4-FFF2-40B4-BE49-F238E27FC236}">
                <a16:creationId xmlns:a16="http://schemas.microsoft.com/office/drawing/2014/main" id="{51B159C9-32BD-744B-B2C1-3B85F4F51F29}"/>
              </a:ext>
            </a:extLst>
          </p:cNvPr>
          <p:cNvCxnSpPr>
            <a:cxnSpLocks/>
            <a:stCxn id="3" idx="2"/>
            <a:endCxn id="7" idx="0"/>
          </p:cNvCxnSpPr>
          <p:nvPr/>
        </p:nvCxnSpPr>
        <p:spPr>
          <a:xfrm rot="5400000">
            <a:off x="1393302" y="1777379"/>
            <a:ext cx="576065" cy="86409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Elbow Connector 35">
            <a:extLst>
              <a:ext uri="{FF2B5EF4-FFF2-40B4-BE49-F238E27FC236}">
                <a16:creationId xmlns:a16="http://schemas.microsoft.com/office/drawing/2014/main" id="{BFF511D5-B60E-FC4B-9505-FFDC4D7EC8F5}"/>
              </a:ext>
            </a:extLst>
          </p:cNvPr>
          <p:cNvCxnSpPr>
            <a:cxnSpLocks/>
            <a:stCxn id="5" idx="2"/>
            <a:endCxn id="9" idx="0"/>
          </p:cNvCxnSpPr>
          <p:nvPr/>
        </p:nvCxnSpPr>
        <p:spPr>
          <a:xfrm rot="5400000">
            <a:off x="4910855" y="1704184"/>
            <a:ext cx="289773" cy="72419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9" name="Elbow Connector 38">
            <a:extLst>
              <a:ext uri="{FF2B5EF4-FFF2-40B4-BE49-F238E27FC236}">
                <a16:creationId xmlns:a16="http://schemas.microsoft.com/office/drawing/2014/main" id="{4AD07427-E193-1444-AF57-8A34F6D1FE0A}"/>
              </a:ext>
            </a:extLst>
          </p:cNvPr>
          <p:cNvCxnSpPr>
            <a:cxnSpLocks/>
            <a:stCxn id="5" idx="2"/>
            <a:endCxn id="10" idx="0"/>
          </p:cNvCxnSpPr>
          <p:nvPr/>
        </p:nvCxnSpPr>
        <p:spPr>
          <a:xfrm rot="16200000" flipH="1">
            <a:off x="6402089" y="937146"/>
            <a:ext cx="289773" cy="225827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2" name="Elbow Connector 41">
            <a:extLst>
              <a:ext uri="{FF2B5EF4-FFF2-40B4-BE49-F238E27FC236}">
                <a16:creationId xmlns:a16="http://schemas.microsoft.com/office/drawing/2014/main" id="{0E80965C-49E8-7E48-A725-B84B6E88EA3F}"/>
              </a:ext>
            </a:extLst>
          </p:cNvPr>
          <p:cNvCxnSpPr>
            <a:cxnSpLocks/>
            <a:stCxn id="7" idx="2"/>
            <a:endCxn id="12" idx="0"/>
          </p:cNvCxnSpPr>
          <p:nvPr/>
        </p:nvCxnSpPr>
        <p:spPr>
          <a:xfrm rot="16200000" flipH="1">
            <a:off x="1373618" y="2742460"/>
            <a:ext cx="557480" cy="80614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Elbow Connector 44">
            <a:extLst>
              <a:ext uri="{FF2B5EF4-FFF2-40B4-BE49-F238E27FC236}">
                <a16:creationId xmlns:a16="http://schemas.microsoft.com/office/drawing/2014/main" id="{6EEC8626-44B3-BD48-9207-17C006DDCBD3}"/>
              </a:ext>
            </a:extLst>
          </p:cNvPr>
          <p:cNvCxnSpPr>
            <a:cxnSpLocks/>
            <a:stCxn id="7" idx="2"/>
            <a:endCxn id="11" idx="0"/>
          </p:cNvCxnSpPr>
          <p:nvPr/>
        </p:nvCxnSpPr>
        <p:spPr>
          <a:xfrm rot="5400000">
            <a:off x="693149" y="2868135"/>
            <a:ext cx="557480" cy="55479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8" name="Elbow Connector 47">
            <a:extLst>
              <a:ext uri="{FF2B5EF4-FFF2-40B4-BE49-F238E27FC236}">
                <a16:creationId xmlns:a16="http://schemas.microsoft.com/office/drawing/2014/main" id="{77368272-24B4-8D40-8720-542409965699}"/>
              </a:ext>
            </a:extLst>
          </p:cNvPr>
          <p:cNvCxnSpPr>
            <a:cxnSpLocks/>
            <a:stCxn id="8" idx="2"/>
            <a:endCxn id="14" idx="0"/>
          </p:cNvCxnSpPr>
          <p:nvPr/>
        </p:nvCxnSpPr>
        <p:spPr>
          <a:xfrm rot="5400000">
            <a:off x="1223335" y="3022025"/>
            <a:ext cx="1793230" cy="1482765"/>
          </a:xfrm>
          <a:prstGeom prst="bentConnector3">
            <a:avLst>
              <a:gd name="adj1" fmla="val 75496"/>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Elbow Connector 50">
            <a:extLst>
              <a:ext uri="{FF2B5EF4-FFF2-40B4-BE49-F238E27FC236}">
                <a16:creationId xmlns:a16="http://schemas.microsoft.com/office/drawing/2014/main" id="{03297ABB-2D32-314C-885A-5307F6E65171}"/>
              </a:ext>
            </a:extLst>
          </p:cNvPr>
          <p:cNvCxnSpPr>
            <a:cxnSpLocks/>
            <a:stCxn id="8" idx="2"/>
            <a:endCxn id="19" idx="0"/>
          </p:cNvCxnSpPr>
          <p:nvPr/>
        </p:nvCxnSpPr>
        <p:spPr>
          <a:xfrm rot="16200000" flipH="1">
            <a:off x="2288794" y="3439329"/>
            <a:ext cx="1793230" cy="648155"/>
          </a:xfrm>
          <a:prstGeom prst="bentConnector3">
            <a:avLst>
              <a:gd name="adj1" fmla="val 75496"/>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4" name="Elbow Connector 53">
            <a:extLst>
              <a:ext uri="{FF2B5EF4-FFF2-40B4-BE49-F238E27FC236}">
                <a16:creationId xmlns:a16="http://schemas.microsoft.com/office/drawing/2014/main" id="{85714608-5F59-8F47-9C29-9D4CA775C167}"/>
              </a:ext>
            </a:extLst>
          </p:cNvPr>
          <p:cNvCxnSpPr>
            <a:cxnSpLocks/>
            <a:stCxn id="8" idx="2"/>
            <a:endCxn id="18" idx="0"/>
          </p:cNvCxnSpPr>
          <p:nvPr/>
        </p:nvCxnSpPr>
        <p:spPr>
          <a:xfrm rot="16200000" flipH="1">
            <a:off x="3249643" y="2478480"/>
            <a:ext cx="1793230" cy="2569853"/>
          </a:xfrm>
          <a:prstGeom prst="bentConnector3">
            <a:avLst>
              <a:gd name="adj1" fmla="val 74874"/>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61" name="Title 1">
            <a:extLst>
              <a:ext uri="{FF2B5EF4-FFF2-40B4-BE49-F238E27FC236}">
                <a16:creationId xmlns:a16="http://schemas.microsoft.com/office/drawing/2014/main" id="{8A782C8F-A557-0B42-A94D-6FD7F9920ABE}"/>
              </a:ext>
            </a:extLst>
          </p:cNvPr>
          <p:cNvSpPr txBox="1">
            <a:spLocks/>
          </p:cNvSpPr>
          <p:nvPr/>
        </p:nvSpPr>
        <p:spPr>
          <a:xfrm>
            <a:off x="1353486" y="-22820"/>
            <a:ext cx="6793573" cy="369332"/>
          </a:xfrm>
          <a:prstGeom prst="rect">
            <a:avLst/>
          </a:prstGeom>
        </p:spPr>
        <p:txBody>
          <a:bodyPr vert="horz" lIns="91440" tIns="45720" rIns="91440" bIns="45720" rtlCol="0" anchor="ctr">
            <a:normAutofit fontScale="97500" lnSpcReduction="10000"/>
          </a:bodyPr>
          <a:lstStyle>
            <a:lvl1pPr algn="ctr" defTabSz="761970" rtl="0" eaLnBrk="1" latinLnBrk="0" hangingPunct="1">
              <a:spcBef>
                <a:spcPct val="0"/>
              </a:spcBef>
              <a:buNone/>
              <a:defRPr sz="3667" kern="1200">
                <a:solidFill>
                  <a:schemeClr val="tx1"/>
                </a:solidFill>
                <a:latin typeface="+mj-lt"/>
                <a:ea typeface="+mj-ea"/>
                <a:cs typeface="+mj-cs"/>
              </a:defRPr>
            </a:lvl1pPr>
          </a:lstStyle>
          <a:p>
            <a:r>
              <a:rPr lang="en-IN" sz="2000" b="1" dirty="0">
                <a:solidFill>
                  <a:srgbClr val="FFFF00"/>
                </a:solidFill>
              </a:rPr>
              <a:t>Structural composition of of nucleotide</a:t>
            </a:r>
          </a:p>
        </p:txBody>
      </p:sp>
      <p:cxnSp>
        <p:nvCxnSpPr>
          <p:cNvPr id="67" name="Elbow Connector 66">
            <a:extLst>
              <a:ext uri="{FF2B5EF4-FFF2-40B4-BE49-F238E27FC236}">
                <a16:creationId xmlns:a16="http://schemas.microsoft.com/office/drawing/2014/main" id="{34B73136-D6AB-2A46-8932-07902ADDB3D9}"/>
              </a:ext>
            </a:extLst>
          </p:cNvPr>
          <p:cNvCxnSpPr>
            <a:cxnSpLocks/>
            <a:stCxn id="61" idx="2"/>
            <a:endCxn id="2" idx="0"/>
          </p:cNvCxnSpPr>
          <p:nvPr/>
        </p:nvCxnSpPr>
        <p:spPr>
          <a:xfrm rot="5400000">
            <a:off x="3548244" y="-504769"/>
            <a:ext cx="350748" cy="2053311"/>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pic>
        <p:nvPicPr>
          <p:cNvPr id="35" name="Picture 2">
            <a:extLst>
              <a:ext uri="{FF2B5EF4-FFF2-40B4-BE49-F238E27FC236}">
                <a16:creationId xmlns:a16="http://schemas.microsoft.com/office/drawing/2014/main" id="{52C5D2D3-1692-A646-9DB9-4C9DAE1984AD}"/>
              </a:ext>
            </a:extLst>
          </p:cNvPr>
          <p:cNvPicPr>
            <a:picLocks noChangeAspect="1" noChangeArrowheads="1"/>
          </p:cNvPicPr>
          <p:nvPr/>
        </p:nvPicPr>
        <p:blipFill rotWithShape="1">
          <a:blip r:embed="rId2" cstate="print"/>
          <a:srcRect t="8581" r="53150" b="28835"/>
          <a:stretch/>
        </p:blipFill>
        <p:spPr bwMode="auto">
          <a:xfrm>
            <a:off x="7042564" y="2866791"/>
            <a:ext cx="1104495" cy="1010665"/>
          </a:xfrm>
          <a:prstGeom prst="rect">
            <a:avLst/>
          </a:prstGeom>
          <a:noFill/>
          <a:ln w="9525">
            <a:noFill/>
            <a:miter lim="800000"/>
            <a:headEnd/>
            <a:tailEnd/>
          </a:ln>
        </p:spPr>
      </p:pic>
      <p:pic>
        <p:nvPicPr>
          <p:cNvPr id="37" name="Picture 2">
            <a:extLst>
              <a:ext uri="{FF2B5EF4-FFF2-40B4-BE49-F238E27FC236}">
                <a16:creationId xmlns:a16="http://schemas.microsoft.com/office/drawing/2014/main" id="{4C76A374-0516-0D44-962C-FE44799EE8D4}"/>
              </a:ext>
            </a:extLst>
          </p:cNvPr>
          <p:cNvPicPr>
            <a:picLocks noChangeAspect="1" noChangeArrowheads="1"/>
          </p:cNvPicPr>
          <p:nvPr/>
        </p:nvPicPr>
        <p:blipFill rotWithShape="1">
          <a:blip r:embed="rId2" cstate="print"/>
          <a:srcRect l="53150" t="8581" b="28835"/>
          <a:stretch/>
        </p:blipFill>
        <p:spPr bwMode="auto">
          <a:xfrm>
            <a:off x="4326690" y="2898608"/>
            <a:ext cx="1104495" cy="1010665"/>
          </a:xfrm>
          <a:prstGeom prst="rect">
            <a:avLst/>
          </a:prstGeom>
          <a:noFill/>
          <a:ln w="9525">
            <a:noFill/>
            <a:miter lim="800000"/>
            <a:headEnd/>
            <a:tailEnd/>
          </a:ln>
        </p:spPr>
      </p:pic>
    </p:spTree>
    <p:extLst>
      <p:ext uri="{BB962C8B-B14F-4D97-AF65-F5344CB8AC3E}">
        <p14:creationId xmlns:p14="http://schemas.microsoft.com/office/powerpoint/2010/main" val="16780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par>
                          <p:cTn id="73" fill="hold">
                            <p:stCondLst>
                              <p:cond delay="0"/>
                            </p:stCondLst>
                            <p:childTnLst>
                              <p:par>
                                <p:cTn id="74" presetID="4" presetClass="entr" presetSubtype="16"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box(in)">
                                      <p:cBhvr>
                                        <p:cTn id="76" dur="500"/>
                                        <p:tgtEl>
                                          <p:spTgt spid="37"/>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P spid="9" grpId="0"/>
      <p:bldP spid="10" grpId="0"/>
      <p:bldP spid="11" grpId="0"/>
      <p:bldP spid="12" grpId="0"/>
      <p:bldP spid="14"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3" y="193204"/>
            <a:ext cx="8267585" cy="412097"/>
          </a:xfrm>
        </p:spPr>
        <p:txBody>
          <a:bodyPr>
            <a:normAutofit/>
          </a:bodyPr>
          <a:lstStyle/>
          <a:p>
            <a:r>
              <a:rPr lang="en-IN" sz="2000" b="1" dirty="0"/>
              <a:t>Properties of Genetic Material </a:t>
            </a:r>
          </a:p>
        </p:txBody>
      </p:sp>
      <p:sp>
        <p:nvSpPr>
          <p:cNvPr id="3" name="Content Placeholder 2"/>
          <p:cNvSpPr>
            <a:spLocks noGrp="1"/>
          </p:cNvSpPr>
          <p:nvPr>
            <p:ph idx="1"/>
          </p:nvPr>
        </p:nvSpPr>
        <p:spPr>
          <a:xfrm>
            <a:off x="107504" y="605301"/>
            <a:ext cx="8928992" cy="3923772"/>
          </a:xfrm>
        </p:spPr>
        <p:txBody>
          <a:bodyPr>
            <a:normAutofit/>
          </a:bodyPr>
          <a:lstStyle/>
          <a:p>
            <a:pPr algn="just"/>
            <a:r>
              <a:rPr lang="en-IN" sz="1800" dirty="0"/>
              <a:t>A molecule that can act as a genetic material must </a:t>
            </a:r>
            <a:r>
              <a:rPr lang="en-IN" sz="1800" dirty="0" err="1"/>
              <a:t>fulfill</a:t>
            </a:r>
            <a:r>
              <a:rPr lang="en-IN" sz="1800" dirty="0"/>
              <a:t> the following criteria:</a:t>
            </a:r>
          </a:p>
          <a:p>
            <a:pPr algn="just">
              <a:buFont typeface="Wingdings" pitchFamily="2" charset="2"/>
              <a:buChar char="ü"/>
            </a:pPr>
            <a:r>
              <a:rPr lang="en-IN" sz="1800" dirty="0"/>
              <a:t>It should be able to </a:t>
            </a:r>
            <a:r>
              <a:rPr lang="en-IN" sz="1800" b="1" dirty="0">
                <a:solidFill>
                  <a:srgbClr val="FFFF00"/>
                </a:solidFill>
              </a:rPr>
              <a:t>generate its replica</a:t>
            </a:r>
            <a:r>
              <a:rPr lang="en-IN" sz="1800" dirty="0"/>
              <a:t>(Replication).</a:t>
            </a:r>
          </a:p>
          <a:p>
            <a:pPr algn="just">
              <a:buFont typeface="Wingdings" pitchFamily="2" charset="2"/>
              <a:buChar char="ü"/>
            </a:pPr>
            <a:r>
              <a:rPr lang="en-IN" sz="1800" dirty="0"/>
              <a:t>It should be </a:t>
            </a:r>
            <a:r>
              <a:rPr lang="en-IN" sz="1800" b="1" dirty="0">
                <a:solidFill>
                  <a:srgbClr val="FFFF00"/>
                </a:solidFill>
              </a:rPr>
              <a:t>chemically and structurally stable</a:t>
            </a:r>
            <a:r>
              <a:rPr lang="en-IN" sz="1800" dirty="0"/>
              <a:t>.</a:t>
            </a:r>
          </a:p>
          <a:p>
            <a:pPr algn="just">
              <a:buFont typeface="Wingdings" pitchFamily="2" charset="2"/>
              <a:buChar char="ü"/>
            </a:pPr>
            <a:r>
              <a:rPr lang="en-IN" sz="1800" dirty="0"/>
              <a:t>It should </a:t>
            </a:r>
            <a:r>
              <a:rPr lang="en-IN" sz="1800" b="1" dirty="0">
                <a:solidFill>
                  <a:srgbClr val="FFFF00"/>
                </a:solidFill>
              </a:rPr>
              <a:t>provide the scope for slow changes (mutation) </a:t>
            </a:r>
            <a:r>
              <a:rPr lang="en-IN" sz="1800" dirty="0"/>
              <a:t>that are required for evolution.</a:t>
            </a:r>
          </a:p>
          <a:p>
            <a:pPr algn="just">
              <a:buFont typeface="Wingdings" pitchFamily="2" charset="2"/>
              <a:buChar char="ü"/>
            </a:pPr>
            <a:r>
              <a:rPr lang="en-IN" sz="1800" dirty="0"/>
              <a:t>It should be able to </a:t>
            </a:r>
            <a:r>
              <a:rPr lang="en-IN" sz="1800" b="1" dirty="0">
                <a:solidFill>
                  <a:srgbClr val="FFFF00"/>
                </a:solidFill>
              </a:rPr>
              <a:t>express itself in the form of '</a:t>
            </a:r>
            <a:r>
              <a:rPr lang="en-IN" sz="1800" b="1" dirty="0" err="1">
                <a:solidFill>
                  <a:srgbClr val="FFFF00"/>
                </a:solidFill>
              </a:rPr>
              <a:t>Mendelian</a:t>
            </a:r>
            <a:r>
              <a:rPr lang="en-IN" sz="1800" b="1" dirty="0">
                <a:solidFill>
                  <a:srgbClr val="FFFF00"/>
                </a:solidFill>
              </a:rPr>
              <a:t> Characters’.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03" y="17532"/>
            <a:ext cx="8267585" cy="571501"/>
          </a:xfrm>
        </p:spPr>
        <p:txBody>
          <a:bodyPr>
            <a:noAutofit/>
          </a:bodyPr>
          <a:lstStyle/>
          <a:p>
            <a:r>
              <a:rPr lang="en-US" sz="2000" b="1" dirty="0"/>
              <a:t>DNA is a better genetic material compared to RNA. Justify</a:t>
            </a:r>
          </a:p>
        </p:txBody>
      </p:sp>
      <p:sp>
        <p:nvSpPr>
          <p:cNvPr id="3" name="Content Placeholder 2"/>
          <p:cNvSpPr>
            <a:spLocks noGrp="1"/>
          </p:cNvSpPr>
          <p:nvPr>
            <p:ph idx="1"/>
          </p:nvPr>
        </p:nvSpPr>
        <p:spPr>
          <a:xfrm>
            <a:off x="107504" y="464969"/>
            <a:ext cx="8928992" cy="4047836"/>
          </a:xfrm>
        </p:spPr>
        <p:txBody>
          <a:bodyPr>
            <a:normAutofit/>
          </a:bodyPr>
          <a:lstStyle/>
          <a:p>
            <a:pPr algn="just"/>
            <a:r>
              <a:rPr lang="en-US" sz="1800" dirty="0"/>
              <a:t>DNA is </a:t>
            </a:r>
            <a:r>
              <a:rPr lang="en-US" sz="1800" b="1" dirty="0">
                <a:solidFill>
                  <a:srgbClr val="FFFF00"/>
                </a:solidFill>
              </a:rPr>
              <a:t>chemically less reactive and structurally more stable when compared to RNA </a:t>
            </a:r>
            <a:r>
              <a:rPr lang="en-IN" sz="1800" dirty="0"/>
              <a:t>being double stranded.</a:t>
            </a:r>
            <a:endParaRPr lang="en-US" sz="1800" b="1" dirty="0">
              <a:solidFill>
                <a:srgbClr val="FFFF00"/>
              </a:solidFill>
            </a:endParaRPr>
          </a:p>
          <a:p>
            <a:pPr algn="just"/>
            <a:r>
              <a:rPr lang="en-US" sz="1800" b="1" dirty="0">
                <a:solidFill>
                  <a:srgbClr val="FFFF00"/>
                </a:solidFill>
              </a:rPr>
              <a:t>Two strands of DNA being complementary if separated by heating come together</a:t>
            </a:r>
            <a:r>
              <a:rPr lang="en-US" sz="1800" dirty="0"/>
              <a:t>, when appropriate conditions are provided. </a:t>
            </a:r>
          </a:p>
          <a:p>
            <a:pPr algn="just"/>
            <a:r>
              <a:rPr lang="en-US" sz="1800" b="1" dirty="0">
                <a:solidFill>
                  <a:srgbClr val="FFFF00"/>
                </a:solidFill>
              </a:rPr>
              <a:t>Presence of thymine at the place of </a:t>
            </a:r>
            <a:r>
              <a:rPr lang="en-US" sz="1800" b="1" dirty="0" err="1">
                <a:solidFill>
                  <a:srgbClr val="FFFF00"/>
                </a:solidFill>
              </a:rPr>
              <a:t>uracil</a:t>
            </a:r>
            <a:r>
              <a:rPr lang="en-US" sz="1800" dirty="0"/>
              <a:t> also confers additional stability to DNA.</a:t>
            </a:r>
          </a:p>
          <a:p>
            <a:pPr algn="just"/>
            <a:r>
              <a:rPr lang="en-US" sz="1800" dirty="0"/>
              <a:t>In RNA, </a:t>
            </a:r>
            <a:r>
              <a:rPr lang="en-US" sz="1800" b="1" dirty="0">
                <a:solidFill>
                  <a:srgbClr val="FFFF00"/>
                </a:solidFill>
              </a:rPr>
              <a:t>2</a:t>
            </a:r>
            <a:r>
              <a:rPr lang="en-US" sz="1800" b="1" i="1" dirty="0">
                <a:solidFill>
                  <a:srgbClr val="FFFF00"/>
                </a:solidFill>
              </a:rPr>
              <a:t>‘ -OH group present </a:t>
            </a:r>
            <a:r>
              <a:rPr lang="en-US" sz="1800" b="1" dirty="0">
                <a:solidFill>
                  <a:srgbClr val="FFFF00"/>
                </a:solidFill>
              </a:rPr>
              <a:t>at every nucleotide is a reactive group</a:t>
            </a:r>
            <a:r>
              <a:rPr lang="en-US" sz="1800" dirty="0"/>
              <a:t> and makes RNA labile* and easily degradable. </a:t>
            </a:r>
          </a:p>
          <a:p>
            <a:pPr algn="just"/>
            <a:r>
              <a:rPr lang="en-US" sz="1800"/>
              <a:t>RNA is </a:t>
            </a:r>
            <a:r>
              <a:rPr lang="en-US" sz="1800" dirty="0"/>
              <a:t>known to be catalytic, hence reactive.</a:t>
            </a:r>
          </a:p>
          <a:p>
            <a:pPr algn="just"/>
            <a:r>
              <a:rPr lang="en-US" sz="1800" dirty="0"/>
              <a:t>Therefore, among the two nucleic acids, the DNA is a better genetic material.</a:t>
            </a:r>
          </a:p>
        </p:txBody>
      </p:sp>
      <p:sp>
        <p:nvSpPr>
          <p:cNvPr id="4" name="Rectangle 3"/>
          <p:cNvSpPr/>
          <p:nvPr/>
        </p:nvSpPr>
        <p:spPr>
          <a:xfrm>
            <a:off x="251520" y="3577580"/>
            <a:ext cx="2909600" cy="348878"/>
          </a:xfrm>
          <a:prstGeom prst="rect">
            <a:avLst/>
          </a:prstGeom>
        </p:spPr>
        <p:txBody>
          <a:bodyPr wrap="square">
            <a:spAutoFit/>
          </a:bodyPr>
          <a:lstStyle/>
          <a:p>
            <a:r>
              <a:rPr lang="en-US" sz="1667" b="1" dirty="0"/>
              <a:t>*Readily undergoing change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3" presetClass="entr" presetSubtype="16"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356"/>
            <a:ext cx="8367126" cy="952500"/>
          </a:xfrm>
        </p:spPr>
        <p:txBody>
          <a:bodyPr>
            <a:noAutofit/>
          </a:bodyPr>
          <a:lstStyle/>
          <a:p>
            <a:r>
              <a:rPr lang="en-US" sz="2000" b="1" dirty="0"/>
              <a:t>What do you think is the first genetic material?</a:t>
            </a:r>
            <a:endParaRPr lang="en-IN" sz="2000" b="1" dirty="0"/>
          </a:p>
        </p:txBody>
      </p:sp>
      <p:sp>
        <p:nvSpPr>
          <p:cNvPr id="3" name="Content Placeholder 2"/>
          <p:cNvSpPr>
            <a:spLocks noGrp="1"/>
          </p:cNvSpPr>
          <p:nvPr>
            <p:ph idx="1"/>
          </p:nvPr>
        </p:nvSpPr>
        <p:spPr>
          <a:xfrm>
            <a:off x="0" y="738119"/>
            <a:ext cx="9036496" cy="3771636"/>
          </a:xfrm>
        </p:spPr>
        <p:txBody>
          <a:bodyPr>
            <a:normAutofit/>
          </a:bodyPr>
          <a:lstStyle/>
          <a:p>
            <a:pPr algn="just"/>
            <a:r>
              <a:rPr lang="en-IN" sz="1800" dirty="0"/>
              <a:t>RNA was the </a:t>
            </a:r>
            <a:r>
              <a:rPr lang="en-IN" sz="1800" b="1" dirty="0">
                <a:solidFill>
                  <a:srgbClr val="FFFF00"/>
                </a:solidFill>
              </a:rPr>
              <a:t>first genetic material</a:t>
            </a:r>
          </a:p>
          <a:p>
            <a:pPr algn="just"/>
            <a:r>
              <a:rPr lang="en-IN" sz="1800" b="1" dirty="0">
                <a:solidFill>
                  <a:srgbClr val="FFFF00"/>
                </a:solidFill>
              </a:rPr>
              <a:t>DNA has evolved from RNA </a:t>
            </a:r>
            <a:r>
              <a:rPr lang="en-IN" sz="1800" dirty="0"/>
              <a:t>with chemical modifications that make it more stable.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0419"/>
            <a:ext cx="8856984" cy="499493"/>
          </a:xfrm>
        </p:spPr>
        <p:txBody>
          <a:bodyPr>
            <a:normAutofit/>
          </a:bodyPr>
          <a:lstStyle/>
          <a:p>
            <a:r>
              <a:rPr lang="en-IN" sz="2000" b="1" dirty="0"/>
              <a:t>REPLICATION</a:t>
            </a:r>
            <a:endParaRPr lang="en-IN" sz="2000" dirty="0"/>
          </a:p>
        </p:txBody>
      </p:sp>
      <p:sp>
        <p:nvSpPr>
          <p:cNvPr id="3" name="Content Placeholder 2"/>
          <p:cNvSpPr>
            <a:spLocks noGrp="1"/>
          </p:cNvSpPr>
          <p:nvPr>
            <p:ph idx="1"/>
          </p:nvPr>
        </p:nvSpPr>
        <p:spPr>
          <a:xfrm>
            <a:off x="107504" y="450459"/>
            <a:ext cx="8856984" cy="4063225"/>
          </a:xfrm>
        </p:spPr>
        <p:txBody>
          <a:bodyPr>
            <a:normAutofit/>
          </a:bodyPr>
          <a:lstStyle/>
          <a:p>
            <a:pPr algn="just"/>
            <a:r>
              <a:rPr lang="en-IN" sz="1800" dirty="0"/>
              <a:t>Replication is the process of </a:t>
            </a:r>
            <a:r>
              <a:rPr lang="en-IN" sz="1800" b="1" dirty="0">
                <a:solidFill>
                  <a:srgbClr val="FFFF00"/>
                </a:solidFill>
              </a:rPr>
              <a:t>copying DNA into DNA.</a:t>
            </a:r>
          </a:p>
          <a:p>
            <a:pPr algn="just"/>
            <a:r>
              <a:rPr lang="en-IN" sz="1800" b="1" dirty="0">
                <a:solidFill>
                  <a:srgbClr val="FFFF00"/>
                </a:solidFill>
              </a:rPr>
              <a:t>Watson and Crick </a:t>
            </a:r>
            <a:r>
              <a:rPr lang="en-IN" sz="1800" dirty="0"/>
              <a:t>had proposed a </a:t>
            </a:r>
            <a:r>
              <a:rPr lang="en-IN" sz="1800" b="1" dirty="0" err="1">
                <a:solidFill>
                  <a:srgbClr val="FFFF00"/>
                </a:solidFill>
              </a:rPr>
              <a:t>semiconservative</a:t>
            </a:r>
            <a:r>
              <a:rPr lang="en-IN" sz="1800" b="1" dirty="0">
                <a:solidFill>
                  <a:srgbClr val="FFFF00"/>
                </a:solidFill>
              </a:rPr>
              <a:t> </a:t>
            </a:r>
            <a:r>
              <a:rPr lang="en-IN" sz="1800" dirty="0">
                <a:solidFill>
                  <a:srgbClr val="FFFF00"/>
                </a:solidFill>
              </a:rPr>
              <a:t>replication of DNA</a:t>
            </a:r>
            <a:r>
              <a:rPr lang="en-IN" sz="1800" dirty="0"/>
              <a:t>.</a:t>
            </a:r>
          </a:p>
          <a:p>
            <a:pPr marL="223838" indent="-44450" algn="just">
              <a:buNone/>
            </a:pPr>
            <a:endParaRPr lang="en-IN" sz="1800" i="1" dirty="0"/>
          </a:p>
          <a:p>
            <a:pPr marL="223838" indent="-44450" algn="just">
              <a:buNone/>
            </a:pPr>
            <a:r>
              <a:rPr lang="en-IN" sz="1800" i="1" dirty="0"/>
              <a:t>‘‘It has not escaped our notice that the specific pairing we have postulated immediately suggests a possible copying mechanism for the genetic material’’ </a:t>
            </a:r>
          </a:p>
          <a:p>
            <a:pPr algn="r">
              <a:buNone/>
            </a:pPr>
            <a:r>
              <a:rPr lang="en-IN" sz="1800" dirty="0"/>
              <a:t>Watson and Crick, 1953</a:t>
            </a:r>
          </a:p>
        </p:txBody>
      </p:sp>
      <p:grpSp>
        <p:nvGrpSpPr>
          <p:cNvPr id="4" name="Group 3">
            <a:extLst>
              <a:ext uri="{FF2B5EF4-FFF2-40B4-BE49-F238E27FC236}">
                <a16:creationId xmlns:a16="http://schemas.microsoft.com/office/drawing/2014/main" id="{1D4415D9-F163-8341-8878-ADC7C6C6E523}"/>
              </a:ext>
            </a:extLst>
          </p:cNvPr>
          <p:cNvGrpSpPr/>
          <p:nvPr/>
        </p:nvGrpSpPr>
        <p:grpSpPr>
          <a:xfrm>
            <a:off x="827584" y="2114952"/>
            <a:ext cx="4464496" cy="3509629"/>
            <a:chOff x="5608915" y="2196797"/>
            <a:chExt cx="5357395" cy="4211555"/>
          </a:xfrm>
        </p:grpSpPr>
        <p:pic>
          <p:nvPicPr>
            <p:cNvPr id="5" name="Picture 6" descr="James Watson and Francis Crick with their DNA model">
              <a:extLst>
                <a:ext uri="{FF2B5EF4-FFF2-40B4-BE49-F238E27FC236}">
                  <a16:creationId xmlns:a16="http://schemas.microsoft.com/office/drawing/2014/main" id="{86F5AA99-377F-454D-9B49-3B8206648CA7}"/>
                </a:ext>
              </a:extLst>
            </p:cNvPr>
            <p:cNvPicPr>
              <a:picLocks noChangeAspect="1" noChangeArrowheads="1"/>
            </p:cNvPicPr>
            <p:nvPr/>
          </p:nvPicPr>
          <p:blipFill>
            <a:blip r:embed="rId3" cstate="print"/>
            <a:srcRect/>
            <a:stretch>
              <a:fillRect/>
            </a:stretch>
          </p:blipFill>
          <p:spPr bwMode="auto">
            <a:xfrm>
              <a:off x="6732240" y="2196797"/>
              <a:ext cx="3110745" cy="3608468"/>
            </a:xfrm>
            <a:prstGeom prst="rect">
              <a:avLst/>
            </a:prstGeom>
            <a:noFill/>
          </p:spPr>
        </p:pic>
        <p:sp>
          <p:nvSpPr>
            <p:cNvPr id="6" name="Rectangle 5">
              <a:extLst>
                <a:ext uri="{FF2B5EF4-FFF2-40B4-BE49-F238E27FC236}">
                  <a16:creationId xmlns:a16="http://schemas.microsoft.com/office/drawing/2014/main" id="{3B026C12-19CF-E24C-9BC7-BCDE1E46C38D}"/>
                </a:ext>
              </a:extLst>
            </p:cNvPr>
            <p:cNvSpPr/>
            <p:nvPr/>
          </p:nvSpPr>
          <p:spPr>
            <a:xfrm>
              <a:off x="5608915" y="5805264"/>
              <a:ext cx="5357395" cy="603088"/>
            </a:xfrm>
            <a:prstGeom prst="rect">
              <a:avLst/>
            </a:prstGeom>
          </p:spPr>
          <p:txBody>
            <a:bodyPr wrap="square">
              <a:spAutoFit/>
            </a:bodyPr>
            <a:lstStyle/>
            <a:p>
              <a:pPr algn="ctr"/>
              <a:r>
                <a:rPr lang="en-IN" sz="1333" dirty="0"/>
                <a:t>James Watson and Francis Crick with their DNA model at the Cavendish Laboratories in 1953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100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4620005" y="3012226"/>
            <a:ext cx="600067" cy="186220"/>
          </a:xfrm>
          <a:prstGeom prst="right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 name="Title 1"/>
          <p:cNvSpPr>
            <a:spLocks noGrp="1"/>
          </p:cNvSpPr>
          <p:nvPr>
            <p:ph type="title"/>
          </p:nvPr>
        </p:nvSpPr>
        <p:spPr>
          <a:xfrm>
            <a:off x="-27252" y="53620"/>
            <a:ext cx="7620000" cy="302124"/>
          </a:xfrm>
        </p:spPr>
        <p:txBody>
          <a:bodyPr>
            <a:normAutofit fontScale="90000"/>
          </a:bodyPr>
          <a:lstStyle/>
          <a:p>
            <a:r>
              <a:rPr lang="en-IN" sz="2000" b="1" dirty="0">
                <a:solidFill>
                  <a:srgbClr val="FFFF00"/>
                </a:solidFill>
              </a:rPr>
              <a:t>Watson-Crick model for </a:t>
            </a:r>
            <a:r>
              <a:rPr lang="en-IN" sz="2000" b="1" dirty="0" err="1">
                <a:solidFill>
                  <a:srgbClr val="FFFF00"/>
                </a:solidFill>
              </a:rPr>
              <a:t>semiconservative</a:t>
            </a:r>
            <a:r>
              <a:rPr lang="en-IN" sz="2000" b="1" dirty="0">
                <a:solidFill>
                  <a:srgbClr val="FFFF00"/>
                </a:solidFill>
              </a:rPr>
              <a:t> DNA replication</a:t>
            </a:r>
          </a:p>
        </p:txBody>
      </p:sp>
      <p:pic>
        <p:nvPicPr>
          <p:cNvPr id="1026" name="Picture 2"/>
          <p:cNvPicPr>
            <a:picLocks noChangeAspect="1" noChangeArrowheads="1"/>
          </p:cNvPicPr>
          <p:nvPr/>
        </p:nvPicPr>
        <p:blipFill>
          <a:blip r:embed="rId3" cstate="print"/>
          <a:srcRect l="13473" t="8657" r="55811" b="4227"/>
          <a:stretch>
            <a:fillRect/>
          </a:stretch>
        </p:blipFill>
        <p:spPr bwMode="auto">
          <a:xfrm>
            <a:off x="2462601" y="513852"/>
            <a:ext cx="2333140" cy="3720413"/>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13473" t="60398" r="73473" b="4227"/>
          <a:stretch>
            <a:fillRect/>
          </a:stretch>
        </p:blipFill>
        <p:spPr bwMode="auto">
          <a:xfrm>
            <a:off x="5244075" y="2314052"/>
            <a:ext cx="1020113" cy="1554185"/>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l="31524" t="60398" r="55811" b="4227"/>
          <a:stretch>
            <a:fillRect/>
          </a:stretch>
        </p:blipFill>
        <p:spPr bwMode="auto">
          <a:xfrm>
            <a:off x="6444208" y="2314052"/>
            <a:ext cx="989687" cy="1554185"/>
          </a:xfrm>
          <a:prstGeom prst="rect">
            <a:avLst/>
          </a:prstGeom>
          <a:noFill/>
          <a:ln w="9525">
            <a:noFill/>
            <a:miter lim="800000"/>
            <a:headEnd/>
            <a:tailEnd/>
          </a:ln>
        </p:spPr>
      </p:pic>
      <p:grpSp>
        <p:nvGrpSpPr>
          <p:cNvPr id="23" name="Group 22"/>
          <p:cNvGrpSpPr/>
          <p:nvPr/>
        </p:nvGrpSpPr>
        <p:grpSpPr>
          <a:xfrm>
            <a:off x="175258" y="2875281"/>
            <a:ext cx="2887410" cy="323165"/>
            <a:chOff x="243012" y="4534520"/>
            <a:chExt cx="3464892" cy="387798"/>
          </a:xfrm>
        </p:grpSpPr>
        <p:sp>
          <p:nvSpPr>
            <p:cNvPr id="6" name="Rectangle 5"/>
            <p:cNvSpPr/>
            <p:nvPr/>
          </p:nvSpPr>
          <p:spPr>
            <a:xfrm>
              <a:off x="243012" y="4534520"/>
              <a:ext cx="1560274" cy="387798"/>
            </a:xfrm>
            <a:prstGeom prst="rect">
              <a:avLst/>
            </a:prstGeom>
          </p:spPr>
          <p:txBody>
            <a:bodyPr wrap="none">
              <a:spAutoFit/>
            </a:bodyPr>
            <a:lstStyle/>
            <a:p>
              <a:r>
                <a:rPr lang="en-IN" sz="1500" dirty="0"/>
                <a:t>Template DNA</a:t>
              </a:r>
            </a:p>
          </p:txBody>
        </p:sp>
        <p:cxnSp>
          <p:nvCxnSpPr>
            <p:cNvPr id="19" name="Straight Arrow Connector 18"/>
            <p:cNvCxnSpPr/>
            <p:nvPr/>
          </p:nvCxnSpPr>
          <p:spPr>
            <a:xfrm flipH="1">
              <a:off x="1691680" y="4725144"/>
              <a:ext cx="2016224" cy="0"/>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a:off x="-36512" y="3584126"/>
            <a:ext cx="3339207" cy="323165"/>
            <a:chOff x="-11112" y="5385132"/>
            <a:chExt cx="4007048" cy="387798"/>
          </a:xfrm>
        </p:grpSpPr>
        <p:sp>
          <p:nvSpPr>
            <p:cNvPr id="7" name="Rectangle 6"/>
            <p:cNvSpPr/>
            <p:nvPr/>
          </p:nvSpPr>
          <p:spPr>
            <a:xfrm>
              <a:off x="-11112" y="5385132"/>
              <a:ext cx="2917645" cy="387798"/>
            </a:xfrm>
            <a:prstGeom prst="rect">
              <a:avLst/>
            </a:prstGeom>
          </p:spPr>
          <p:txBody>
            <a:bodyPr wrap="none">
              <a:spAutoFit/>
            </a:bodyPr>
            <a:lstStyle/>
            <a:p>
              <a:r>
                <a:rPr lang="en-IN" sz="1500" dirty="0"/>
                <a:t>New complementary strands</a:t>
              </a:r>
            </a:p>
          </p:txBody>
        </p:sp>
        <p:cxnSp>
          <p:nvCxnSpPr>
            <p:cNvPr id="21" name="Straight Arrow Connector 20"/>
            <p:cNvCxnSpPr/>
            <p:nvPr/>
          </p:nvCxnSpPr>
          <p:spPr>
            <a:xfrm flipH="1">
              <a:off x="2771800" y="5589240"/>
              <a:ext cx="1224136" cy="0"/>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grpSp>
      <p:grpSp>
        <p:nvGrpSpPr>
          <p:cNvPr id="20" name="Group 19"/>
          <p:cNvGrpSpPr/>
          <p:nvPr/>
        </p:nvGrpSpPr>
        <p:grpSpPr>
          <a:xfrm>
            <a:off x="122342" y="2045116"/>
            <a:ext cx="4440493" cy="553998"/>
            <a:chOff x="179512" y="3538324"/>
            <a:chExt cx="5328592" cy="664797"/>
          </a:xfrm>
        </p:grpSpPr>
        <p:sp>
          <p:nvSpPr>
            <p:cNvPr id="5" name="Rectangle 4"/>
            <p:cNvSpPr/>
            <p:nvPr/>
          </p:nvSpPr>
          <p:spPr>
            <a:xfrm>
              <a:off x="179512" y="3538324"/>
              <a:ext cx="2880319" cy="664797"/>
            </a:xfrm>
            <a:prstGeom prst="rect">
              <a:avLst/>
            </a:prstGeom>
          </p:spPr>
          <p:txBody>
            <a:bodyPr wrap="square">
              <a:spAutoFit/>
            </a:bodyPr>
            <a:lstStyle/>
            <a:p>
              <a:r>
                <a:rPr lang="en-IN" sz="1500" dirty="0"/>
                <a:t>Two separate strands of DNA</a:t>
              </a:r>
            </a:p>
          </p:txBody>
        </p:sp>
        <p:cxnSp>
          <p:nvCxnSpPr>
            <p:cNvPr id="18" name="Straight Arrow Connector 17"/>
            <p:cNvCxnSpPr/>
            <p:nvPr/>
          </p:nvCxnSpPr>
          <p:spPr>
            <a:xfrm flipH="1">
              <a:off x="2915816" y="3717032"/>
              <a:ext cx="936000" cy="0"/>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419872" y="3717032"/>
              <a:ext cx="2088232" cy="468016"/>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grpSp>
      <p:grpSp>
        <p:nvGrpSpPr>
          <p:cNvPr id="28" name="Group 27"/>
          <p:cNvGrpSpPr/>
          <p:nvPr/>
        </p:nvGrpSpPr>
        <p:grpSpPr>
          <a:xfrm>
            <a:off x="5184068" y="3514187"/>
            <a:ext cx="2240165" cy="863225"/>
            <a:chOff x="6444208" y="5733256"/>
            <a:chExt cx="2688198" cy="1035870"/>
          </a:xfrm>
        </p:grpSpPr>
        <p:sp>
          <p:nvSpPr>
            <p:cNvPr id="11" name="Rectangle 10"/>
            <p:cNvSpPr/>
            <p:nvPr/>
          </p:nvSpPr>
          <p:spPr>
            <a:xfrm>
              <a:off x="6444208" y="6381328"/>
              <a:ext cx="2688198" cy="387798"/>
            </a:xfrm>
            <a:prstGeom prst="rect">
              <a:avLst/>
            </a:prstGeom>
          </p:spPr>
          <p:txBody>
            <a:bodyPr wrap="none">
              <a:spAutoFit/>
            </a:bodyPr>
            <a:lstStyle/>
            <a:p>
              <a:r>
                <a:rPr lang="en-IN" sz="1500" dirty="0"/>
                <a:t>Newly synthesised strands</a:t>
              </a:r>
            </a:p>
          </p:txBody>
        </p:sp>
        <p:cxnSp>
          <p:nvCxnSpPr>
            <p:cNvPr id="26" name="Straight Arrow Connector 25"/>
            <p:cNvCxnSpPr/>
            <p:nvPr/>
          </p:nvCxnSpPr>
          <p:spPr>
            <a:xfrm flipH="1">
              <a:off x="8015684" y="5805264"/>
              <a:ext cx="432048" cy="648072"/>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7380312" y="5733256"/>
              <a:ext cx="216024" cy="720080"/>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grpSp>
      <p:grpSp>
        <p:nvGrpSpPr>
          <p:cNvPr id="27" name="Group 26"/>
          <p:cNvGrpSpPr/>
          <p:nvPr/>
        </p:nvGrpSpPr>
        <p:grpSpPr>
          <a:xfrm>
            <a:off x="5604114" y="1894006"/>
            <a:ext cx="1641475" cy="660073"/>
            <a:chOff x="6948264" y="3789040"/>
            <a:chExt cx="1969770" cy="792088"/>
          </a:xfrm>
        </p:grpSpPr>
        <p:sp>
          <p:nvSpPr>
            <p:cNvPr id="10" name="Rectangle 9"/>
            <p:cNvSpPr/>
            <p:nvPr/>
          </p:nvSpPr>
          <p:spPr>
            <a:xfrm>
              <a:off x="6948264" y="3789040"/>
              <a:ext cx="1969770" cy="387798"/>
            </a:xfrm>
            <a:prstGeom prst="rect">
              <a:avLst/>
            </a:prstGeom>
          </p:spPr>
          <p:txBody>
            <a:bodyPr wrap="none">
              <a:spAutoFit/>
            </a:bodyPr>
            <a:lstStyle/>
            <a:p>
              <a:r>
                <a:rPr lang="en-IN" sz="1500" dirty="0"/>
                <a:t>One parental DNA </a:t>
              </a:r>
            </a:p>
          </p:txBody>
        </p:sp>
        <p:cxnSp>
          <p:nvCxnSpPr>
            <p:cNvPr id="36" name="Straight Arrow Connector 35"/>
            <p:cNvCxnSpPr/>
            <p:nvPr/>
          </p:nvCxnSpPr>
          <p:spPr>
            <a:xfrm flipH="1" flipV="1">
              <a:off x="8028384" y="4077072"/>
              <a:ext cx="432048" cy="504056"/>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flipV="1">
              <a:off x="7164288" y="4077072"/>
              <a:ext cx="504056" cy="504056"/>
            </a:xfrm>
            <a:prstGeom prst="straightConnector1">
              <a:avLst/>
            </a:prstGeom>
            <a:ln>
              <a:solidFill>
                <a:srgbClr val="FFFF00"/>
              </a:solidFill>
              <a:tailEnd type="arrow"/>
            </a:ln>
          </p:spPr>
          <p:style>
            <a:lnRef idx="3">
              <a:schemeClr val="dk1"/>
            </a:lnRef>
            <a:fillRef idx="0">
              <a:schemeClr val="dk1"/>
            </a:fillRef>
            <a:effectRef idx="2">
              <a:schemeClr val="dk1"/>
            </a:effectRef>
            <a:fontRef idx="minor">
              <a:schemeClr val="tx1"/>
            </a:fontRef>
          </p:style>
        </p:cxnSp>
      </p:grpSp>
      <p:sp>
        <p:nvSpPr>
          <p:cNvPr id="29" name="TextBox 28"/>
          <p:cNvSpPr txBox="1"/>
          <p:nvPr/>
        </p:nvSpPr>
        <p:spPr>
          <a:xfrm>
            <a:off x="2882648" y="233214"/>
            <a:ext cx="1620180" cy="338554"/>
          </a:xfrm>
          <a:prstGeom prst="rect">
            <a:avLst/>
          </a:prstGeom>
          <a:noFill/>
        </p:spPr>
        <p:txBody>
          <a:bodyPr wrap="square" rtlCol="0">
            <a:spAutoFit/>
          </a:bodyPr>
          <a:lstStyle/>
          <a:p>
            <a:pPr algn="ctr"/>
            <a:r>
              <a:rPr lang="en-US" sz="1600" b="1" dirty="0"/>
              <a:t>Parental DNA</a:t>
            </a:r>
            <a:endParaRPr lang="en-IN" sz="1600" b="1" dirty="0"/>
          </a:p>
        </p:txBody>
      </p:sp>
      <p:sp>
        <p:nvSpPr>
          <p:cNvPr id="31" name="TextBox 30"/>
          <p:cNvSpPr txBox="1"/>
          <p:nvPr/>
        </p:nvSpPr>
        <p:spPr>
          <a:xfrm>
            <a:off x="5274501" y="4329598"/>
            <a:ext cx="2009800" cy="400110"/>
          </a:xfrm>
          <a:prstGeom prst="rect">
            <a:avLst/>
          </a:prstGeom>
          <a:noFill/>
        </p:spPr>
        <p:txBody>
          <a:bodyPr wrap="square" rtlCol="0">
            <a:spAutoFit/>
          </a:bodyPr>
          <a:lstStyle/>
          <a:p>
            <a:pPr algn="ctr"/>
            <a:r>
              <a:rPr lang="en-US" sz="2000" b="1" dirty="0"/>
              <a:t>Daughter DNA</a:t>
            </a:r>
            <a:endParaRPr lang="en-IN" sz="2000" b="1" dirty="0"/>
          </a:p>
        </p:txBody>
      </p:sp>
      <p:sp>
        <p:nvSpPr>
          <p:cNvPr id="32" name="Rectangle 31"/>
          <p:cNvSpPr/>
          <p:nvPr/>
        </p:nvSpPr>
        <p:spPr>
          <a:xfrm>
            <a:off x="2462601" y="2112125"/>
            <a:ext cx="2340260" cy="2160240"/>
          </a:xfrm>
          <a:prstGeom prst="rect">
            <a:avLst/>
          </a:prstGeom>
          <a:solidFill>
            <a:srgbClr val="0066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9" fill="hold" grpId="0" nodeType="clickEffect">
                                  <p:stCondLst>
                                    <p:cond delay="0"/>
                                  </p:stCondLst>
                                  <p:childTnLst>
                                    <p:anim calcmode="lin" valueType="num">
                                      <p:cBhvr additive="base">
                                        <p:cTn id="12" dur="500"/>
                                        <p:tgtEl>
                                          <p:spTgt spid="32"/>
                                        </p:tgtEl>
                                        <p:attrNameLst>
                                          <p:attrName>ppt_x</p:attrName>
                                        </p:attrNameLst>
                                      </p:cBhvr>
                                      <p:tavLst>
                                        <p:tav tm="0">
                                          <p:val>
                                            <p:strVal val="ppt_x"/>
                                          </p:val>
                                        </p:tav>
                                        <p:tav tm="100000">
                                          <p:val>
                                            <p:strVal val="0-ppt_w/2"/>
                                          </p:val>
                                        </p:tav>
                                      </p:tavLst>
                                    </p:anim>
                                    <p:anim calcmode="lin" valueType="num">
                                      <p:cBhvr additive="base">
                                        <p:cTn id="13" dur="500"/>
                                        <p:tgtEl>
                                          <p:spTgt spid="32"/>
                                        </p:tgtEl>
                                        <p:attrNameLst>
                                          <p:attrName>ppt_y</p:attrName>
                                        </p:attrNameLst>
                                      </p:cBhvr>
                                      <p:tavLst>
                                        <p:tav tm="0">
                                          <p:val>
                                            <p:strVal val="ppt_y"/>
                                          </p:val>
                                        </p:tav>
                                        <p:tav tm="100000">
                                          <p:val>
                                            <p:strVal val="0-ppt_h/2"/>
                                          </p:val>
                                        </p:tav>
                                      </p:tavLst>
                                    </p:anim>
                                    <p:set>
                                      <p:cBhvr>
                                        <p:cTn id="14" dur="1" fill="hold">
                                          <p:stCondLst>
                                            <p:cond delay="499"/>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500"/>
                                        <p:tgtEl>
                                          <p:spTgt spid="12"/>
                                        </p:tgtEl>
                                      </p:cBhvr>
                                    </p:animEffect>
                                  </p:childTnLst>
                                </p:cTn>
                              </p:par>
                              <p:par>
                                <p:cTn id="38" presetID="8" presetClass="entr" presetSubtype="16"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diamond(in)">
                                      <p:cBhvr>
                                        <p:cTn id="40" dur="2000"/>
                                        <p:tgtEl>
                                          <p:spTgt spid="8"/>
                                        </p:tgtEl>
                                      </p:cBhvr>
                                    </p:animEffect>
                                  </p:childTnLst>
                                </p:cTn>
                              </p:par>
                              <p:par>
                                <p:cTn id="41" presetID="8"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amond(in)">
                                      <p:cBhvr>
                                        <p:cTn id="43" dur="2000"/>
                                        <p:tgtEl>
                                          <p:spTgt spid="9"/>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p:bldP spid="31" grpId="0"/>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5213"/>
            <a:ext cx="9036496" cy="288031"/>
          </a:xfrm>
        </p:spPr>
        <p:txBody>
          <a:bodyPr>
            <a:noAutofit/>
          </a:bodyPr>
          <a:lstStyle/>
          <a:p>
            <a:r>
              <a:rPr lang="en-IN" sz="1800" b="1" dirty="0"/>
              <a:t>The Experimental Proof for Watson-Crick model for semiconservative DNA replication</a:t>
            </a:r>
            <a:endParaRPr lang="en-IN" sz="1800" dirty="0"/>
          </a:p>
        </p:txBody>
      </p:sp>
      <p:sp>
        <p:nvSpPr>
          <p:cNvPr id="3" name="Content Placeholder 2"/>
          <p:cNvSpPr>
            <a:spLocks noGrp="1"/>
          </p:cNvSpPr>
          <p:nvPr>
            <p:ph idx="1"/>
          </p:nvPr>
        </p:nvSpPr>
        <p:spPr>
          <a:xfrm>
            <a:off x="457200" y="757437"/>
            <a:ext cx="8229600" cy="3771636"/>
          </a:xfrm>
        </p:spPr>
        <p:txBody>
          <a:bodyPr>
            <a:normAutofit/>
          </a:bodyPr>
          <a:lstStyle/>
          <a:p>
            <a:pPr algn="just"/>
            <a:r>
              <a:rPr lang="en-IN" sz="1800" dirty="0"/>
              <a:t>The </a:t>
            </a:r>
            <a:r>
              <a:rPr lang="en-IN" sz="1800" dirty="0" err="1"/>
              <a:t>semiconservative</a:t>
            </a:r>
            <a:r>
              <a:rPr lang="en-IN" sz="1800" dirty="0"/>
              <a:t> replication of DNA was shown first in </a:t>
            </a:r>
            <a:r>
              <a:rPr lang="en-IN" sz="1800" b="1" i="1" u="sng" dirty="0">
                <a:solidFill>
                  <a:srgbClr val="FFFF00"/>
                </a:solidFill>
              </a:rPr>
              <a:t>Escherichia</a:t>
            </a:r>
            <a:r>
              <a:rPr lang="en-IN" sz="1800" i="1" dirty="0"/>
              <a:t> </a:t>
            </a:r>
            <a:r>
              <a:rPr lang="en-IN" sz="1800" b="1" i="1" u="sng" dirty="0">
                <a:solidFill>
                  <a:srgbClr val="FFFF00"/>
                </a:solidFill>
              </a:rPr>
              <a:t>coli</a:t>
            </a:r>
            <a:r>
              <a:rPr lang="en-IN" sz="1800" i="1" dirty="0"/>
              <a:t> and subsequently in plants </a:t>
            </a:r>
            <a:r>
              <a:rPr lang="en-IN" sz="1800" dirty="0"/>
              <a:t>and human cells.</a:t>
            </a:r>
          </a:p>
          <a:p>
            <a:pPr algn="just"/>
            <a:r>
              <a:rPr lang="en-IN" sz="1800" b="1" dirty="0">
                <a:solidFill>
                  <a:srgbClr val="FFFF00"/>
                </a:solidFill>
              </a:rPr>
              <a:t>Matthew </a:t>
            </a:r>
            <a:r>
              <a:rPr lang="en-IN" sz="1800" b="1" dirty="0" err="1">
                <a:solidFill>
                  <a:srgbClr val="FFFF00"/>
                </a:solidFill>
              </a:rPr>
              <a:t>Meselson</a:t>
            </a:r>
            <a:r>
              <a:rPr lang="en-IN" sz="1800" b="1" dirty="0">
                <a:solidFill>
                  <a:srgbClr val="FFFF00"/>
                </a:solidFill>
              </a:rPr>
              <a:t> and Franklin Stahl (1958) </a:t>
            </a:r>
            <a:r>
              <a:rPr lang="en-IN" sz="1800" dirty="0"/>
              <a:t>proved that </a:t>
            </a:r>
            <a:r>
              <a:rPr lang="en-IN" sz="1800" b="1" dirty="0">
                <a:solidFill>
                  <a:srgbClr val="FFFF00"/>
                </a:solidFill>
              </a:rPr>
              <a:t>DNA replicates </a:t>
            </a:r>
            <a:r>
              <a:rPr lang="en-IN" sz="1800" b="1" dirty="0" err="1">
                <a:solidFill>
                  <a:srgbClr val="FFFF00"/>
                </a:solidFill>
              </a:rPr>
              <a:t>semiconservatively</a:t>
            </a:r>
            <a:r>
              <a:rPr lang="en-IN" sz="1800" dirty="0">
                <a:solidFill>
                  <a:srgbClr val="FFFF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865"/>
            <a:ext cx="6858000" cy="768428"/>
          </a:xfrm>
        </p:spPr>
        <p:txBody>
          <a:bodyPr>
            <a:normAutofit/>
          </a:bodyPr>
          <a:lstStyle/>
          <a:p>
            <a:r>
              <a:rPr lang="en-US" sz="2000" b="1" dirty="0">
                <a:solidFill>
                  <a:srgbClr val="FFFF00"/>
                </a:solidFill>
              </a:rPr>
              <a:t>Lets Learn Together Better</a:t>
            </a:r>
            <a:endParaRPr lang="en-IN" sz="2000" b="1" dirty="0">
              <a:solidFill>
                <a:srgbClr val="FFFF00"/>
              </a:solidFill>
            </a:endParaRPr>
          </a:p>
        </p:txBody>
      </p:sp>
      <p:sp>
        <p:nvSpPr>
          <p:cNvPr id="3" name="Content Placeholder 2"/>
          <p:cNvSpPr>
            <a:spLocks noGrp="1"/>
          </p:cNvSpPr>
          <p:nvPr>
            <p:ph idx="1"/>
          </p:nvPr>
        </p:nvSpPr>
        <p:spPr>
          <a:xfrm>
            <a:off x="251520" y="841276"/>
            <a:ext cx="8435280" cy="4263860"/>
          </a:xfrm>
        </p:spPr>
        <p:txBody>
          <a:bodyPr>
            <a:normAutofit/>
          </a:bodyPr>
          <a:lstStyle/>
          <a:p>
            <a:r>
              <a:rPr lang="en-IN" sz="1800" b="1" dirty="0" err="1"/>
              <a:t>Cesium</a:t>
            </a:r>
            <a:r>
              <a:rPr lang="en-IN" sz="1800" b="1" dirty="0"/>
              <a:t> chloride (</a:t>
            </a:r>
            <a:r>
              <a:rPr lang="en-IN" sz="1800" b="1" dirty="0" err="1"/>
              <a:t>CsCl</a:t>
            </a:r>
            <a:r>
              <a:rPr lang="en-IN" sz="1800" b="1" dirty="0"/>
              <a:t>) density gradient centrifuge</a:t>
            </a:r>
          </a:p>
          <a:p>
            <a:r>
              <a:rPr lang="en-US" sz="1800" dirty="0" err="1"/>
              <a:t>CsCl</a:t>
            </a:r>
            <a:r>
              <a:rPr lang="en-US" sz="1800" dirty="0"/>
              <a:t> forms density gradient</a:t>
            </a:r>
            <a:endParaRPr lang="en-IN" sz="1800" dirty="0"/>
          </a:p>
          <a:p>
            <a:pPr>
              <a:buNone/>
            </a:pPr>
            <a:r>
              <a:rPr lang="en-IN" sz="1800" dirty="0"/>
              <a:t>Isotope Of Nitrogen</a:t>
            </a:r>
            <a:endParaRPr lang="en-IN" sz="1800" i="1" baseline="30000" dirty="0"/>
          </a:p>
          <a:p>
            <a:r>
              <a:rPr lang="en-IN" sz="1800" i="1" baseline="30000" dirty="0"/>
              <a:t>15</a:t>
            </a:r>
            <a:r>
              <a:rPr lang="en-IN" sz="1800" i="1" dirty="0"/>
              <a:t>N is the heavy </a:t>
            </a:r>
            <a:r>
              <a:rPr lang="en-IN" sz="1800" dirty="0"/>
              <a:t>isotope</a:t>
            </a:r>
          </a:p>
          <a:p>
            <a:r>
              <a:rPr lang="en-IN" sz="1800" baseline="30000" dirty="0"/>
              <a:t>14</a:t>
            </a:r>
            <a:r>
              <a:rPr lang="en-IN" sz="1800" dirty="0"/>
              <a:t>N </a:t>
            </a:r>
            <a:r>
              <a:rPr lang="en-IN" sz="1800" i="1" dirty="0"/>
              <a:t>is the light </a:t>
            </a:r>
            <a:r>
              <a:rPr lang="en-IN" sz="1800" dirty="0"/>
              <a:t>isotope</a:t>
            </a:r>
          </a:p>
          <a:p>
            <a:endParaRPr lang="en-IN" sz="1800" dirty="0"/>
          </a:p>
          <a:p>
            <a:endParaRPr lang="en-IN" sz="1800" dirty="0"/>
          </a:p>
        </p:txBody>
      </p:sp>
      <p:pic>
        <p:nvPicPr>
          <p:cNvPr id="4" name="Picture 3" descr="CsClgrad2.gif"/>
          <p:cNvPicPr>
            <a:picLocks noChangeAspect="1"/>
          </p:cNvPicPr>
          <p:nvPr/>
        </p:nvPicPr>
        <p:blipFill>
          <a:blip r:embed="rId3" cstate="print"/>
          <a:stretch>
            <a:fillRect/>
          </a:stretch>
        </p:blipFill>
        <p:spPr>
          <a:xfrm>
            <a:off x="5724128" y="997293"/>
            <a:ext cx="1152128" cy="720080"/>
          </a:xfrm>
          <a:prstGeom prst="rect">
            <a:avLst/>
          </a:prstGeom>
        </p:spPr>
      </p:pic>
      <p:grpSp>
        <p:nvGrpSpPr>
          <p:cNvPr id="7" name="Group 6"/>
          <p:cNvGrpSpPr/>
          <p:nvPr/>
        </p:nvGrpSpPr>
        <p:grpSpPr>
          <a:xfrm>
            <a:off x="4067944" y="1941091"/>
            <a:ext cx="2940327" cy="1500167"/>
            <a:chOff x="5436096" y="4653136"/>
            <a:chExt cx="3528392" cy="1800200"/>
          </a:xfrm>
        </p:grpSpPr>
        <p:sp>
          <p:nvSpPr>
            <p:cNvPr id="6" name="Rounded Rectangle 5"/>
            <p:cNvSpPr/>
            <p:nvPr/>
          </p:nvSpPr>
          <p:spPr>
            <a:xfrm>
              <a:off x="5436096" y="4653136"/>
              <a:ext cx="3528392" cy="18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pic>
          <p:nvPicPr>
            <p:cNvPr id="5122" name="Picture 2" descr="http://umaine.edu/connelllab/files/2015/06/Cesium-Chloride-Density-gradient-tubes.gif"/>
            <p:cNvPicPr>
              <a:picLocks noChangeAspect="1" noChangeArrowheads="1"/>
            </p:cNvPicPr>
            <p:nvPr/>
          </p:nvPicPr>
          <p:blipFill>
            <a:blip r:embed="rId4" cstate="print"/>
            <a:srcRect/>
            <a:stretch>
              <a:fillRect/>
            </a:stretch>
          </p:blipFill>
          <p:spPr bwMode="auto">
            <a:xfrm>
              <a:off x="5580112" y="4797152"/>
              <a:ext cx="3238500" cy="1524001"/>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38844"/>
            <a:ext cx="6858000" cy="952500"/>
          </a:xfrm>
        </p:spPr>
        <p:txBody>
          <a:bodyPr>
            <a:normAutofit/>
          </a:bodyPr>
          <a:lstStyle/>
          <a:p>
            <a:r>
              <a:rPr lang="en-IN" sz="2000" b="1" dirty="0" err="1"/>
              <a:t>Meselson</a:t>
            </a:r>
            <a:r>
              <a:rPr lang="en-IN" sz="2000" b="1" dirty="0"/>
              <a:t> and Stahl’s Experiment</a:t>
            </a:r>
          </a:p>
        </p:txBody>
      </p:sp>
      <p:pic>
        <p:nvPicPr>
          <p:cNvPr id="13" name="Picture 2"/>
          <p:cNvPicPr>
            <a:picLocks noChangeAspect="1" noChangeArrowheads="1"/>
          </p:cNvPicPr>
          <p:nvPr/>
        </p:nvPicPr>
        <p:blipFill>
          <a:blip r:embed="rId3" cstate="print"/>
          <a:srcRect l="4342" t="23316" r="72939" b="23950"/>
          <a:stretch>
            <a:fillRect/>
          </a:stretch>
        </p:blipFill>
        <p:spPr bwMode="auto">
          <a:xfrm>
            <a:off x="3772363" y="2714682"/>
            <a:ext cx="1599276" cy="2087034"/>
          </a:xfrm>
          <a:prstGeom prst="rect">
            <a:avLst/>
          </a:prstGeom>
          <a:noFill/>
          <a:ln w="9525">
            <a:noFill/>
            <a:miter lim="800000"/>
            <a:headEnd/>
            <a:tailEnd/>
          </a:ln>
        </p:spPr>
      </p:pic>
      <p:grpSp>
        <p:nvGrpSpPr>
          <p:cNvPr id="19" name="Group 18"/>
          <p:cNvGrpSpPr/>
          <p:nvPr/>
        </p:nvGrpSpPr>
        <p:grpSpPr>
          <a:xfrm>
            <a:off x="836797" y="444049"/>
            <a:ext cx="7470407" cy="498873"/>
            <a:chOff x="89756" y="1628800"/>
            <a:chExt cx="8964488" cy="598648"/>
          </a:xfrm>
        </p:grpSpPr>
        <p:sp>
          <p:nvSpPr>
            <p:cNvPr id="5" name="Rectangle 4"/>
            <p:cNvSpPr/>
            <p:nvPr/>
          </p:nvSpPr>
          <p:spPr>
            <a:xfrm>
              <a:off x="89756" y="1628800"/>
              <a:ext cx="8964488" cy="387798"/>
            </a:xfrm>
            <a:prstGeom prst="rect">
              <a:avLst/>
            </a:prstGeom>
            <a:ln>
              <a:solidFill>
                <a:srgbClr val="FFC000"/>
              </a:solidFill>
            </a:ln>
          </p:spPr>
          <p:txBody>
            <a:bodyPr wrap="square">
              <a:spAutoFit/>
            </a:bodyPr>
            <a:lstStyle/>
            <a:p>
              <a:pPr algn="ctr"/>
              <a:r>
                <a:rPr lang="en-IN" sz="1500" dirty="0"/>
                <a:t>Grew </a:t>
              </a:r>
              <a:r>
                <a:rPr lang="en-IN" sz="1500" i="1" dirty="0"/>
                <a:t>E. coli </a:t>
              </a:r>
              <a:r>
                <a:rPr lang="en-IN" sz="1500" dirty="0"/>
                <a:t>in a medium containing </a:t>
              </a:r>
              <a:r>
                <a:rPr lang="en-IN" sz="1500" baseline="30000" dirty="0"/>
                <a:t>15</a:t>
              </a:r>
              <a:r>
                <a:rPr lang="en-IN" sz="1500" dirty="0"/>
                <a:t>NH</a:t>
              </a:r>
              <a:r>
                <a:rPr lang="en-IN" sz="1500" baseline="-25000" dirty="0"/>
                <a:t>4</a:t>
              </a:r>
              <a:r>
                <a:rPr lang="en-IN" sz="1500" dirty="0"/>
                <a:t>Cl as the only nitrogen source for many generations</a:t>
              </a:r>
            </a:p>
          </p:txBody>
        </p:sp>
        <p:sp>
          <p:nvSpPr>
            <p:cNvPr id="15" name="Down Arrow 14"/>
            <p:cNvSpPr/>
            <p:nvPr/>
          </p:nvSpPr>
          <p:spPr>
            <a:xfrm>
              <a:off x="4355976" y="2011424"/>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20" name="Group 19"/>
          <p:cNvGrpSpPr/>
          <p:nvPr/>
        </p:nvGrpSpPr>
        <p:grpSpPr>
          <a:xfrm>
            <a:off x="1979712" y="953998"/>
            <a:ext cx="5040560" cy="498871"/>
            <a:chOff x="1461254" y="2240740"/>
            <a:chExt cx="6048672" cy="598646"/>
          </a:xfrm>
        </p:grpSpPr>
        <p:sp>
          <p:nvSpPr>
            <p:cNvPr id="7" name="Rectangle 6"/>
            <p:cNvSpPr/>
            <p:nvPr/>
          </p:nvSpPr>
          <p:spPr>
            <a:xfrm>
              <a:off x="1461254" y="2240740"/>
              <a:ext cx="6048672" cy="387798"/>
            </a:xfrm>
            <a:prstGeom prst="rect">
              <a:avLst/>
            </a:prstGeom>
            <a:ln>
              <a:solidFill>
                <a:srgbClr val="FFC000"/>
              </a:solidFill>
            </a:ln>
          </p:spPr>
          <p:txBody>
            <a:bodyPr wrap="square">
              <a:spAutoFit/>
            </a:bodyPr>
            <a:lstStyle/>
            <a:p>
              <a:pPr algn="ctr"/>
              <a:r>
                <a:rPr lang="en-IN" sz="1500" baseline="30000" dirty="0"/>
                <a:t>15</a:t>
              </a:r>
              <a:r>
                <a:rPr lang="en-IN" sz="1500" dirty="0"/>
                <a:t>N was incorporated into newly synthesised DNA of the </a:t>
              </a:r>
              <a:r>
                <a:rPr lang="en-IN" sz="1500" i="1" dirty="0"/>
                <a:t>E. coli </a:t>
              </a:r>
              <a:endParaRPr lang="en-IN" sz="1500" dirty="0"/>
            </a:p>
          </p:txBody>
        </p:sp>
        <p:sp>
          <p:nvSpPr>
            <p:cNvPr id="16" name="Down Arrow 15"/>
            <p:cNvSpPr/>
            <p:nvPr/>
          </p:nvSpPr>
          <p:spPr>
            <a:xfrm>
              <a:off x="4355976" y="2641829"/>
              <a:ext cx="432048" cy="19755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21" name="Group 20"/>
          <p:cNvGrpSpPr/>
          <p:nvPr/>
        </p:nvGrpSpPr>
        <p:grpSpPr>
          <a:xfrm>
            <a:off x="3804247" y="1463949"/>
            <a:ext cx="1623521" cy="498873"/>
            <a:chOff x="3650694" y="2852680"/>
            <a:chExt cx="1948225" cy="598648"/>
          </a:xfrm>
        </p:grpSpPr>
        <p:sp>
          <p:nvSpPr>
            <p:cNvPr id="14" name="Rectangle 13"/>
            <p:cNvSpPr/>
            <p:nvPr/>
          </p:nvSpPr>
          <p:spPr>
            <a:xfrm>
              <a:off x="3650694" y="2852680"/>
              <a:ext cx="1948225" cy="387798"/>
            </a:xfrm>
            <a:prstGeom prst="rect">
              <a:avLst/>
            </a:prstGeom>
            <a:ln>
              <a:solidFill>
                <a:srgbClr val="FFC000"/>
              </a:solidFill>
            </a:ln>
          </p:spPr>
          <p:txBody>
            <a:bodyPr wrap="none">
              <a:spAutoFit/>
            </a:bodyPr>
            <a:lstStyle/>
            <a:p>
              <a:r>
                <a:rPr lang="en-IN" sz="1500" dirty="0"/>
                <a:t>Extracted the DNA</a:t>
              </a:r>
            </a:p>
          </p:txBody>
        </p:sp>
        <p:sp>
          <p:nvSpPr>
            <p:cNvPr id="17" name="Down Arrow 16"/>
            <p:cNvSpPr/>
            <p:nvPr/>
          </p:nvSpPr>
          <p:spPr>
            <a:xfrm>
              <a:off x="4355976" y="3235304"/>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22" name="Group 21"/>
          <p:cNvGrpSpPr/>
          <p:nvPr/>
        </p:nvGrpSpPr>
        <p:grpSpPr>
          <a:xfrm>
            <a:off x="762000" y="1973899"/>
            <a:ext cx="7620000" cy="729706"/>
            <a:chOff x="0" y="3464620"/>
            <a:chExt cx="9144000" cy="875647"/>
          </a:xfrm>
        </p:grpSpPr>
        <p:sp>
          <p:nvSpPr>
            <p:cNvPr id="8" name="Rectangle 7"/>
            <p:cNvSpPr/>
            <p:nvPr/>
          </p:nvSpPr>
          <p:spPr>
            <a:xfrm>
              <a:off x="0" y="3464620"/>
              <a:ext cx="9144000" cy="664797"/>
            </a:xfrm>
            <a:prstGeom prst="rect">
              <a:avLst/>
            </a:prstGeom>
            <a:ln>
              <a:solidFill>
                <a:srgbClr val="FFC000"/>
              </a:solidFill>
            </a:ln>
          </p:spPr>
          <p:txBody>
            <a:bodyPr wrap="square">
              <a:spAutoFit/>
            </a:bodyPr>
            <a:lstStyle/>
            <a:p>
              <a:pPr algn="ctr"/>
              <a:r>
                <a:rPr lang="en-IN" sz="1500" dirty="0"/>
                <a:t>Centrifuged the extracted DNA using </a:t>
              </a:r>
              <a:r>
                <a:rPr lang="en-IN" sz="1500" dirty="0" err="1"/>
                <a:t>Cesium</a:t>
              </a:r>
              <a:r>
                <a:rPr lang="en-IN" sz="1500" dirty="0"/>
                <a:t> chloride (</a:t>
              </a:r>
              <a:r>
                <a:rPr lang="en-IN" sz="1500" dirty="0" err="1"/>
                <a:t>CsCl</a:t>
              </a:r>
              <a:r>
                <a:rPr lang="en-IN" sz="1500" dirty="0"/>
                <a:t>) density gradient centrifuge(To distinguish heavy DNA molecule from the normal DNA) </a:t>
              </a:r>
            </a:p>
          </p:txBody>
        </p:sp>
        <p:sp>
          <p:nvSpPr>
            <p:cNvPr id="18" name="Down Arrow 17"/>
            <p:cNvSpPr/>
            <p:nvPr/>
          </p:nvSpPr>
          <p:spPr>
            <a:xfrm>
              <a:off x="4355976" y="4124243"/>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10852"/>
            <a:ext cx="7620000" cy="952500"/>
          </a:xfrm>
        </p:spPr>
        <p:txBody>
          <a:bodyPr>
            <a:normAutofit/>
          </a:bodyPr>
          <a:lstStyle/>
          <a:p>
            <a:r>
              <a:rPr lang="en-IN" sz="2000" b="1" dirty="0"/>
              <a:t>Continuation of </a:t>
            </a:r>
            <a:r>
              <a:rPr lang="en-IN" sz="2000" b="1" dirty="0" err="1"/>
              <a:t>Messelson</a:t>
            </a:r>
            <a:r>
              <a:rPr lang="en-IN" sz="2000" b="1" dirty="0"/>
              <a:t> and Stahl’s Experiment</a:t>
            </a:r>
          </a:p>
        </p:txBody>
      </p:sp>
      <p:grpSp>
        <p:nvGrpSpPr>
          <p:cNvPr id="22" name="Group 21"/>
          <p:cNvGrpSpPr/>
          <p:nvPr/>
        </p:nvGrpSpPr>
        <p:grpSpPr>
          <a:xfrm>
            <a:off x="1811693" y="409228"/>
            <a:ext cx="5640627" cy="505868"/>
            <a:chOff x="1259632" y="1556792"/>
            <a:chExt cx="6768752" cy="607041"/>
          </a:xfrm>
        </p:grpSpPr>
        <p:sp>
          <p:nvSpPr>
            <p:cNvPr id="9" name="Rectangle 8"/>
            <p:cNvSpPr/>
            <p:nvPr/>
          </p:nvSpPr>
          <p:spPr>
            <a:xfrm>
              <a:off x="1259632" y="1556792"/>
              <a:ext cx="6768752" cy="387798"/>
            </a:xfrm>
            <a:prstGeom prst="rect">
              <a:avLst/>
            </a:prstGeom>
            <a:ln>
              <a:solidFill>
                <a:srgbClr val="FFC000"/>
              </a:solidFill>
            </a:ln>
          </p:spPr>
          <p:txBody>
            <a:bodyPr wrap="square">
              <a:spAutoFit/>
            </a:bodyPr>
            <a:lstStyle/>
            <a:p>
              <a:pPr algn="ctr"/>
              <a:r>
                <a:rPr lang="en-IN" sz="1500" b="1" dirty="0"/>
                <a:t>Transferred the  </a:t>
              </a:r>
              <a:r>
                <a:rPr lang="en-IN" sz="1500" b="1" i="1" dirty="0"/>
                <a:t>E. coli </a:t>
              </a:r>
              <a:r>
                <a:rPr lang="en-IN" sz="1500" b="1" dirty="0"/>
                <a:t>cells into a medium with normal </a:t>
              </a:r>
              <a:r>
                <a:rPr lang="en-IN" sz="1500" b="1" baseline="30000" dirty="0"/>
                <a:t>14</a:t>
              </a:r>
              <a:r>
                <a:rPr lang="en-IN" sz="1500" b="1" dirty="0"/>
                <a:t>NH</a:t>
              </a:r>
              <a:r>
                <a:rPr lang="en-IN" sz="1500" b="1" baseline="-25000" dirty="0"/>
                <a:t>4</a:t>
              </a:r>
              <a:r>
                <a:rPr lang="en-IN" sz="1500" b="1" dirty="0"/>
                <a:t>Cl</a:t>
              </a:r>
            </a:p>
          </p:txBody>
        </p:sp>
        <p:sp>
          <p:nvSpPr>
            <p:cNvPr id="15" name="Down Arrow 14"/>
            <p:cNvSpPr/>
            <p:nvPr/>
          </p:nvSpPr>
          <p:spPr>
            <a:xfrm>
              <a:off x="4355976" y="1947809"/>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0" name="Group 19"/>
          <p:cNvGrpSpPr/>
          <p:nvPr/>
        </p:nvGrpSpPr>
        <p:grpSpPr>
          <a:xfrm>
            <a:off x="1121617" y="958152"/>
            <a:ext cx="6900767" cy="522902"/>
            <a:chOff x="431540" y="2442076"/>
            <a:chExt cx="8280920" cy="627482"/>
          </a:xfrm>
        </p:grpSpPr>
        <p:sp>
          <p:nvSpPr>
            <p:cNvPr id="10" name="Rectangle 9"/>
            <p:cNvSpPr/>
            <p:nvPr/>
          </p:nvSpPr>
          <p:spPr>
            <a:xfrm>
              <a:off x="431540" y="2442076"/>
              <a:ext cx="8280920" cy="387798"/>
            </a:xfrm>
            <a:prstGeom prst="rect">
              <a:avLst/>
            </a:prstGeom>
            <a:ln>
              <a:solidFill>
                <a:srgbClr val="FFC000"/>
              </a:solidFill>
            </a:ln>
          </p:spPr>
          <p:txBody>
            <a:bodyPr wrap="square">
              <a:spAutoFit/>
            </a:bodyPr>
            <a:lstStyle/>
            <a:p>
              <a:pPr algn="ctr"/>
              <a:r>
                <a:rPr lang="en-IN" sz="1500" b="1" dirty="0"/>
                <a:t>Extracted the DNA  at various time intervals (20’ &amp; 40’)  as the cells multiplied</a:t>
              </a:r>
            </a:p>
          </p:txBody>
        </p:sp>
        <p:sp>
          <p:nvSpPr>
            <p:cNvPr id="16" name="Down Arrow 15"/>
            <p:cNvSpPr/>
            <p:nvPr/>
          </p:nvSpPr>
          <p:spPr>
            <a:xfrm>
              <a:off x="4355976" y="2853534"/>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1" name="Group 20"/>
          <p:cNvGrpSpPr/>
          <p:nvPr/>
        </p:nvGrpSpPr>
        <p:grpSpPr>
          <a:xfrm>
            <a:off x="762000" y="1499125"/>
            <a:ext cx="7620000" cy="736700"/>
            <a:chOff x="0" y="3091243"/>
            <a:chExt cx="9144000" cy="884040"/>
          </a:xfrm>
        </p:grpSpPr>
        <p:sp>
          <p:nvSpPr>
            <p:cNvPr id="12" name="Rectangle 11"/>
            <p:cNvSpPr/>
            <p:nvPr/>
          </p:nvSpPr>
          <p:spPr>
            <a:xfrm>
              <a:off x="0" y="3091243"/>
              <a:ext cx="9144000" cy="664798"/>
            </a:xfrm>
            <a:prstGeom prst="rect">
              <a:avLst/>
            </a:prstGeom>
            <a:ln>
              <a:solidFill>
                <a:srgbClr val="FFC000"/>
              </a:solidFill>
            </a:ln>
          </p:spPr>
          <p:txBody>
            <a:bodyPr wrap="square">
              <a:spAutoFit/>
            </a:bodyPr>
            <a:lstStyle/>
            <a:p>
              <a:pPr algn="ctr"/>
              <a:r>
                <a:rPr lang="en-IN" sz="1500" b="1" dirty="0"/>
                <a:t>These samples were separated independently using  </a:t>
              </a:r>
              <a:r>
                <a:rPr lang="en-IN" sz="1500" b="1" dirty="0" err="1"/>
                <a:t>CsCl</a:t>
              </a:r>
              <a:r>
                <a:rPr lang="en-IN" sz="1500" b="1" dirty="0"/>
                <a:t> gradients centrifuge to measure the densities of DNA</a:t>
              </a:r>
            </a:p>
          </p:txBody>
        </p:sp>
        <p:sp>
          <p:nvSpPr>
            <p:cNvPr id="17" name="Down Arrow 16"/>
            <p:cNvSpPr/>
            <p:nvPr/>
          </p:nvSpPr>
          <p:spPr>
            <a:xfrm>
              <a:off x="4355976" y="3759259"/>
              <a:ext cx="432048" cy="2160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p>
          </p:txBody>
        </p:sp>
      </p:grpSp>
      <p:grpSp>
        <p:nvGrpSpPr>
          <p:cNvPr id="27" name="Group 26"/>
          <p:cNvGrpSpPr/>
          <p:nvPr/>
        </p:nvGrpSpPr>
        <p:grpSpPr>
          <a:xfrm>
            <a:off x="1991714" y="3460776"/>
            <a:ext cx="5340593" cy="1177313"/>
            <a:chOff x="1475656" y="5445224"/>
            <a:chExt cx="6408712" cy="1412776"/>
          </a:xfrm>
        </p:grpSpPr>
        <p:pic>
          <p:nvPicPr>
            <p:cNvPr id="14" name="Picture 2"/>
            <p:cNvPicPr>
              <a:picLocks noChangeAspect="1" noChangeArrowheads="1"/>
            </p:cNvPicPr>
            <p:nvPr/>
          </p:nvPicPr>
          <p:blipFill>
            <a:blip r:embed="rId3" cstate="print"/>
            <a:srcRect l="4342" t="47504" r="2681" b="16040"/>
            <a:stretch>
              <a:fillRect/>
            </a:stretch>
          </p:blipFill>
          <p:spPr bwMode="auto">
            <a:xfrm>
              <a:off x="1475656" y="5445224"/>
              <a:ext cx="6408712" cy="1412776"/>
            </a:xfrm>
            <a:prstGeom prst="rect">
              <a:avLst/>
            </a:prstGeom>
            <a:noFill/>
            <a:ln w="9525">
              <a:noFill/>
              <a:miter lim="800000"/>
              <a:headEnd/>
              <a:tailEnd/>
            </a:ln>
          </p:spPr>
        </p:pic>
        <p:sp>
          <p:nvSpPr>
            <p:cNvPr id="18" name="Frame 17"/>
            <p:cNvSpPr/>
            <p:nvPr/>
          </p:nvSpPr>
          <p:spPr>
            <a:xfrm>
              <a:off x="1475656" y="5445224"/>
              <a:ext cx="6408712" cy="1152128"/>
            </a:xfrm>
            <a:prstGeom prst="frame">
              <a:avLst>
                <a:gd name="adj1" fmla="val 235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b="1">
                <a:solidFill>
                  <a:schemeClr val="tx1"/>
                </a:solidFill>
              </a:endParaRPr>
            </a:p>
          </p:txBody>
        </p:sp>
      </p:grpSp>
      <p:pic>
        <p:nvPicPr>
          <p:cNvPr id="28" name="Picture 2"/>
          <p:cNvPicPr>
            <a:picLocks noChangeAspect="1" noChangeArrowheads="1"/>
          </p:cNvPicPr>
          <p:nvPr/>
        </p:nvPicPr>
        <p:blipFill>
          <a:blip r:embed="rId3" cstate="print"/>
          <a:srcRect l="4342" t="10133" r="2681" b="16040"/>
          <a:stretch>
            <a:fillRect/>
          </a:stretch>
        </p:blipFill>
        <p:spPr bwMode="auto">
          <a:xfrm>
            <a:off x="1907704" y="2260643"/>
            <a:ext cx="5424603" cy="238419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952500"/>
          </a:xfrm>
        </p:spPr>
        <p:txBody>
          <a:bodyPr>
            <a:normAutofit/>
          </a:bodyPr>
          <a:lstStyle/>
          <a:p>
            <a:r>
              <a:rPr lang="en-IN" sz="2000" b="1" dirty="0" err="1"/>
              <a:t>Messelson</a:t>
            </a:r>
            <a:r>
              <a:rPr lang="en-IN" sz="2000" b="1" dirty="0"/>
              <a:t> and Stahl’s Experiment</a:t>
            </a:r>
          </a:p>
        </p:txBody>
      </p:sp>
      <p:sp>
        <p:nvSpPr>
          <p:cNvPr id="3" name="Content Placeholder 2"/>
          <p:cNvSpPr>
            <a:spLocks noGrp="1"/>
          </p:cNvSpPr>
          <p:nvPr>
            <p:ph idx="1"/>
          </p:nvPr>
        </p:nvSpPr>
        <p:spPr>
          <a:xfrm>
            <a:off x="457200" y="1009807"/>
            <a:ext cx="8229600" cy="3771636"/>
          </a:xfrm>
        </p:spPr>
        <p:txBody>
          <a:bodyPr>
            <a:normAutofit/>
          </a:bodyPr>
          <a:lstStyle/>
          <a:p>
            <a:endParaRPr lang="en-IN" dirty="0"/>
          </a:p>
        </p:txBody>
      </p:sp>
      <p:pic>
        <p:nvPicPr>
          <p:cNvPr id="2050" name="Picture 2"/>
          <p:cNvPicPr>
            <a:picLocks noChangeAspect="1" noChangeArrowheads="1"/>
          </p:cNvPicPr>
          <p:nvPr/>
        </p:nvPicPr>
        <p:blipFill>
          <a:blip r:embed="rId3" cstate="print"/>
          <a:srcRect l="4342" t="10133" r="2681" b="16040"/>
          <a:stretch>
            <a:fillRect/>
          </a:stretch>
        </p:blipFill>
        <p:spPr bwMode="auto">
          <a:xfrm>
            <a:off x="753136" y="631833"/>
            <a:ext cx="7637727" cy="3409699"/>
          </a:xfrm>
          <a:prstGeom prst="rect">
            <a:avLst/>
          </a:prstGeom>
          <a:noFill/>
          <a:ln w="9525">
            <a:noFill/>
            <a:miter lim="800000"/>
            <a:headEnd/>
            <a:tailEnd/>
          </a:ln>
        </p:spPr>
      </p:pic>
      <p:sp>
        <p:nvSpPr>
          <p:cNvPr id="4" name="Rectangle 3">
            <a:extLst>
              <a:ext uri="{FF2B5EF4-FFF2-40B4-BE49-F238E27FC236}">
                <a16:creationId xmlns:a16="http://schemas.microsoft.com/office/drawing/2014/main" id="{AE9C2553-FC39-F94F-800D-0370A6639998}"/>
              </a:ext>
            </a:extLst>
          </p:cNvPr>
          <p:cNvSpPr/>
          <p:nvPr/>
        </p:nvSpPr>
        <p:spPr>
          <a:xfrm>
            <a:off x="439131" y="4243528"/>
            <a:ext cx="8229599" cy="369332"/>
          </a:xfrm>
          <a:prstGeom prst="rect">
            <a:avLst/>
          </a:prstGeom>
        </p:spPr>
        <p:txBody>
          <a:bodyPr wrap="square">
            <a:spAutoFit/>
          </a:bodyPr>
          <a:lstStyle/>
          <a:p>
            <a:pPr algn="just"/>
            <a:r>
              <a:rPr lang="en-IN" dirty="0"/>
              <a:t>This experiments proved that the DNA in chromosomes replicate </a:t>
            </a:r>
            <a:r>
              <a:rPr lang="en-IN" dirty="0" err="1"/>
              <a:t>semiconservatively</a:t>
            </a:r>
            <a:r>
              <a:rPr lang="en-IN"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20"/>
            <a:ext cx="6858000" cy="952500"/>
          </a:xfrm>
        </p:spPr>
        <p:txBody>
          <a:bodyPr/>
          <a:lstStyle/>
          <a:p>
            <a:r>
              <a:rPr lang="en-US" dirty="0"/>
              <a:t>Nitrogenous Bases</a:t>
            </a:r>
            <a:endParaRPr lang="en-IN" dirty="0"/>
          </a:p>
        </p:txBody>
      </p:sp>
      <p:sp>
        <p:nvSpPr>
          <p:cNvPr id="3" name="Content Placeholder 2"/>
          <p:cNvSpPr>
            <a:spLocks noGrp="1"/>
          </p:cNvSpPr>
          <p:nvPr>
            <p:ph idx="1"/>
          </p:nvPr>
        </p:nvSpPr>
        <p:spPr/>
        <p:txBody>
          <a:bodyPr/>
          <a:lstStyle/>
          <a:p>
            <a:endParaRPr lang="en-IN"/>
          </a:p>
        </p:txBody>
      </p:sp>
      <p:pic>
        <p:nvPicPr>
          <p:cNvPr id="193538" name="Picture 2"/>
          <p:cNvPicPr>
            <a:picLocks noChangeAspect="1" noChangeArrowheads="1"/>
          </p:cNvPicPr>
          <p:nvPr/>
        </p:nvPicPr>
        <p:blipFill>
          <a:blip r:embed="rId2" cstate="print"/>
          <a:srcRect l="55721" t="7180" r="6024" b="45810"/>
          <a:stretch>
            <a:fillRect/>
          </a:stretch>
        </p:blipFill>
        <p:spPr bwMode="auto">
          <a:xfrm>
            <a:off x="851587" y="937287"/>
            <a:ext cx="3474070" cy="2400268"/>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46679" t="54421" r="1851" b="2751"/>
          <a:stretch>
            <a:fillRect/>
          </a:stretch>
        </p:blipFill>
        <p:spPr bwMode="auto">
          <a:xfrm>
            <a:off x="3551887" y="3397560"/>
            <a:ext cx="4745801" cy="2220247"/>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669980"/>
          </a:xfrm>
        </p:spPr>
        <p:txBody>
          <a:bodyPr>
            <a:noAutofit/>
          </a:bodyPr>
          <a:lstStyle/>
          <a:p>
            <a:r>
              <a:rPr lang="en-IN" sz="2400" b="1" dirty="0"/>
              <a:t>Other Experiment similar to </a:t>
            </a:r>
            <a:r>
              <a:rPr lang="en-IN" sz="2400" b="1" dirty="0" err="1"/>
              <a:t>Messelson</a:t>
            </a:r>
            <a:r>
              <a:rPr lang="en-IN" sz="2400" b="1" dirty="0"/>
              <a:t> and Stahl’s Experiment</a:t>
            </a:r>
          </a:p>
        </p:txBody>
      </p:sp>
      <p:sp>
        <p:nvSpPr>
          <p:cNvPr id="3" name="Content Placeholder 2"/>
          <p:cNvSpPr>
            <a:spLocks noGrp="1"/>
          </p:cNvSpPr>
          <p:nvPr>
            <p:ph idx="1"/>
          </p:nvPr>
        </p:nvSpPr>
        <p:spPr>
          <a:xfrm>
            <a:off x="457200" y="1057300"/>
            <a:ext cx="8229600" cy="4047836"/>
          </a:xfrm>
        </p:spPr>
        <p:txBody>
          <a:bodyPr>
            <a:normAutofit/>
          </a:bodyPr>
          <a:lstStyle/>
          <a:p>
            <a:pPr marL="0" indent="0" algn="just">
              <a:buNone/>
            </a:pPr>
            <a:r>
              <a:rPr lang="en-IN" sz="1800" b="1" i="1" dirty="0">
                <a:solidFill>
                  <a:srgbClr val="FFFF00"/>
                </a:solidFill>
              </a:rPr>
              <a:t>Taylor and et. al, 1958 </a:t>
            </a:r>
            <a:r>
              <a:rPr lang="en-IN" sz="1800" dirty="0"/>
              <a:t>used of radioactive thymidine to detect distribution of newly synthesised DNA in the chromosomes was performed on </a:t>
            </a:r>
            <a:r>
              <a:rPr lang="en-IN" sz="1800" b="1" i="1" u="sng" dirty="0">
                <a:solidFill>
                  <a:srgbClr val="FFFF00"/>
                </a:solidFill>
              </a:rPr>
              <a:t>Vicia</a:t>
            </a:r>
            <a:r>
              <a:rPr lang="en-IN" sz="1800" b="1" i="1" dirty="0">
                <a:solidFill>
                  <a:srgbClr val="FFFF00"/>
                </a:solidFill>
              </a:rPr>
              <a:t> </a:t>
            </a:r>
            <a:r>
              <a:rPr lang="en-IN" sz="1800" b="1" i="1" u="sng" dirty="0" err="1">
                <a:solidFill>
                  <a:srgbClr val="FFFF00"/>
                </a:solidFill>
              </a:rPr>
              <a:t>faba</a:t>
            </a:r>
            <a:r>
              <a:rPr lang="en-IN" sz="1800" b="1" i="1" u="sng" dirty="0">
                <a:solidFill>
                  <a:srgbClr val="FFFF00"/>
                </a:solidFill>
              </a:rPr>
              <a:t> </a:t>
            </a:r>
            <a:r>
              <a:rPr lang="en-IN" sz="1800" b="1" i="1" dirty="0">
                <a:solidFill>
                  <a:srgbClr val="FFFF00"/>
                </a:solidFill>
              </a:rPr>
              <a:t>(</a:t>
            </a:r>
            <a:r>
              <a:rPr lang="en-IN" sz="1800" b="1" i="1" dirty="0" err="1">
                <a:solidFill>
                  <a:srgbClr val="FFFF00"/>
                </a:solidFill>
              </a:rPr>
              <a:t>faba</a:t>
            </a:r>
            <a:r>
              <a:rPr lang="en-IN" sz="1800" b="1" i="1" dirty="0">
                <a:solidFill>
                  <a:srgbClr val="FFFF00"/>
                </a:solidFill>
              </a:rPr>
              <a:t> </a:t>
            </a:r>
            <a:r>
              <a:rPr lang="en-IN" sz="1800" b="1" i="1">
                <a:solidFill>
                  <a:srgbClr val="FFFF00"/>
                </a:solidFill>
              </a:rPr>
              <a:t>beans).</a:t>
            </a:r>
            <a:endParaRPr lang="en-IN" sz="1800" i="1" dirty="0"/>
          </a:p>
        </p:txBody>
      </p:sp>
      <p:pic>
        <p:nvPicPr>
          <p:cNvPr id="1026" name="Picture 2"/>
          <p:cNvPicPr>
            <a:picLocks noChangeAspect="1" noChangeArrowheads="1"/>
          </p:cNvPicPr>
          <p:nvPr/>
        </p:nvPicPr>
        <p:blipFill>
          <a:blip r:embed="rId2" cstate="print"/>
          <a:srcRect l="21775" t="18993" r="20945" b="8657"/>
          <a:stretch>
            <a:fillRect/>
          </a:stretch>
        </p:blipFill>
        <p:spPr bwMode="auto">
          <a:xfrm>
            <a:off x="899592" y="2209428"/>
            <a:ext cx="4300762" cy="30541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67" y="15453"/>
            <a:ext cx="6568257" cy="952500"/>
          </a:xfrm>
        </p:spPr>
        <p:txBody>
          <a:bodyPr/>
          <a:lstStyle/>
          <a:p>
            <a:r>
              <a:rPr lang="en-IN" sz="3600" dirty="0"/>
              <a:t>The Machinery and the Enzymes</a:t>
            </a:r>
          </a:p>
        </p:txBody>
      </p:sp>
      <p:sp>
        <p:nvSpPr>
          <p:cNvPr id="3" name="Content Placeholder 2"/>
          <p:cNvSpPr>
            <a:spLocks noGrp="1"/>
          </p:cNvSpPr>
          <p:nvPr>
            <p:ph idx="1"/>
          </p:nvPr>
        </p:nvSpPr>
        <p:spPr>
          <a:xfrm>
            <a:off x="251520" y="769268"/>
            <a:ext cx="7560840" cy="1728192"/>
          </a:xfrm>
        </p:spPr>
        <p:txBody>
          <a:bodyPr>
            <a:normAutofit/>
          </a:bodyPr>
          <a:lstStyle/>
          <a:p>
            <a:pPr algn="ctr">
              <a:buNone/>
            </a:pPr>
            <a:r>
              <a:rPr lang="en-US" sz="3600" b="1" u="sng" dirty="0"/>
              <a:t>Pre-test</a:t>
            </a:r>
            <a:endParaRPr lang="en-US" sz="2400" b="1" u="sng" dirty="0"/>
          </a:p>
          <a:p>
            <a:pPr algn="just">
              <a:buNone/>
            </a:pPr>
            <a:r>
              <a:rPr lang="en-US" sz="2400" b="1" dirty="0"/>
              <a:t>When do DNA replicates in eukaryotic cells?</a:t>
            </a:r>
          </a:p>
          <a:p>
            <a:pPr algn="just">
              <a:buNone/>
            </a:pPr>
            <a:r>
              <a:rPr lang="en-US" sz="2400" b="1" dirty="0"/>
              <a:t>Answer: </a:t>
            </a:r>
            <a:r>
              <a:rPr lang="en-US" sz="2400" b="1" dirty="0">
                <a:solidFill>
                  <a:srgbClr val="FFFF00"/>
                </a:solidFill>
              </a:rPr>
              <a:t>During the synthesis phase (S-phase) of cell cycle</a:t>
            </a:r>
            <a:endParaRPr lang="en-IN" sz="2400" b="1" dirty="0">
              <a:solidFill>
                <a:srgbClr val="FFFF00"/>
              </a:solidFill>
            </a:endParaRPr>
          </a:p>
        </p:txBody>
      </p:sp>
      <p:sp>
        <p:nvSpPr>
          <p:cNvPr id="4" name="Rectangle 3">
            <a:extLst>
              <a:ext uri="{FF2B5EF4-FFF2-40B4-BE49-F238E27FC236}">
                <a16:creationId xmlns:a16="http://schemas.microsoft.com/office/drawing/2014/main" id="{EB531B7F-D25C-0D48-9FA8-C2D378B55628}"/>
              </a:ext>
            </a:extLst>
          </p:cNvPr>
          <p:cNvSpPr/>
          <p:nvPr/>
        </p:nvSpPr>
        <p:spPr>
          <a:xfrm>
            <a:off x="6561956" y="15453"/>
            <a:ext cx="2833825" cy="646331"/>
          </a:xfrm>
          <a:prstGeom prst="rect">
            <a:avLst/>
          </a:prstGeom>
        </p:spPr>
        <p:txBody>
          <a:bodyPr wrap="square">
            <a:spAutoFit/>
          </a:bodyPr>
          <a:lstStyle/>
          <a:p>
            <a:r>
              <a:rPr lang="en-US" sz="1200" dirty="0"/>
              <a:t>Read on page no. 106-7</a:t>
            </a:r>
            <a:br>
              <a:rPr lang="en-US" sz="1200" dirty="0"/>
            </a:br>
            <a:r>
              <a:rPr lang="en-IN" sz="1200" b="1" dirty="0"/>
              <a:t>6.4.2 The Machinery and the Enzymes</a:t>
            </a:r>
            <a:br>
              <a:rPr lang="en-IN" sz="1200" dirty="0"/>
            </a:b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38" y="-139846"/>
            <a:ext cx="8229600" cy="952500"/>
          </a:xfrm>
        </p:spPr>
        <p:txBody>
          <a:bodyPr>
            <a:normAutofit/>
          </a:bodyPr>
          <a:lstStyle/>
          <a:p>
            <a:r>
              <a:rPr lang="en-US" sz="1800" b="1" dirty="0">
                <a:solidFill>
                  <a:srgbClr val="FFFF00"/>
                </a:solidFill>
              </a:rPr>
              <a:t>Two steps of gene expression </a:t>
            </a:r>
            <a:r>
              <a:rPr lang="en-US" sz="1800" b="1" dirty="0"/>
              <a:t>(</a:t>
            </a:r>
            <a:r>
              <a:rPr lang="en-US" sz="1800" i="1" dirty="0"/>
              <a:t>Central Dogma of molecular biology</a:t>
            </a:r>
            <a:r>
              <a:rPr lang="en-US" sz="1800" b="1" dirty="0"/>
              <a:t>)</a:t>
            </a:r>
            <a:endParaRPr lang="en-IN" sz="1800" b="1" dirty="0"/>
          </a:p>
        </p:txBody>
      </p:sp>
      <p:grpSp>
        <p:nvGrpSpPr>
          <p:cNvPr id="12" name="Group 11">
            <a:extLst>
              <a:ext uri="{FF2B5EF4-FFF2-40B4-BE49-F238E27FC236}">
                <a16:creationId xmlns:a16="http://schemas.microsoft.com/office/drawing/2014/main" id="{FA702725-E61A-A44D-B7C5-8B4E592A1D32}"/>
              </a:ext>
            </a:extLst>
          </p:cNvPr>
          <p:cNvGrpSpPr/>
          <p:nvPr/>
        </p:nvGrpSpPr>
        <p:grpSpPr>
          <a:xfrm>
            <a:off x="205455" y="497497"/>
            <a:ext cx="6994683" cy="986467"/>
            <a:chOff x="169605" y="2671825"/>
            <a:chExt cx="6994683" cy="986467"/>
          </a:xfrm>
        </p:grpSpPr>
        <p:grpSp>
          <p:nvGrpSpPr>
            <p:cNvPr id="13" name="Group 12">
              <a:extLst>
                <a:ext uri="{FF2B5EF4-FFF2-40B4-BE49-F238E27FC236}">
                  <a16:creationId xmlns:a16="http://schemas.microsoft.com/office/drawing/2014/main" id="{B4C30F4F-2083-EA44-A645-A3F93C7FA171}"/>
                </a:ext>
              </a:extLst>
            </p:cNvPr>
            <p:cNvGrpSpPr/>
            <p:nvPr/>
          </p:nvGrpSpPr>
          <p:grpSpPr>
            <a:xfrm>
              <a:off x="606240" y="2857500"/>
              <a:ext cx="5741172" cy="576455"/>
              <a:chOff x="1147605" y="3735411"/>
              <a:chExt cx="5741172" cy="274201"/>
            </a:xfrm>
          </p:grpSpPr>
          <p:grpSp>
            <p:nvGrpSpPr>
              <p:cNvPr id="22" name="Group 21">
                <a:extLst>
                  <a:ext uri="{FF2B5EF4-FFF2-40B4-BE49-F238E27FC236}">
                    <a16:creationId xmlns:a16="http://schemas.microsoft.com/office/drawing/2014/main" id="{7D9C8950-3387-F64D-9B0C-091F7A9FD269}"/>
                  </a:ext>
                </a:extLst>
              </p:cNvPr>
              <p:cNvGrpSpPr/>
              <p:nvPr/>
            </p:nvGrpSpPr>
            <p:grpSpPr>
              <a:xfrm>
                <a:off x="5387662" y="3740219"/>
                <a:ext cx="1501115" cy="269393"/>
                <a:chOff x="5447149" y="3740219"/>
                <a:chExt cx="1501115" cy="269393"/>
              </a:xfrm>
            </p:grpSpPr>
            <p:grpSp>
              <p:nvGrpSpPr>
                <p:cNvPr id="100" name="Group 99">
                  <a:extLst>
                    <a:ext uri="{FF2B5EF4-FFF2-40B4-BE49-F238E27FC236}">
                      <a16:creationId xmlns:a16="http://schemas.microsoft.com/office/drawing/2014/main" id="{DBD74A5C-9144-FB47-9C78-412652E96D4D}"/>
                    </a:ext>
                  </a:extLst>
                </p:cNvPr>
                <p:cNvGrpSpPr/>
                <p:nvPr/>
              </p:nvGrpSpPr>
              <p:grpSpPr>
                <a:xfrm>
                  <a:off x="6287242" y="3740219"/>
                  <a:ext cx="661022" cy="269393"/>
                  <a:chOff x="6287242" y="3740219"/>
                  <a:chExt cx="661022" cy="269393"/>
                </a:xfrm>
              </p:grpSpPr>
              <p:grpSp>
                <p:nvGrpSpPr>
                  <p:cNvPr id="116" name="Group 115">
                    <a:extLst>
                      <a:ext uri="{FF2B5EF4-FFF2-40B4-BE49-F238E27FC236}">
                        <a16:creationId xmlns:a16="http://schemas.microsoft.com/office/drawing/2014/main" id="{AA33F5BE-AF76-5B42-8ED9-655AC151533F}"/>
                      </a:ext>
                    </a:extLst>
                  </p:cNvPr>
                  <p:cNvGrpSpPr/>
                  <p:nvPr/>
                </p:nvGrpSpPr>
                <p:grpSpPr>
                  <a:xfrm>
                    <a:off x="6732240" y="3740219"/>
                    <a:ext cx="216024" cy="269393"/>
                    <a:chOff x="6732240" y="3740219"/>
                    <a:chExt cx="216024" cy="269393"/>
                  </a:xfrm>
                </p:grpSpPr>
                <p:grpSp>
                  <p:nvGrpSpPr>
                    <p:cNvPr id="124" name="Group 123">
                      <a:extLst>
                        <a:ext uri="{FF2B5EF4-FFF2-40B4-BE49-F238E27FC236}">
                          <a16:creationId xmlns:a16="http://schemas.microsoft.com/office/drawing/2014/main" id="{B8F1454D-2801-0443-B181-B7F123AB3E7D}"/>
                        </a:ext>
                      </a:extLst>
                    </p:cNvPr>
                    <p:cNvGrpSpPr/>
                    <p:nvPr/>
                  </p:nvGrpSpPr>
                  <p:grpSpPr>
                    <a:xfrm>
                      <a:off x="6732240" y="3740219"/>
                      <a:ext cx="0" cy="269393"/>
                      <a:chOff x="6732240" y="3740219"/>
                      <a:chExt cx="0" cy="269393"/>
                    </a:xfrm>
                  </p:grpSpPr>
                  <p:cxnSp>
                    <p:nvCxnSpPr>
                      <p:cNvPr id="128" name="Straight Connector 127">
                        <a:extLst>
                          <a:ext uri="{FF2B5EF4-FFF2-40B4-BE49-F238E27FC236}">
                            <a16:creationId xmlns:a16="http://schemas.microsoft.com/office/drawing/2014/main" id="{75C1F7AE-DD16-C748-8FC8-9B0AF43D2DF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9" name="Straight Connector 128">
                        <a:extLst>
                          <a:ext uri="{FF2B5EF4-FFF2-40B4-BE49-F238E27FC236}">
                            <a16:creationId xmlns:a16="http://schemas.microsoft.com/office/drawing/2014/main" id="{0A27951B-1B86-7442-8FD2-ECCFA649CEE0}"/>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25" name="Group 124">
                      <a:extLst>
                        <a:ext uri="{FF2B5EF4-FFF2-40B4-BE49-F238E27FC236}">
                          <a16:creationId xmlns:a16="http://schemas.microsoft.com/office/drawing/2014/main" id="{0AD26F0B-A40A-0745-8939-99975A4EBB6F}"/>
                        </a:ext>
                      </a:extLst>
                    </p:cNvPr>
                    <p:cNvGrpSpPr/>
                    <p:nvPr/>
                  </p:nvGrpSpPr>
                  <p:grpSpPr>
                    <a:xfrm>
                      <a:off x="6948264" y="3740219"/>
                      <a:ext cx="0" cy="269393"/>
                      <a:chOff x="6732240" y="3740219"/>
                      <a:chExt cx="0" cy="269393"/>
                    </a:xfrm>
                  </p:grpSpPr>
                  <p:cxnSp>
                    <p:nvCxnSpPr>
                      <p:cNvPr id="126" name="Straight Connector 125">
                        <a:extLst>
                          <a:ext uri="{FF2B5EF4-FFF2-40B4-BE49-F238E27FC236}">
                            <a16:creationId xmlns:a16="http://schemas.microsoft.com/office/drawing/2014/main" id="{9CA2FD37-CE20-AB42-A515-95357065A5C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7" name="Straight Connector 126">
                        <a:extLst>
                          <a:ext uri="{FF2B5EF4-FFF2-40B4-BE49-F238E27FC236}">
                            <a16:creationId xmlns:a16="http://schemas.microsoft.com/office/drawing/2014/main" id="{0EBB5111-448C-E149-85E3-1AB0937007D0}"/>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17" name="Group 116">
                    <a:extLst>
                      <a:ext uri="{FF2B5EF4-FFF2-40B4-BE49-F238E27FC236}">
                        <a16:creationId xmlns:a16="http://schemas.microsoft.com/office/drawing/2014/main" id="{57AEDC24-0C1F-3547-8BCE-FF76C45A8C89}"/>
                      </a:ext>
                    </a:extLst>
                  </p:cNvPr>
                  <p:cNvGrpSpPr/>
                  <p:nvPr/>
                </p:nvGrpSpPr>
                <p:grpSpPr>
                  <a:xfrm>
                    <a:off x="6287242" y="3740219"/>
                    <a:ext cx="216024" cy="269393"/>
                    <a:chOff x="6732240" y="3740219"/>
                    <a:chExt cx="216024" cy="269393"/>
                  </a:xfrm>
                </p:grpSpPr>
                <p:grpSp>
                  <p:nvGrpSpPr>
                    <p:cNvPr id="118" name="Group 117">
                      <a:extLst>
                        <a:ext uri="{FF2B5EF4-FFF2-40B4-BE49-F238E27FC236}">
                          <a16:creationId xmlns:a16="http://schemas.microsoft.com/office/drawing/2014/main" id="{5FF161B4-EC39-E14F-BD29-88F49D9C7424}"/>
                        </a:ext>
                      </a:extLst>
                    </p:cNvPr>
                    <p:cNvGrpSpPr/>
                    <p:nvPr/>
                  </p:nvGrpSpPr>
                  <p:grpSpPr>
                    <a:xfrm>
                      <a:off x="6732240" y="3740219"/>
                      <a:ext cx="0" cy="269393"/>
                      <a:chOff x="6732240" y="3740219"/>
                      <a:chExt cx="0" cy="269393"/>
                    </a:xfrm>
                  </p:grpSpPr>
                  <p:cxnSp>
                    <p:nvCxnSpPr>
                      <p:cNvPr id="122" name="Straight Connector 121">
                        <a:extLst>
                          <a:ext uri="{FF2B5EF4-FFF2-40B4-BE49-F238E27FC236}">
                            <a16:creationId xmlns:a16="http://schemas.microsoft.com/office/drawing/2014/main" id="{5A579358-8BDD-4748-9889-0E911A4DE17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3" name="Straight Connector 122">
                        <a:extLst>
                          <a:ext uri="{FF2B5EF4-FFF2-40B4-BE49-F238E27FC236}">
                            <a16:creationId xmlns:a16="http://schemas.microsoft.com/office/drawing/2014/main" id="{4EA96DCD-1C90-8E4C-815F-75EBA9B03F9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9" name="Group 118">
                      <a:extLst>
                        <a:ext uri="{FF2B5EF4-FFF2-40B4-BE49-F238E27FC236}">
                          <a16:creationId xmlns:a16="http://schemas.microsoft.com/office/drawing/2014/main" id="{7781E3FA-4F2F-E448-BC4B-21D72447631D}"/>
                        </a:ext>
                      </a:extLst>
                    </p:cNvPr>
                    <p:cNvGrpSpPr/>
                    <p:nvPr/>
                  </p:nvGrpSpPr>
                  <p:grpSpPr>
                    <a:xfrm>
                      <a:off x="6948264" y="3740219"/>
                      <a:ext cx="0" cy="269393"/>
                      <a:chOff x="6732240" y="3740219"/>
                      <a:chExt cx="0" cy="269393"/>
                    </a:xfrm>
                  </p:grpSpPr>
                  <p:cxnSp>
                    <p:nvCxnSpPr>
                      <p:cNvPr id="120" name="Straight Connector 119">
                        <a:extLst>
                          <a:ext uri="{FF2B5EF4-FFF2-40B4-BE49-F238E27FC236}">
                            <a16:creationId xmlns:a16="http://schemas.microsoft.com/office/drawing/2014/main" id="{32252E86-2E45-9F4D-BEB9-B1D53326D711}"/>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DBD15701-CD57-4243-929E-B2143BB6B41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101" name="Group 100">
                  <a:extLst>
                    <a:ext uri="{FF2B5EF4-FFF2-40B4-BE49-F238E27FC236}">
                      <a16:creationId xmlns:a16="http://schemas.microsoft.com/office/drawing/2014/main" id="{8E365AEE-E68E-E54F-A1D5-058A1106B648}"/>
                    </a:ext>
                  </a:extLst>
                </p:cNvPr>
                <p:cNvGrpSpPr/>
                <p:nvPr/>
              </p:nvGrpSpPr>
              <p:grpSpPr>
                <a:xfrm>
                  <a:off x="5447149" y="3740219"/>
                  <a:ext cx="661022" cy="269393"/>
                  <a:chOff x="6287242" y="3740219"/>
                  <a:chExt cx="661022" cy="269393"/>
                </a:xfrm>
              </p:grpSpPr>
              <p:grpSp>
                <p:nvGrpSpPr>
                  <p:cNvPr id="102" name="Group 101">
                    <a:extLst>
                      <a:ext uri="{FF2B5EF4-FFF2-40B4-BE49-F238E27FC236}">
                        <a16:creationId xmlns:a16="http://schemas.microsoft.com/office/drawing/2014/main" id="{1EDE6C47-A92D-0C40-A499-923ADB3D925E}"/>
                      </a:ext>
                    </a:extLst>
                  </p:cNvPr>
                  <p:cNvGrpSpPr/>
                  <p:nvPr/>
                </p:nvGrpSpPr>
                <p:grpSpPr>
                  <a:xfrm>
                    <a:off x="6732240" y="3740219"/>
                    <a:ext cx="216024" cy="269393"/>
                    <a:chOff x="6732240" y="3740219"/>
                    <a:chExt cx="216024" cy="269393"/>
                  </a:xfrm>
                </p:grpSpPr>
                <p:grpSp>
                  <p:nvGrpSpPr>
                    <p:cNvPr id="110" name="Group 109">
                      <a:extLst>
                        <a:ext uri="{FF2B5EF4-FFF2-40B4-BE49-F238E27FC236}">
                          <a16:creationId xmlns:a16="http://schemas.microsoft.com/office/drawing/2014/main" id="{8BDF9FEF-65AC-D548-A2C4-E4687026C9B4}"/>
                        </a:ext>
                      </a:extLst>
                    </p:cNvPr>
                    <p:cNvGrpSpPr/>
                    <p:nvPr/>
                  </p:nvGrpSpPr>
                  <p:grpSpPr>
                    <a:xfrm>
                      <a:off x="6732240" y="3740219"/>
                      <a:ext cx="0" cy="269393"/>
                      <a:chOff x="6732240" y="3740219"/>
                      <a:chExt cx="0" cy="269393"/>
                    </a:xfrm>
                  </p:grpSpPr>
                  <p:cxnSp>
                    <p:nvCxnSpPr>
                      <p:cNvPr id="114" name="Straight Connector 113">
                        <a:extLst>
                          <a:ext uri="{FF2B5EF4-FFF2-40B4-BE49-F238E27FC236}">
                            <a16:creationId xmlns:a16="http://schemas.microsoft.com/office/drawing/2014/main" id="{C3C1A820-E4E4-8E45-8C4F-9A144D57784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15A6280A-EE92-7C4A-B505-4BAD947805A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1" name="Group 110">
                      <a:extLst>
                        <a:ext uri="{FF2B5EF4-FFF2-40B4-BE49-F238E27FC236}">
                          <a16:creationId xmlns:a16="http://schemas.microsoft.com/office/drawing/2014/main" id="{ED431F06-26A9-A749-B2C4-5F1D8C6B02BD}"/>
                        </a:ext>
                      </a:extLst>
                    </p:cNvPr>
                    <p:cNvGrpSpPr/>
                    <p:nvPr/>
                  </p:nvGrpSpPr>
                  <p:grpSpPr>
                    <a:xfrm>
                      <a:off x="6948264" y="3740219"/>
                      <a:ext cx="0" cy="269393"/>
                      <a:chOff x="6732240" y="3740219"/>
                      <a:chExt cx="0" cy="269393"/>
                    </a:xfrm>
                  </p:grpSpPr>
                  <p:cxnSp>
                    <p:nvCxnSpPr>
                      <p:cNvPr id="112" name="Straight Connector 111">
                        <a:extLst>
                          <a:ext uri="{FF2B5EF4-FFF2-40B4-BE49-F238E27FC236}">
                            <a16:creationId xmlns:a16="http://schemas.microsoft.com/office/drawing/2014/main" id="{8D63AB25-32DC-1F4A-A9CC-25A142D00713}"/>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489CAE1B-43A4-6148-8CAD-9595C6B9058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03" name="Group 102">
                    <a:extLst>
                      <a:ext uri="{FF2B5EF4-FFF2-40B4-BE49-F238E27FC236}">
                        <a16:creationId xmlns:a16="http://schemas.microsoft.com/office/drawing/2014/main" id="{ECEBE7DF-225A-904B-8F5B-F6E305DE5D1C}"/>
                      </a:ext>
                    </a:extLst>
                  </p:cNvPr>
                  <p:cNvGrpSpPr/>
                  <p:nvPr/>
                </p:nvGrpSpPr>
                <p:grpSpPr>
                  <a:xfrm>
                    <a:off x="6287242" y="3740219"/>
                    <a:ext cx="216024" cy="269393"/>
                    <a:chOff x="6732240" y="3740219"/>
                    <a:chExt cx="216024" cy="269393"/>
                  </a:xfrm>
                </p:grpSpPr>
                <p:grpSp>
                  <p:nvGrpSpPr>
                    <p:cNvPr id="104" name="Group 103">
                      <a:extLst>
                        <a:ext uri="{FF2B5EF4-FFF2-40B4-BE49-F238E27FC236}">
                          <a16:creationId xmlns:a16="http://schemas.microsoft.com/office/drawing/2014/main" id="{A2B5EE51-BA5C-3E4A-B033-EF1D2913874A}"/>
                        </a:ext>
                      </a:extLst>
                    </p:cNvPr>
                    <p:cNvGrpSpPr/>
                    <p:nvPr/>
                  </p:nvGrpSpPr>
                  <p:grpSpPr>
                    <a:xfrm>
                      <a:off x="6732240" y="3740219"/>
                      <a:ext cx="0" cy="269393"/>
                      <a:chOff x="6732240" y="3740219"/>
                      <a:chExt cx="0" cy="269393"/>
                    </a:xfrm>
                  </p:grpSpPr>
                  <p:cxnSp>
                    <p:nvCxnSpPr>
                      <p:cNvPr id="108" name="Straight Connector 107">
                        <a:extLst>
                          <a:ext uri="{FF2B5EF4-FFF2-40B4-BE49-F238E27FC236}">
                            <a16:creationId xmlns:a16="http://schemas.microsoft.com/office/drawing/2014/main" id="{287C792A-4F27-FF43-AAAF-214348C5A20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3A77A367-A210-6040-B198-2FC7C18AD59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5" name="Group 104">
                      <a:extLst>
                        <a:ext uri="{FF2B5EF4-FFF2-40B4-BE49-F238E27FC236}">
                          <a16:creationId xmlns:a16="http://schemas.microsoft.com/office/drawing/2014/main" id="{A42342B0-402F-5344-BC3C-F5F8B1DDDE56}"/>
                        </a:ext>
                      </a:extLst>
                    </p:cNvPr>
                    <p:cNvGrpSpPr/>
                    <p:nvPr/>
                  </p:nvGrpSpPr>
                  <p:grpSpPr>
                    <a:xfrm>
                      <a:off x="6948264" y="3740219"/>
                      <a:ext cx="0" cy="269393"/>
                      <a:chOff x="6732240" y="3740219"/>
                      <a:chExt cx="0" cy="269393"/>
                    </a:xfrm>
                  </p:grpSpPr>
                  <p:cxnSp>
                    <p:nvCxnSpPr>
                      <p:cNvPr id="106" name="Straight Connector 105">
                        <a:extLst>
                          <a:ext uri="{FF2B5EF4-FFF2-40B4-BE49-F238E27FC236}">
                            <a16:creationId xmlns:a16="http://schemas.microsoft.com/office/drawing/2014/main" id="{773FB55E-6240-5546-BAF5-2F8250E89F93}"/>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B72BB0FB-CD27-4F4C-B725-F77B0E814EF2}"/>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3" name="Group 22">
                <a:extLst>
                  <a:ext uri="{FF2B5EF4-FFF2-40B4-BE49-F238E27FC236}">
                    <a16:creationId xmlns:a16="http://schemas.microsoft.com/office/drawing/2014/main" id="{7E975032-903E-C24C-A093-52557A28B30A}"/>
                  </a:ext>
                </a:extLst>
              </p:cNvPr>
              <p:cNvGrpSpPr/>
              <p:nvPr/>
            </p:nvGrpSpPr>
            <p:grpSpPr>
              <a:xfrm>
                <a:off x="3689947" y="3740219"/>
                <a:ext cx="1501115" cy="269393"/>
                <a:chOff x="5447149" y="3740219"/>
                <a:chExt cx="1501115" cy="269393"/>
              </a:xfrm>
            </p:grpSpPr>
            <p:grpSp>
              <p:nvGrpSpPr>
                <p:cNvPr id="70" name="Group 69">
                  <a:extLst>
                    <a:ext uri="{FF2B5EF4-FFF2-40B4-BE49-F238E27FC236}">
                      <a16:creationId xmlns:a16="http://schemas.microsoft.com/office/drawing/2014/main" id="{90A1C303-362E-CF4A-99FB-B9E233197B36}"/>
                    </a:ext>
                  </a:extLst>
                </p:cNvPr>
                <p:cNvGrpSpPr/>
                <p:nvPr/>
              </p:nvGrpSpPr>
              <p:grpSpPr>
                <a:xfrm>
                  <a:off x="6287242" y="3740219"/>
                  <a:ext cx="661022" cy="269393"/>
                  <a:chOff x="6287242" y="3740219"/>
                  <a:chExt cx="661022" cy="269393"/>
                </a:xfrm>
              </p:grpSpPr>
              <p:grpSp>
                <p:nvGrpSpPr>
                  <p:cNvPr id="86" name="Group 85">
                    <a:extLst>
                      <a:ext uri="{FF2B5EF4-FFF2-40B4-BE49-F238E27FC236}">
                        <a16:creationId xmlns:a16="http://schemas.microsoft.com/office/drawing/2014/main" id="{8053697D-F086-684B-8D74-C732480C7E2F}"/>
                      </a:ext>
                    </a:extLst>
                  </p:cNvPr>
                  <p:cNvGrpSpPr/>
                  <p:nvPr/>
                </p:nvGrpSpPr>
                <p:grpSpPr>
                  <a:xfrm>
                    <a:off x="6732240" y="3740219"/>
                    <a:ext cx="216024" cy="269393"/>
                    <a:chOff x="6732240" y="3740219"/>
                    <a:chExt cx="216024" cy="269393"/>
                  </a:xfrm>
                </p:grpSpPr>
                <p:grpSp>
                  <p:nvGrpSpPr>
                    <p:cNvPr id="94" name="Group 93">
                      <a:extLst>
                        <a:ext uri="{FF2B5EF4-FFF2-40B4-BE49-F238E27FC236}">
                          <a16:creationId xmlns:a16="http://schemas.microsoft.com/office/drawing/2014/main" id="{E3F28954-C56C-BB43-ACB5-697F958396FD}"/>
                        </a:ext>
                      </a:extLst>
                    </p:cNvPr>
                    <p:cNvGrpSpPr/>
                    <p:nvPr/>
                  </p:nvGrpSpPr>
                  <p:grpSpPr>
                    <a:xfrm>
                      <a:off x="6732240" y="3740219"/>
                      <a:ext cx="0" cy="269393"/>
                      <a:chOff x="6732240" y="3740219"/>
                      <a:chExt cx="0" cy="269393"/>
                    </a:xfrm>
                  </p:grpSpPr>
                  <p:cxnSp>
                    <p:nvCxnSpPr>
                      <p:cNvPr id="98" name="Straight Connector 97">
                        <a:extLst>
                          <a:ext uri="{FF2B5EF4-FFF2-40B4-BE49-F238E27FC236}">
                            <a16:creationId xmlns:a16="http://schemas.microsoft.com/office/drawing/2014/main" id="{C4131E47-817A-CF4E-8955-3C594449847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9" name="Straight Connector 98">
                        <a:extLst>
                          <a:ext uri="{FF2B5EF4-FFF2-40B4-BE49-F238E27FC236}">
                            <a16:creationId xmlns:a16="http://schemas.microsoft.com/office/drawing/2014/main" id="{D3717785-7F50-9143-B0BA-C415A21B34C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95" name="Group 94">
                      <a:extLst>
                        <a:ext uri="{FF2B5EF4-FFF2-40B4-BE49-F238E27FC236}">
                          <a16:creationId xmlns:a16="http://schemas.microsoft.com/office/drawing/2014/main" id="{188659ED-353B-504C-A053-0BEAEE1B68E8}"/>
                        </a:ext>
                      </a:extLst>
                    </p:cNvPr>
                    <p:cNvGrpSpPr/>
                    <p:nvPr/>
                  </p:nvGrpSpPr>
                  <p:grpSpPr>
                    <a:xfrm>
                      <a:off x="6948264" y="3740219"/>
                      <a:ext cx="0" cy="269393"/>
                      <a:chOff x="6732240" y="3740219"/>
                      <a:chExt cx="0" cy="269393"/>
                    </a:xfrm>
                  </p:grpSpPr>
                  <p:cxnSp>
                    <p:nvCxnSpPr>
                      <p:cNvPr id="96" name="Straight Connector 95">
                        <a:extLst>
                          <a:ext uri="{FF2B5EF4-FFF2-40B4-BE49-F238E27FC236}">
                            <a16:creationId xmlns:a16="http://schemas.microsoft.com/office/drawing/2014/main" id="{BBD3FE15-1036-274D-9519-8D2114A42BC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4ED8EBA5-09B2-E44A-AD16-2E6CC1E7B9A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87" name="Group 86">
                    <a:extLst>
                      <a:ext uri="{FF2B5EF4-FFF2-40B4-BE49-F238E27FC236}">
                        <a16:creationId xmlns:a16="http://schemas.microsoft.com/office/drawing/2014/main" id="{44555AFC-104C-7C47-8FC9-8163243D852C}"/>
                      </a:ext>
                    </a:extLst>
                  </p:cNvPr>
                  <p:cNvGrpSpPr/>
                  <p:nvPr/>
                </p:nvGrpSpPr>
                <p:grpSpPr>
                  <a:xfrm>
                    <a:off x="6287242" y="3740219"/>
                    <a:ext cx="216024" cy="269393"/>
                    <a:chOff x="6732240" y="3740219"/>
                    <a:chExt cx="216024" cy="269393"/>
                  </a:xfrm>
                </p:grpSpPr>
                <p:grpSp>
                  <p:nvGrpSpPr>
                    <p:cNvPr id="88" name="Group 87">
                      <a:extLst>
                        <a:ext uri="{FF2B5EF4-FFF2-40B4-BE49-F238E27FC236}">
                          <a16:creationId xmlns:a16="http://schemas.microsoft.com/office/drawing/2014/main" id="{57C4659A-D1D1-644B-8F33-FB97F9D5CB8E}"/>
                        </a:ext>
                      </a:extLst>
                    </p:cNvPr>
                    <p:cNvGrpSpPr/>
                    <p:nvPr/>
                  </p:nvGrpSpPr>
                  <p:grpSpPr>
                    <a:xfrm>
                      <a:off x="6732240" y="3740219"/>
                      <a:ext cx="0" cy="269393"/>
                      <a:chOff x="6732240" y="3740219"/>
                      <a:chExt cx="0" cy="269393"/>
                    </a:xfrm>
                  </p:grpSpPr>
                  <p:cxnSp>
                    <p:nvCxnSpPr>
                      <p:cNvPr id="92" name="Straight Connector 91">
                        <a:extLst>
                          <a:ext uri="{FF2B5EF4-FFF2-40B4-BE49-F238E27FC236}">
                            <a16:creationId xmlns:a16="http://schemas.microsoft.com/office/drawing/2014/main" id="{42DE745D-1C31-1147-87C0-23DF80824DC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3" name="Straight Connector 92">
                        <a:extLst>
                          <a:ext uri="{FF2B5EF4-FFF2-40B4-BE49-F238E27FC236}">
                            <a16:creationId xmlns:a16="http://schemas.microsoft.com/office/drawing/2014/main" id="{36227337-E00F-6840-AA3E-FF11E9D08ED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9" name="Group 88">
                      <a:extLst>
                        <a:ext uri="{FF2B5EF4-FFF2-40B4-BE49-F238E27FC236}">
                          <a16:creationId xmlns:a16="http://schemas.microsoft.com/office/drawing/2014/main" id="{69269BE8-45D8-474E-AB2C-AA39CF6A3C7C}"/>
                        </a:ext>
                      </a:extLst>
                    </p:cNvPr>
                    <p:cNvGrpSpPr/>
                    <p:nvPr/>
                  </p:nvGrpSpPr>
                  <p:grpSpPr>
                    <a:xfrm>
                      <a:off x="6948264" y="3740219"/>
                      <a:ext cx="0" cy="269393"/>
                      <a:chOff x="6732240" y="3740219"/>
                      <a:chExt cx="0" cy="269393"/>
                    </a:xfrm>
                  </p:grpSpPr>
                  <p:cxnSp>
                    <p:nvCxnSpPr>
                      <p:cNvPr id="90" name="Straight Connector 89">
                        <a:extLst>
                          <a:ext uri="{FF2B5EF4-FFF2-40B4-BE49-F238E27FC236}">
                            <a16:creationId xmlns:a16="http://schemas.microsoft.com/office/drawing/2014/main" id="{16EECC67-7F1D-D74E-BA8A-A0FF3C7BB17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1" name="Straight Connector 90">
                        <a:extLst>
                          <a:ext uri="{FF2B5EF4-FFF2-40B4-BE49-F238E27FC236}">
                            <a16:creationId xmlns:a16="http://schemas.microsoft.com/office/drawing/2014/main" id="{EF849767-57EF-F644-913B-13FF9648510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1" name="Group 70">
                  <a:extLst>
                    <a:ext uri="{FF2B5EF4-FFF2-40B4-BE49-F238E27FC236}">
                      <a16:creationId xmlns:a16="http://schemas.microsoft.com/office/drawing/2014/main" id="{9F61EC45-C903-6841-87D4-2A4A471182CA}"/>
                    </a:ext>
                  </a:extLst>
                </p:cNvPr>
                <p:cNvGrpSpPr/>
                <p:nvPr/>
              </p:nvGrpSpPr>
              <p:grpSpPr>
                <a:xfrm>
                  <a:off x="5447149" y="3740219"/>
                  <a:ext cx="661022" cy="269393"/>
                  <a:chOff x="6287242" y="3740219"/>
                  <a:chExt cx="661022" cy="269393"/>
                </a:xfrm>
              </p:grpSpPr>
              <p:grpSp>
                <p:nvGrpSpPr>
                  <p:cNvPr id="72" name="Group 71">
                    <a:extLst>
                      <a:ext uri="{FF2B5EF4-FFF2-40B4-BE49-F238E27FC236}">
                        <a16:creationId xmlns:a16="http://schemas.microsoft.com/office/drawing/2014/main" id="{DEB051E8-C8C0-8849-855E-EBFAF2834B16}"/>
                      </a:ext>
                    </a:extLst>
                  </p:cNvPr>
                  <p:cNvGrpSpPr/>
                  <p:nvPr/>
                </p:nvGrpSpPr>
                <p:grpSpPr>
                  <a:xfrm>
                    <a:off x="6732240" y="3740219"/>
                    <a:ext cx="216024" cy="269393"/>
                    <a:chOff x="6732240" y="3740219"/>
                    <a:chExt cx="216024" cy="269393"/>
                  </a:xfrm>
                </p:grpSpPr>
                <p:grpSp>
                  <p:nvGrpSpPr>
                    <p:cNvPr id="80" name="Group 79">
                      <a:extLst>
                        <a:ext uri="{FF2B5EF4-FFF2-40B4-BE49-F238E27FC236}">
                          <a16:creationId xmlns:a16="http://schemas.microsoft.com/office/drawing/2014/main" id="{B9E17EA6-3748-F24F-84E2-F6B0D0471A4C}"/>
                        </a:ext>
                      </a:extLst>
                    </p:cNvPr>
                    <p:cNvGrpSpPr/>
                    <p:nvPr/>
                  </p:nvGrpSpPr>
                  <p:grpSpPr>
                    <a:xfrm>
                      <a:off x="6732240" y="3740219"/>
                      <a:ext cx="0" cy="269393"/>
                      <a:chOff x="6732240" y="3740219"/>
                      <a:chExt cx="0" cy="269393"/>
                    </a:xfrm>
                  </p:grpSpPr>
                  <p:cxnSp>
                    <p:nvCxnSpPr>
                      <p:cNvPr id="84" name="Straight Connector 83">
                        <a:extLst>
                          <a:ext uri="{FF2B5EF4-FFF2-40B4-BE49-F238E27FC236}">
                            <a16:creationId xmlns:a16="http://schemas.microsoft.com/office/drawing/2014/main" id="{7A063CD0-5C08-C44E-B87A-87EDC8B7122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a16="http://schemas.microsoft.com/office/drawing/2014/main" id="{1438793F-CA7B-A844-821B-723229F507F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1" name="Group 80">
                      <a:extLst>
                        <a:ext uri="{FF2B5EF4-FFF2-40B4-BE49-F238E27FC236}">
                          <a16:creationId xmlns:a16="http://schemas.microsoft.com/office/drawing/2014/main" id="{DAFD36E6-8FD3-8B42-926E-6ECA859B86B2}"/>
                        </a:ext>
                      </a:extLst>
                    </p:cNvPr>
                    <p:cNvGrpSpPr/>
                    <p:nvPr/>
                  </p:nvGrpSpPr>
                  <p:grpSpPr>
                    <a:xfrm>
                      <a:off x="6948264" y="3740219"/>
                      <a:ext cx="0" cy="269393"/>
                      <a:chOff x="6732240" y="3740219"/>
                      <a:chExt cx="0" cy="269393"/>
                    </a:xfrm>
                  </p:grpSpPr>
                  <p:cxnSp>
                    <p:nvCxnSpPr>
                      <p:cNvPr id="82" name="Straight Connector 81">
                        <a:extLst>
                          <a:ext uri="{FF2B5EF4-FFF2-40B4-BE49-F238E27FC236}">
                            <a16:creationId xmlns:a16="http://schemas.microsoft.com/office/drawing/2014/main" id="{0797340D-E006-5D45-97ED-F6825213327F}"/>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CBBED681-8C22-784E-ABD2-A8875AE9505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3" name="Group 72">
                    <a:extLst>
                      <a:ext uri="{FF2B5EF4-FFF2-40B4-BE49-F238E27FC236}">
                        <a16:creationId xmlns:a16="http://schemas.microsoft.com/office/drawing/2014/main" id="{7C5D5D7A-E527-F340-B672-EB118ADECE64}"/>
                      </a:ext>
                    </a:extLst>
                  </p:cNvPr>
                  <p:cNvGrpSpPr/>
                  <p:nvPr/>
                </p:nvGrpSpPr>
                <p:grpSpPr>
                  <a:xfrm>
                    <a:off x="6287242" y="3740219"/>
                    <a:ext cx="216024" cy="269393"/>
                    <a:chOff x="6732240" y="3740219"/>
                    <a:chExt cx="216024" cy="269393"/>
                  </a:xfrm>
                </p:grpSpPr>
                <p:grpSp>
                  <p:nvGrpSpPr>
                    <p:cNvPr id="74" name="Group 73">
                      <a:extLst>
                        <a:ext uri="{FF2B5EF4-FFF2-40B4-BE49-F238E27FC236}">
                          <a16:creationId xmlns:a16="http://schemas.microsoft.com/office/drawing/2014/main" id="{7166CF19-0366-C14D-80A6-3499BF8B3661}"/>
                        </a:ext>
                      </a:extLst>
                    </p:cNvPr>
                    <p:cNvGrpSpPr/>
                    <p:nvPr/>
                  </p:nvGrpSpPr>
                  <p:grpSpPr>
                    <a:xfrm>
                      <a:off x="6732240" y="3740219"/>
                      <a:ext cx="0" cy="269393"/>
                      <a:chOff x="6732240" y="3740219"/>
                      <a:chExt cx="0" cy="269393"/>
                    </a:xfrm>
                  </p:grpSpPr>
                  <p:cxnSp>
                    <p:nvCxnSpPr>
                      <p:cNvPr id="78" name="Straight Connector 77">
                        <a:extLst>
                          <a:ext uri="{FF2B5EF4-FFF2-40B4-BE49-F238E27FC236}">
                            <a16:creationId xmlns:a16="http://schemas.microsoft.com/office/drawing/2014/main" id="{BD36DB17-0D35-D04C-9446-B0256039B90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a16="http://schemas.microsoft.com/office/drawing/2014/main" id="{7DA2B1F5-B9B2-C046-9268-5687851C323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5" name="Group 74">
                      <a:extLst>
                        <a:ext uri="{FF2B5EF4-FFF2-40B4-BE49-F238E27FC236}">
                          <a16:creationId xmlns:a16="http://schemas.microsoft.com/office/drawing/2014/main" id="{AE95FBDD-8ED6-D942-A9D2-BC41033E0024}"/>
                        </a:ext>
                      </a:extLst>
                    </p:cNvPr>
                    <p:cNvGrpSpPr/>
                    <p:nvPr/>
                  </p:nvGrpSpPr>
                  <p:grpSpPr>
                    <a:xfrm>
                      <a:off x="6948264" y="3740219"/>
                      <a:ext cx="0" cy="269393"/>
                      <a:chOff x="6732240" y="3740219"/>
                      <a:chExt cx="0" cy="269393"/>
                    </a:xfrm>
                  </p:grpSpPr>
                  <p:cxnSp>
                    <p:nvCxnSpPr>
                      <p:cNvPr id="76" name="Straight Connector 75">
                        <a:extLst>
                          <a:ext uri="{FF2B5EF4-FFF2-40B4-BE49-F238E27FC236}">
                            <a16:creationId xmlns:a16="http://schemas.microsoft.com/office/drawing/2014/main" id="{3E408E8F-B31F-B149-823D-120868198B7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9945A5E7-5580-F143-AAC6-EAABB1776898}"/>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4" name="Group 23">
                <a:extLst>
                  <a:ext uri="{FF2B5EF4-FFF2-40B4-BE49-F238E27FC236}">
                    <a16:creationId xmlns:a16="http://schemas.microsoft.com/office/drawing/2014/main" id="{2B968B2C-0789-0D42-BEEE-B1C96659C900}"/>
                  </a:ext>
                </a:extLst>
              </p:cNvPr>
              <p:cNvGrpSpPr/>
              <p:nvPr/>
            </p:nvGrpSpPr>
            <p:grpSpPr>
              <a:xfrm>
                <a:off x="1979712" y="3740219"/>
                <a:ext cx="1501115" cy="269393"/>
                <a:chOff x="5447149" y="3740219"/>
                <a:chExt cx="1501115" cy="269393"/>
              </a:xfrm>
            </p:grpSpPr>
            <p:grpSp>
              <p:nvGrpSpPr>
                <p:cNvPr id="40" name="Group 39">
                  <a:extLst>
                    <a:ext uri="{FF2B5EF4-FFF2-40B4-BE49-F238E27FC236}">
                      <a16:creationId xmlns:a16="http://schemas.microsoft.com/office/drawing/2014/main" id="{E4A09767-CE46-B14B-B569-600BE9F582E1}"/>
                    </a:ext>
                  </a:extLst>
                </p:cNvPr>
                <p:cNvGrpSpPr/>
                <p:nvPr/>
              </p:nvGrpSpPr>
              <p:grpSpPr>
                <a:xfrm>
                  <a:off x="6287242" y="3740219"/>
                  <a:ext cx="661022" cy="269393"/>
                  <a:chOff x="6287242" y="3740219"/>
                  <a:chExt cx="661022" cy="269393"/>
                </a:xfrm>
              </p:grpSpPr>
              <p:grpSp>
                <p:nvGrpSpPr>
                  <p:cNvPr id="56" name="Group 55">
                    <a:extLst>
                      <a:ext uri="{FF2B5EF4-FFF2-40B4-BE49-F238E27FC236}">
                        <a16:creationId xmlns:a16="http://schemas.microsoft.com/office/drawing/2014/main" id="{F6D5A425-A633-5E4C-93D3-53C8198DA085}"/>
                      </a:ext>
                    </a:extLst>
                  </p:cNvPr>
                  <p:cNvGrpSpPr/>
                  <p:nvPr/>
                </p:nvGrpSpPr>
                <p:grpSpPr>
                  <a:xfrm>
                    <a:off x="6732240" y="3740219"/>
                    <a:ext cx="216024" cy="269393"/>
                    <a:chOff x="6732240" y="3740219"/>
                    <a:chExt cx="216024" cy="269393"/>
                  </a:xfrm>
                </p:grpSpPr>
                <p:grpSp>
                  <p:nvGrpSpPr>
                    <p:cNvPr id="64" name="Group 63">
                      <a:extLst>
                        <a:ext uri="{FF2B5EF4-FFF2-40B4-BE49-F238E27FC236}">
                          <a16:creationId xmlns:a16="http://schemas.microsoft.com/office/drawing/2014/main" id="{99C8710A-2176-D040-A0EE-E49C219B005D}"/>
                        </a:ext>
                      </a:extLst>
                    </p:cNvPr>
                    <p:cNvGrpSpPr/>
                    <p:nvPr/>
                  </p:nvGrpSpPr>
                  <p:grpSpPr>
                    <a:xfrm>
                      <a:off x="6732240" y="3740219"/>
                      <a:ext cx="0" cy="269393"/>
                      <a:chOff x="6732240" y="3740219"/>
                      <a:chExt cx="0" cy="269393"/>
                    </a:xfrm>
                  </p:grpSpPr>
                  <p:cxnSp>
                    <p:nvCxnSpPr>
                      <p:cNvPr id="68" name="Straight Connector 67">
                        <a:extLst>
                          <a:ext uri="{FF2B5EF4-FFF2-40B4-BE49-F238E27FC236}">
                            <a16:creationId xmlns:a16="http://schemas.microsoft.com/office/drawing/2014/main" id="{79519C54-CBE6-174E-8474-0DACA45B651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C5C1F755-9007-B842-AB14-502528762DD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65" name="Group 64">
                      <a:extLst>
                        <a:ext uri="{FF2B5EF4-FFF2-40B4-BE49-F238E27FC236}">
                          <a16:creationId xmlns:a16="http://schemas.microsoft.com/office/drawing/2014/main" id="{0C66DEA4-C149-1345-A351-AF86AE6297AC}"/>
                        </a:ext>
                      </a:extLst>
                    </p:cNvPr>
                    <p:cNvGrpSpPr/>
                    <p:nvPr/>
                  </p:nvGrpSpPr>
                  <p:grpSpPr>
                    <a:xfrm>
                      <a:off x="6948264" y="3740219"/>
                      <a:ext cx="0" cy="269393"/>
                      <a:chOff x="6732240" y="3740219"/>
                      <a:chExt cx="0" cy="269393"/>
                    </a:xfrm>
                  </p:grpSpPr>
                  <p:cxnSp>
                    <p:nvCxnSpPr>
                      <p:cNvPr id="66" name="Straight Connector 65">
                        <a:extLst>
                          <a:ext uri="{FF2B5EF4-FFF2-40B4-BE49-F238E27FC236}">
                            <a16:creationId xmlns:a16="http://schemas.microsoft.com/office/drawing/2014/main" id="{7FB92110-4D5C-524A-A270-08E86D0A7F7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7C390540-D84A-8F47-A384-493D0EDEB994}"/>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7" name="Group 56">
                    <a:extLst>
                      <a:ext uri="{FF2B5EF4-FFF2-40B4-BE49-F238E27FC236}">
                        <a16:creationId xmlns:a16="http://schemas.microsoft.com/office/drawing/2014/main" id="{BE1665CC-D719-F84A-85F9-11FFAD3B7137}"/>
                      </a:ext>
                    </a:extLst>
                  </p:cNvPr>
                  <p:cNvGrpSpPr/>
                  <p:nvPr/>
                </p:nvGrpSpPr>
                <p:grpSpPr>
                  <a:xfrm>
                    <a:off x="6287242" y="3740219"/>
                    <a:ext cx="216024" cy="269393"/>
                    <a:chOff x="6732240" y="3740219"/>
                    <a:chExt cx="216024" cy="269393"/>
                  </a:xfrm>
                </p:grpSpPr>
                <p:grpSp>
                  <p:nvGrpSpPr>
                    <p:cNvPr id="58" name="Group 57">
                      <a:extLst>
                        <a:ext uri="{FF2B5EF4-FFF2-40B4-BE49-F238E27FC236}">
                          <a16:creationId xmlns:a16="http://schemas.microsoft.com/office/drawing/2014/main" id="{8BA809E8-3844-B949-B983-E6E41DD54367}"/>
                        </a:ext>
                      </a:extLst>
                    </p:cNvPr>
                    <p:cNvGrpSpPr/>
                    <p:nvPr/>
                  </p:nvGrpSpPr>
                  <p:grpSpPr>
                    <a:xfrm>
                      <a:off x="6732240" y="3740219"/>
                      <a:ext cx="0" cy="269393"/>
                      <a:chOff x="6732240" y="3740219"/>
                      <a:chExt cx="0" cy="269393"/>
                    </a:xfrm>
                  </p:grpSpPr>
                  <p:cxnSp>
                    <p:nvCxnSpPr>
                      <p:cNvPr id="62" name="Straight Connector 61">
                        <a:extLst>
                          <a:ext uri="{FF2B5EF4-FFF2-40B4-BE49-F238E27FC236}">
                            <a16:creationId xmlns:a16="http://schemas.microsoft.com/office/drawing/2014/main" id="{0014EDFA-F3A8-3B4F-9C67-2293C13C1EC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2CE0AE11-45C3-A245-8A1E-A1900D2DBCF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9" name="Group 58">
                      <a:extLst>
                        <a:ext uri="{FF2B5EF4-FFF2-40B4-BE49-F238E27FC236}">
                          <a16:creationId xmlns:a16="http://schemas.microsoft.com/office/drawing/2014/main" id="{A116D26B-4F99-294F-95AA-F60833FFA0F8}"/>
                        </a:ext>
                      </a:extLst>
                    </p:cNvPr>
                    <p:cNvGrpSpPr/>
                    <p:nvPr/>
                  </p:nvGrpSpPr>
                  <p:grpSpPr>
                    <a:xfrm>
                      <a:off x="6948264" y="3740219"/>
                      <a:ext cx="0" cy="269393"/>
                      <a:chOff x="6732240" y="3740219"/>
                      <a:chExt cx="0" cy="269393"/>
                    </a:xfrm>
                  </p:grpSpPr>
                  <p:cxnSp>
                    <p:nvCxnSpPr>
                      <p:cNvPr id="60" name="Straight Connector 59">
                        <a:extLst>
                          <a:ext uri="{FF2B5EF4-FFF2-40B4-BE49-F238E27FC236}">
                            <a16:creationId xmlns:a16="http://schemas.microsoft.com/office/drawing/2014/main" id="{87D4E171-98A4-A54E-9FF9-E75832DA2D75}"/>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1" name="Straight Connector 60">
                        <a:extLst>
                          <a:ext uri="{FF2B5EF4-FFF2-40B4-BE49-F238E27FC236}">
                            <a16:creationId xmlns:a16="http://schemas.microsoft.com/office/drawing/2014/main" id="{9A392D3A-2C10-3245-8D19-5F9F0E7B31DA}"/>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1" name="Group 40">
                  <a:extLst>
                    <a:ext uri="{FF2B5EF4-FFF2-40B4-BE49-F238E27FC236}">
                      <a16:creationId xmlns:a16="http://schemas.microsoft.com/office/drawing/2014/main" id="{0EA0BEB4-CCB2-6D4D-82B1-270477517433}"/>
                    </a:ext>
                  </a:extLst>
                </p:cNvPr>
                <p:cNvGrpSpPr/>
                <p:nvPr/>
              </p:nvGrpSpPr>
              <p:grpSpPr>
                <a:xfrm>
                  <a:off x="5447149" y="3740219"/>
                  <a:ext cx="661022" cy="269393"/>
                  <a:chOff x="6287242" y="3740219"/>
                  <a:chExt cx="661022" cy="269393"/>
                </a:xfrm>
              </p:grpSpPr>
              <p:grpSp>
                <p:nvGrpSpPr>
                  <p:cNvPr id="42" name="Group 41">
                    <a:extLst>
                      <a:ext uri="{FF2B5EF4-FFF2-40B4-BE49-F238E27FC236}">
                        <a16:creationId xmlns:a16="http://schemas.microsoft.com/office/drawing/2014/main" id="{98A1F06B-994B-E54A-825C-9CD775D5BCD6}"/>
                      </a:ext>
                    </a:extLst>
                  </p:cNvPr>
                  <p:cNvGrpSpPr/>
                  <p:nvPr/>
                </p:nvGrpSpPr>
                <p:grpSpPr>
                  <a:xfrm>
                    <a:off x="6732240" y="3740219"/>
                    <a:ext cx="216024" cy="269393"/>
                    <a:chOff x="6732240" y="3740219"/>
                    <a:chExt cx="216024" cy="269393"/>
                  </a:xfrm>
                </p:grpSpPr>
                <p:grpSp>
                  <p:nvGrpSpPr>
                    <p:cNvPr id="50" name="Group 49">
                      <a:extLst>
                        <a:ext uri="{FF2B5EF4-FFF2-40B4-BE49-F238E27FC236}">
                          <a16:creationId xmlns:a16="http://schemas.microsoft.com/office/drawing/2014/main" id="{4DA399C9-0C59-8E42-8635-A7F4FD97BBF1}"/>
                        </a:ext>
                      </a:extLst>
                    </p:cNvPr>
                    <p:cNvGrpSpPr/>
                    <p:nvPr/>
                  </p:nvGrpSpPr>
                  <p:grpSpPr>
                    <a:xfrm>
                      <a:off x="6732240" y="3740219"/>
                      <a:ext cx="0" cy="269393"/>
                      <a:chOff x="6732240" y="3740219"/>
                      <a:chExt cx="0" cy="269393"/>
                    </a:xfrm>
                  </p:grpSpPr>
                  <p:cxnSp>
                    <p:nvCxnSpPr>
                      <p:cNvPr id="54" name="Straight Connector 53">
                        <a:extLst>
                          <a:ext uri="{FF2B5EF4-FFF2-40B4-BE49-F238E27FC236}">
                            <a16:creationId xmlns:a16="http://schemas.microsoft.com/office/drawing/2014/main" id="{7344DC05-0E37-1D4C-975E-7050D24C0FF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3B2A3A3C-56A7-F643-97EF-CF4650C6589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1" name="Group 50">
                      <a:extLst>
                        <a:ext uri="{FF2B5EF4-FFF2-40B4-BE49-F238E27FC236}">
                          <a16:creationId xmlns:a16="http://schemas.microsoft.com/office/drawing/2014/main" id="{923D425D-C7C9-1348-AD12-146EDB76337F}"/>
                        </a:ext>
                      </a:extLst>
                    </p:cNvPr>
                    <p:cNvGrpSpPr/>
                    <p:nvPr/>
                  </p:nvGrpSpPr>
                  <p:grpSpPr>
                    <a:xfrm>
                      <a:off x="6948264" y="3740219"/>
                      <a:ext cx="0" cy="269393"/>
                      <a:chOff x="6732240" y="3740219"/>
                      <a:chExt cx="0" cy="269393"/>
                    </a:xfrm>
                  </p:grpSpPr>
                  <p:cxnSp>
                    <p:nvCxnSpPr>
                      <p:cNvPr id="52" name="Straight Connector 51">
                        <a:extLst>
                          <a:ext uri="{FF2B5EF4-FFF2-40B4-BE49-F238E27FC236}">
                            <a16:creationId xmlns:a16="http://schemas.microsoft.com/office/drawing/2014/main" id="{9C63D5B8-3048-E246-9DA6-C325429C42A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6F1C18F5-EC08-9249-B559-44FB2CA1EA37}"/>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3" name="Group 42">
                    <a:extLst>
                      <a:ext uri="{FF2B5EF4-FFF2-40B4-BE49-F238E27FC236}">
                        <a16:creationId xmlns:a16="http://schemas.microsoft.com/office/drawing/2014/main" id="{0AA8B1A4-0916-6444-9864-983DE76D16C0}"/>
                      </a:ext>
                    </a:extLst>
                  </p:cNvPr>
                  <p:cNvGrpSpPr/>
                  <p:nvPr/>
                </p:nvGrpSpPr>
                <p:grpSpPr>
                  <a:xfrm>
                    <a:off x="6287242" y="3740219"/>
                    <a:ext cx="216024" cy="269393"/>
                    <a:chOff x="6732240" y="3740219"/>
                    <a:chExt cx="216024" cy="269393"/>
                  </a:xfrm>
                </p:grpSpPr>
                <p:grpSp>
                  <p:nvGrpSpPr>
                    <p:cNvPr id="44" name="Group 43">
                      <a:extLst>
                        <a:ext uri="{FF2B5EF4-FFF2-40B4-BE49-F238E27FC236}">
                          <a16:creationId xmlns:a16="http://schemas.microsoft.com/office/drawing/2014/main" id="{370DC8C3-A3FD-6B41-8048-36FC4A192CC3}"/>
                        </a:ext>
                      </a:extLst>
                    </p:cNvPr>
                    <p:cNvGrpSpPr/>
                    <p:nvPr/>
                  </p:nvGrpSpPr>
                  <p:grpSpPr>
                    <a:xfrm>
                      <a:off x="6732240" y="3740219"/>
                      <a:ext cx="0" cy="269393"/>
                      <a:chOff x="6732240" y="3740219"/>
                      <a:chExt cx="0" cy="269393"/>
                    </a:xfrm>
                  </p:grpSpPr>
                  <p:cxnSp>
                    <p:nvCxnSpPr>
                      <p:cNvPr id="48" name="Straight Connector 47">
                        <a:extLst>
                          <a:ext uri="{FF2B5EF4-FFF2-40B4-BE49-F238E27FC236}">
                            <a16:creationId xmlns:a16="http://schemas.microsoft.com/office/drawing/2014/main" id="{A235673B-4491-454B-AD25-F3E32FAA4B3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46B38354-8CDF-EE4E-B21E-2F53375A4D4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5" name="Group 44">
                      <a:extLst>
                        <a:ext uri="{FF2B5EF4-FFF2-40B4-BE49-F238E27FC236}">
                          <a16:creationId xmlns:a16="http://schemas.microsoft.com/office/drawing/2014/main" id="{31709E19-5B8C-5846-8D84-055812D48E08}"/>
                        </a:ext>
                      </a:extLst>
                    </p:cNvPr>
                    <p:cNvGrpSpPr/>
                    <p:nvPr/>
                  </p:nvGrpSpPr>
                  <p:grpSpPr>
                    <a:xfrm>
                      <a:off x="6948264" y="3740219"/>
                      <a:ext cx="0" cy="269393"/>
                      <a:chOff x="6732240" y="3740219"/>
                      <a:chExt cx="0" cy="269393"/>
                    </a:xfrm>
                  </p:grpSpPr>
                  <p:cxnSp>
                    <p:nvCxnSpPr>
                      <p:cNvPr id="46" name="Straight Connector 45">
                        <a:extLst>
                          <a:ext uri="{FF2B5EF4-FFF2-40B4-BE49-F238E27FC236}">
                            <a16:creationId xmlns:a16="http://schemas.microsoft.com/office/drawing/2014/main" id="{B44BA8DC-3E5E-EB44-A080-A715854E973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E75916E3-A921-474F-97BC-FCA75B2EB1B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5" name="Group 24">
                <a:extLst>
                  <a:ext uri="{FF2B5EF4-FFF2-40B4-BE49-F238E27FC236}">
                    <a16:creationId xmlns:a16="http://schemas.microsoft.com/office/drawing/2014/main" id="{C98C0412-46FE-424A-B553-EA2634307137}"/>
                  </a:ext>
                </a:extLst>
              </p:cNvPr>
              <p:cNvGrpSpPr/>
              <p:nvPr/>
            </p:nvGrpSpPr>
            <p:grpSpPr>
              <a:xfrm>
                <a:off x="1147605" y="3735411"/>
                <a:ext cx="661022" cy="269397"/>
                <a:chOff x="6287242" y="3740215"/>
                <a:chExt cx="661022" cy="269397"/>
              </a:xfrm>
            </p:grpSpPr>
            <p:grpSp>
              <p:nvGrpSpPr>
                <p:cNvPr id="26" name="Group 25">
                  <a:extLst>
                    <a:ext uri="{FF2B5EF4-FFF2-40B4-BE49-F238E27FC236}">
                      <a16:creationId xmlns:a16="http://schemas.microsoft.com/office/drawing/2014/main" id="{7C3DFF87-0650-AA4F-8B49-F43C0AC3F2CB}"/>
                    </a:ext>
                  </a:extLst>
                </p:cNvPr>
                <p:cNvGrpSpPr/>
                <p:nvPr/>
              </p:nvGrpSpPr>
              <p:grpSpPr>
                <a:xfrm>
                  <a:off x="6732240" y="3740215"/>
                  <a:ext cx="216024" cy="269397"/>
                  <a:chOff x="6732240" y="3740215"/>
                  <a:chExt cx="216024" cy="269397"/>
                </a:xfrm>
              </p:grpSpPr>
              <p:grpSp>
                <p:nvGrpSpPr>
                  <p:cNvPr id="34" name="Group 33">
                    <a:extLst>
                      <a:ext uri="{FF2B5EF4-FFF2-40B4-BE49-F238E27FC236}">
                        <a16:creationId xmlns:a16="http://schemas.microsoft.com/office/drawing/2014/main" id="{AD7FD3BC-4D24-D443-B4D6-739AAA48A9C7}"/>
                      </a:ext>
                    </a:extLst>
                  </p:cNvPr>
                  <p:cNvGrpSpPr/>
                  <p:nvPr/>
                </p:nvGrpSpPr>
                <p:grpSpPr>
                  <a:xfrm>
                    <a:off x="6732240" y="3740215"/>
                    <a:ext cx="0" cy="269397"/>
                    <a:chOff x="6732240" y="3740215"/>
                    <a:chExt cx="0" cy="269397"/>
                  </a:xfrm>
                </p:grpSpPr>
                <p:cxnSp>
                  <p:nvCxnSpPr>
                    <p:cNvPr id="38" name="Straight Connector 37">
                      <a:extLst>
                        <a:ext uri="{FF2B5EF4-FFF2-40B4-BE49-F238E27FC236}">
                          <a16:creationId xmlns:a16="http://schemas.microsoft.com/office/drawing/2014/main" id="{1EFB527F-9055-CD4C-A5D7-E2ED6564CCBF}"/>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1A2565E7-0E72-874A-B5D8-88477A70DC4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5" name="Group 34">
                    <a:extLst>
                      <a:ext uri="{FF2B5EF4-FFF2-40B4-BE49-F238E27FC236}">
                        <a16:creationId xmlns:a16="http://schemas.microsoft.com/office/drawing/2014/main" id="{D0DC84E1-0F11-8443-BB5A-80EFB24B5B9C}"/>
                      </a:ext>
                    </a:extLst>
                  </p:cNvPr>
                  <p:cNvGrpSpPr/>
                  <p:nvPr/>
                </p:nvGrpSpPr>
                <p:grpSpPr>
                  <a:xfrm>
                    <a:off x="6948264" y="3740215"/>
                    <a:ext cx="0" cy="269397"/>
                    <a:chOff x="6732240" y="3740215"/>
                    <a:chExt cx="0" cy="269397"/>
                  </a:xfrm>
                </p:grpSpPr>
                <p:cxnSp>
                  <p:nvCxnSpPr>
                    <p:cNvPr id="36" name="Straight Connector 35">
                      <a:extLst>
                        <a:ext uri="{FF2B5EF4-FFF2-40B4-BE49-F238E27FC236}">
                          <a16:creationId xmlns:a16="http://schemas.microsoft.com/office/drawing/2014/main" id="{5C456B6D-47D0-0E46-AAE8-0E87977E5BCA}"/>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7" name="Straight Connector 36">
                      <a:extLst>
                        <a:ext uri="{FF2B5EF4-FFF2-40B4-BE49-F238E27FC236}">
                          <a16:creationId xmlns:a16="http://schemas.microsoft.com/office/drawing/2014/main" id="{DA897E58-D620-7847-ABCC-AFB4C4F0629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7" name="Group 26">
                  <a:extLst>
                    <a:ext uri="{FF2B5EF4-FFF2-40B4-BE49-F238E27FC236}">
                      <a16:creationId xmlns:a16="http://schemas.microsoft.com/office/drawing/2014/main" id="{4E30E07F-3AE8-0F4B-9B03-5993167FD4FC}"/>
                    </a:ext>
                  </a:extLst>
                </p:cNvPr>
                <p:cNvGrpSpPr/>
                <p:nvPr/>
              </p:nvGrpSpPr>
              <p:grpSpPr>
                <a:xfrm>
                  <a:off x="6287242" y="3740215"/>
                  <a:ext cx="216024" cy="269397"/>
                  <a:chOff x="6732240" y="3740215"/>
                  <a:chExt cx="216024" cy="269397"/>
                </a:xfrm>
              </p:grpSpPr>
              <p:grpSp>
                <p:nvGrpSpPr>
                  <p:cNvPr id="28" name="Group 27">
                    <a:extLst>
                      <a:ext uri="{FF2B5EF4-FFF2-40B4-BE49-F238E27FC236}">
                        <a16:creationId xmlns:a16="http://schemas.microsoft.com/office/drawing/2014/main" id="{7A63E623-13A8-8D42-82EB-DD574CFF189B}"/>
                      </a:ext>
                    </a:extLst>
                  </p:cNvPr>
                  <p:cNvGrpSpPr/>
                  <p:nvPr/>
                </p:nvGrpSpPr>
                <p:grpSpPr>
                  <a:xfrm>
                    <a:off x="6732240" y="3740215"/>
                    <a:ext cx="0" cy="269397"/>
                    <a:chOff x="6732240" y="3740215"/>
                    <a:chExt cx="0" cy="269397"/>
                  </a:xfrm>
                </p:grpSpPr>
                <p:cxnSp>
                  <p:nvCxnSpPr>
                    <p:cNvPr id="32" name="Straight Connector 31">
                      <a:extLst>
                        <a:ext uri="{FF2B5EF4-FFF2-40B4-BE49-F238E27FC236}">
                          <a16:creationId xmlns:a16="http://schemas.microsoft.com/office/drawing/2014/main" id="{80E0ED2D-9FA2-034E-97EB-58787167EF92}"/>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63911DA5-C0C8-1846-9EDF-63674725CA8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29" name="Group 28">
                    <a:extLst>
                      <a:ext uri="{FF2B5EF4-FFF2-40B4-BE49-F238E27FC236}">
                        <a16:creationId xmlns:a16="http://schemas.microsoft.com/office/drawing/2014/main" id="{FE96E9F4-A396-6F42-A505-47C3D13EF4EA}"/>
                      </a:ext>
                    </a:extLst>
                  </p:cNvPr>
                  <p:cNvGrpSpPr/>
                  <p:nvPr/>
                </p:nvGrpSpPr>
                <p:grpSpPr>
                  <a:xfrm>
                    <a:off x="6948264" y="3740215"/>
                    <a:ext cx="0" cy="269397"/>
                    <a:chOff x="6732240" y="3740215"/>
                    <a:chExt cx="0" cy="269397"/>
                  </a:xfrm>
                </p:grpSpPr>
                <p:cxnSp>
                  <p:nvCxnSpPr>
                    <p:cNvPr id="30" name="Straight Connector 29">
                      <a:extLst>
                        <a:ext uri="{FF2B5EF4-FFF2-40B4-BE49-F238E27FC236}">
                          <a16:creationId xmlns:a16="http://schemas.microsoft.com/office/drawing/2014/main" id="{E4EE89A1-19B3-C048-B77C-2E27796EE78E}"/>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1" name="Straight Connector 30">
                      <a:extLst>
                        <a:ext uri="{FF2B5EF4-FFF2-40B4-BE49-F238E27FC236}">
                          <a16:creationId xmlns:a16="http://schemas.microsoft.com/office/drawing/2014/main" id="{1C5C9636-93CD-AD4E-A735-500D157E8411}"/>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4" name="Group 13">
              <a:extLst>
                <a:ext uri="{FF2B5EF4-FFF2-40B4-BE49-F238E27FC236}">
                  <a16:creationId xmlns:a16="http://schemas.microsoft.com/office/drawing/2014/main" id="{0F006544-9A6D-7944-9446-047A4E4F8DCF}"/>
                </a:ext>
              </a:extLst>
            </p:cNvPr>
            <p:cNvGrpSpPr/>
            <p:nvPr/>
          </p:nvGrpSpPr>
          <p:grpSpPr>
            <a:xfrm>
              <a:off x="169605" y="2671825"/>
              <a:ext cx="6908281" cy="399589"/>
              <a:chOff x="169605" y="2672834"/>
              <a:chExt cx="6908281" cy="399589"/>
            </a:xfrm>
          </p:grpSpPr>
          <p:cxnSp>
            <p:nvCxnSpPr>
              <p:cNvPr id="19" name="Straight Arrow Connector 18">
                <a:extLst>
                  <a:ext uri="{FF2B5EF4-FFF2-40B4-BE49-F238E27FC236}">
                    <a16:creationId xmlns:a16="http://schemas.microsoft.com/office/drawing/2014/main" id="{338D4BA5-EAFE-254B-8E24-39233E184154}"/>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CE8D9119-55E3-7F4B-8BAD-BA313CE9034A}"/>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21" name="Rectangle 20">
                <a:extLst>
                  <a:ext uri="{FF2B5EF4-FFF2-40B4-BE49-F238E27FC236}">
                    <a16:creationId xmlns:a16="http://schemas.microsoft.com/office/drawing/2014/main" id="{9AED8F31-876A-CC40-A5D8-9A8C5DAC3B88}"/>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15" name="Group 14">
              <a:extLst>
                <a:ext uri="{FF2B5EF4-FFF2-40B4-BE49-F238E27FC236}">
                  <a16:creationId xmlns:a16="http://schemas.microsoft.com/office/drawing/2014/main" id="{77FA4094-6DAC-7B47-9158-305BE9027EF1}"/>
                </a:ext>
              </a:extLst>
            </p:cNvPr>
            <p:cNvGrpSpPr/>
            <p:nvPr/>
          </p:nvGrpSpPr>
          <p:grpSpPr>
            <a:xfrm>
              <a:off x="205071" y="3278043"/>
              <a:ext cx="6959217" cy="380249"/>
              <a:chOff x="205071" y="3463718"/>
              <a:chExt cx="6959217" cy="380249"/>
            </a:xfrm>
          </p:grpSpPr>
          <p:cxnSp>
            <p:nvCxnSpPr>
              <p:cNvPr id="16" name="Straight Arrow Connector 15">
                <a:extLst>
                  <a:ext uri="{FF2B5EF4-FFF2-40B4-BE49-F238E27FC236}">
                    <a16:creationId xmlns:a16="http://schemas.microsoft.com/office/drawing/2014/main" id="{EA5C8B40-1EC0-464F-BBC1-C757E8FAA980}"/>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6C076CC7-DA25-9B4E-BB7D-2E5116DA23A6}"/>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18" name="Rectangle 17">
                <a:extLst>
                  <a:ext uri="{FF2B5EF4-FFF2-40B4-BE49-F238E27FC236}">
                    <a16:creationId xmlns:a16="http://schemas.microsoft.com/office/drawing/2014/main" id="{899F2208-5F1A-1E46-90D3-55E92184E21D}"/>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grpSp>
      <p:sp>
        <p:nvSpPr>
          <p:cNvPr id="4" name="Rectangle 3">
            <a:extLst>
              <a:ext uri="{FF2B5EF4-FFF2-40B4-BE49-F238E27FC236}">
                <a16:creationId xmlns:a16="http://schemas.microsoft.com/office/drawing/2014/main" id="{21F6DF01-31AA-3248-B6F2-1977AF21B53C}"/>
              </a:ext>
            </a:extLst>
          </p:cNvPr>
          <p:cNvSpPr/>
          <p:nvPr/>
        </p:nvSpPr>
        <p:spPr>
          <a:xfrm>
            <a:off x="7035163" y="677235"/>
            <a:ext cx="2154757" cy="538609"/>
          </a:xfrm>
          <a:prstGeom prst="rect">
            <a:avLst/>
          </a:prstGeom>
        </p:spPr>
        <p:txBody>
          <a:bodyPr wrap="none">
            <a:spAutoFit/>
          </a:bodyPr>
          <a:lstStyle/>
          <a:p>
            <a:pPr algn="ctr"/>
            <a:r>
              <a:rPr lang="en-US" b="1" dirty="0"/>
              <a:t>DNA Helix</a:t>
            </a:r>
          </a:p>
          <a:p>
            <a:pPr algn="ctr"/>
            <a:r>
              <a:rPr lang="en-US" sz="1100" b="1" dirty="0"/>
              <a:t>(Polymer of deoxyribonucleotide)</a:t>
            </a:r>
            <a:endParaRPr lang="en-US" sz="1100" dirty="0"/>
          </a:p>
        </p:txBody>
      </p:sp>
      <p:grpSp>
        <p:nvGrpSpPr>
          <p:cNvPr id="6" name="Group 5">
            <a:extLst>
              <a:ext uri="{FF2B5EF4-FFF2-40B4-BE49-F238E27FC236}">
                <a16:creationId xmlns:a16="http://schemas.microsoft.com/office/drawing/2014/main" id="{CDF18E8E-C16F-5042-A1BA-F318E2C56830}"/>
              </a:ext>
            </a:extLst>
          </p:cNvPr>
          <p:cNvGrpSpPr/>
          <p:nvPr/>
        </p:nvGrpSpPr>
        <p:grpSpPr>
          <a:xfrm>
            <a:off x="615100" y="2180097"/>
            <a:ext cx="8238400" cy="538609"/>
            <a:chOff x="615100" y="2180097"/>
            <a:chExt cx="8238400" cy="538609"/>
          </a:xfrm>
        </p:grpSpPr>
        <p:grpSp>
          <p:nvGrpSpPr>
            <p:cNvPr id="134" name="Group 133">
              <a:extLst>
                <a:ext uri="{FF2B5EF4-FFF2-40B4-BE49-F238E27FC236}">
                  <a16:creationId xmlns:a16="http://schemas.microsoft.com/office/drawing/2014/main" id="{726EBBD9-B4E3-3B46-9F07-08F3E8EEF59F}"/>
                </a:ext>
              </a:extLst>
            </p:cNvPr>
            <p:cNvGrpSpPr/>
            <p:nvPr/>
          </p:nvGrpSpPr>
          <p:grpSpPr>
            <a:xfrm>
              <a:off x="615100" y="2185538"/>
              <a:ext cx="6336704" cy="312840"/>
              <a:chOff x="425228" y="2857493"/>
              <a:chExt cx="6336704" cy="312840"/>
            </a:xfrm>
          </p:grpSpPr>
          <p:grpSp>
            <p:nvGrpSpPr>
              <p:cNvPr id="135" name="Group 134">
                <a:extLst>
                  <a:ext uri="{FF2B5EF4-FFF2-40B4-BE49-F238E27FC236}">
                    <a16:creationId xmlns:a16="http://schemas.microsoft.com/office/drawing/2014/main" id="{A40485EE-42E4-7345-AFED-5AFA921057C1}"/>
                  </a:ext>
                </a:extLst>
              </p:cNvPr>
              <p:cNvGrpSpPr/>
              <p:nvPr/>
            </p:nvGrpSpPr>
            <p:grpSpPr>
              <a:xfrm>
                <a:off x="606240" y="2857493"/>
                <a:ext cx="5741172" cy="312840"/>
                <a:chOff x="1147605" y="3735411"/>
                <a:chExt cx="5741172" cy="148808"/>
              </a:xfrm>
            </p:grpSpPr>
            <p:grpSp>
              <p:nvGrpSpPr>
                <p:cNvPr id="144" name="Group 143">
                  <a:extLst>
                    <a:ext uri="{FF2B5EF4-FFF2-40B4-BE49-F238E27FC236}">
                      <a16:creationId xmlns:a16="http://schemas.microsoft.com/office/drawing/2014/main" id="{ED6DACE4-3AA1-EE46-AB2C-CD98AD2531E2}"/>
                    </a:ext>
                  </a:extLst>
                </p:cNvPr>
                <p:cNvGrpSpPr/>
                <p:nvPr/>
              </p:nvGrpSpPr>
              <p:grpSpPr>
                <a:xfrm>
                  <a:off x="5387662" y="3740219"/>
                  <a:ext cx="1501115" cy="144000"/>
                  <a:chOff x="5447149" y="3740219"/>
                  <a:chExt cx="1501115" cy="144000"/>
                </a:xfrm>
              </p:grpSpPr>
              <p:grpSp>
                <p:nvGrpSpPr>
                  <p:cNvPr id="222" name="Group 221">
                    <a:extLst>
                      <a:ext uri="{FF2B5EF4-FFF2-40B4-BE49-F238E27FC236}">
                        <a16:creationId xmlns:a16="http://schemas.microsoft.com/office/drawing/2014/main" id="{F9B4D8EC-825D-A047-991B-7048B049F40A}"/>
                      </a:ext>
                    </a:extLst>
                  </p:cNvPr>
                  <p:cNvGrpSpPr/>
                  <p:nvPr/>
                </p:nvGrpSpPr>
                <p:grpSpPr>
                  <a:xfrm>
                    <a:off x="6287242" y="3740219"/>
                    <a:ext cx="661022" cy="144000"/>
                    <a:chOff x="6287242" y="3740219"/>
                    <a:chExt cx="661022" cy="144000"/>
                  </a:xfrm>
                </p:grpSpPr>
                <p:grpSp>
                  <p:nvGrpSpPr>
                    <p:cNvPr id="238" name="Group 237">
                      <a:extLst>
                        <a:ext uri="{FF2B5EF4-FFF2-40B4-BE49-F238E27FC236}">
                          <a16:creationId xmlns:a16="http://schemas.microsoft.com/office/drawing/2014/main" id="{A0A8BB33-B070-2140-AFB2-D7E8A3F4BCEA}"/>
                        </a:ext>
                      </a:extLst>
                    </p:cNvPr>
                    <p:cNvGrpSpPr/>
                    <p:nvPr/>
                  </p:nvGrpSpPr>
                  <p:grpSpPr>
                    <a:xfrm>
                      <a:off x="6732240" y="3740219"/>
                      <a:ext cx="216024" cy="144000"/>
                      <a:chOff x="6732240" y="3740219"/>
                      <a:chExt cx="216024" cy="144000"/>
                    </a:xfrm>
                  </p:grpSpPr>
                  <p:cxnSp>
                    <p:nvCxnSpPr>
                      <p:cNvPr id="250" name="Straight Connector 249">
                        <a:extLst>
                          <a:ext uri="{FF2B5EF4-FFF2-40B4-BE49-F238E27FC236}">
                            <a16:creationId xmlns:a16="http://schemas.microsoft.com/office/drawing/2014/main" id="{32ABD57B-13B7-1B44-94BB-ED4DA8974F5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48" name="Straight Connector 247">
                        <a:extLst>
                          <a:ext uri="{FF2B5EF4-FFF2-40B4-BE49-F238E27FC236}">
                            <a16:creationId xmlns:a16="http://schemas.microsoft.com/office/drawing/2014/main" id="{4BEF8674-F187-264C-BC85-8C229CF5C131}"/>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39" name="Group 238">
                      <a:extLst>
                        <a:ext uri="{FF2B5EF4-FFF2-40B4-BE49-F238E27FC236}">
                          <a16:creationId xmlns:a16="http://schemas.microsoft.com/office/drawing/2014/main" id="{729D9636-3297-4446-A308-C337745B286C}"/>
                        </a:ext>
                      </a:extLst>
                    </p:cNvPr>
                    <p:cNvGrpSpPr/>
                    <p:nvPr/>
                  </p:nvGrpSpPr>
                  <p:grpSpPr>
                    <a:xfrm>
                      <a:off x="6287242" y="3740219"/>
                      <a:ext cx="216024" cy="144000"/>
                      <a:chOff x="6732240" y="3740219"/>
                      <a:chExt cx="216024" cy="144000"/>
                    </a:xfrm>
                  </p:grpSpPr>
                  <p:cxnSp>
                    <p:nvCxnSpPr>
                      <p:cNvPr id="244" name="Straight Connector 243">
                        <a:extLst>
                          <a:ext uri="{FF2B5EF4-FFF2-40B4-BE49-F238E27FC236}">
                            <a16:creationId xmlns:a16="http://schemas.microsoft.com/office/drawing/2014/main" id="{A9350EAA-7F19-E447-A4A7-20AF7D7DD59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42" name="Straight Connector 241">
                        <a:extLst>
                          <a:ext uri="{FF2B5EF4-FFF2-40B4-BE49-F238E27FC236}">
                            <a16:creationId xmlns:a16="http://schemas.microsoft.com/office/drawing/2014/main" id="{116AE028-66A1-E043-9461-1BE4A6D44B39}"/>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223" name="Group 222">
                    <a:extLst>
                      <a:ext uri="{FF2B5EF4-FFF2-40B4-BE49-F238E27FC236}">
                        <a16:creationId xmlns:a16="http://schemas.microsoft.com/office/drawing/2014/main" id="{B84B42E6-1BEF-0E49-8ADB-A929692ECE3A}"/>
                      </a:ext>
                    </a:extLst>
                  </p:cNvPr>
                  <p:cNvGrpSpPr/>
                  <p:nvPr/>
                </p:nvGrpSpPr>
                <p:grpSpPr>
                  <a:xfrm>
                    <a:off x="5447149" y="3740219"/>
                    <a:ext cx="661022" cy="144000"/>
                    <a:chOff x="6287242" y="3740219"/>
                    <a:chExt cx="661022" cy="144000"/>
                  </a:xfrm>
                </p:grpSpPr>
                <p:grpSp>
                  <p:nvGrpSpPr>
                    <p:cNvPr id="224" name="Group 223">
                      <a:extLst>
                        <a:ext uri="{FF2B5EF4-FFF2-40B4-BE49-F238E27FC236}">
                          <a16:creationId xmlns:a16="http://schemas.microsoft.com/office/drawing/2014/main" id="{FC3FC7E9-F0D6-9F4B-A0DA-C31A088BD3EC}"/>
                        </a:ext>
                      </a:extLst>
                    </p:cNvPr>
                    <p:cNvGrpSpPr/>
                    <p:nvPr/>
                  </p:nvGrpSpPr>
                  <p:grpSpPr>
                    <a:xfrm>
                      <a:off x="6732240" y="3740219"/>
                      <a:ext cx="216024" cy="144000"/>
                      <a:chOff x="6732240" y="3740219"/>
                      <a:chExt cx="216024" cy="144000"/>
                    </a:xfrm>
                  </p:grpSpPr>
                  <p:cxnSp>
                    <p:nvCxnSpPr>
                      <p:cNvPr id="236" name="Straight Connector 235">
                        <a:extLst>
                          <a:ext uri="{FF2B5EF4-FFF2-40B4-BE49-F238E27FC236}">
                            <a16:creationId xmlns:a16="http://schemas.microsoft.com/office/drawing/2014/main" id="{8BEC6498-A107-174D-B83B-335ED1D5BB6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34" name="Straight Connector 233">
                        <a:extLst>
                          <a:ext uri="{FF2B5EF4-FFF2-40B4-BE49-F238E27FC236}">
                            <a16:creationId xmlns:a16="http://schemas.microsoft.com/office/drawing/2014/main" id="{D9E23FC5-1FE0-D74A-B57B-BDAD409158AB}"/>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25" name="Group 224">
                      <a:extLst>
                        <a:ext uri="{FF2B5EF4-FFF2-40B4-BE49-F238E27FC236}">
                          <a16:creationId xmlns:a16="http://schemas.microsoft.com/office/drawing/2014/main" id="{D877A7EA-8DCE-E74C-9419-5A51A2E3D5E5}"/>
                        </a:ext>
                      </a:extLst>
                    </p:cNvPr>
                    <p:cNvGrpSpPr/>
                    <p:nvPr/>
                  </p:nvGrpSpPr>
                  <p:grpSpPr>
                    <a:xfrm>
                      <a:off x="6287242" y="3740219"/>
                      <a:ext cx="216024" cy="144000"/>
                      <a:chOff x="6732240" y="3740219"/>
                      <a:chExt cx="216024" cy="144000"/>
                    </a:xfrm>
                  </p:grpSpPr>
                  <p:cxnSp>
                    <p:nvCxnSpPr>
                      <p:cNvPr id="230" name="Straight Connector 229">
                        <a:extLst>
                          <a:ext uri="{FF2B5EF4-FFF2-40B4-BE49-F238E27FC236}">
                            <a16:creationId xmlns:a16="http://schemas.microsoft.com/office/drawing/2014/main" id="{C108F885-52E6-894D-BD71-B1BDD07E092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60135007-38F4-9F4F-9E37-EFD36FF49052}"/>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5" name="Group 144">
                  <a:extLst>
                    <a:ext uri="{FF2B5EF4-FFF2-40B4-BE49-F238E27FC236}">
                      <a16:creationId xmlns:a16="http://schemas.microsoft.com/office/drawing/2014/main" id="{0EBAE63E-463A-0941-89B8-C47B34226A8B}"/>
                    </a:ext>
                  </a:extLst>
                </p:cNvPr>
                <p:cNvGrpSpPr/>
                <p:nvPr/>
              </p:nvGrpSpPr>
              <p:grpSpPr>
                <a:xfrm>
                  <a:off x="3689947" y="3740219"/>
                  <a:ext cx="1501115" cy="144000"/>
                  <a:chOff x="5447149" y="3740219"/>
                  <a:chExt cx="1501115" cy="144000"/>
                </a:xfrm>
              </p:grpSpPr>
              <p:grpSp>
                <p:nvGrpSpPr>
                  <p:cNvPr id="192" name="Group 191">
                    <a:extLst>
                      <a:ext uri="{FF2B5EF4-FFF2-40B4-BE49-F238E27FC236}">
                        <a16:creationId xmlns:a16="http://schemas.microsoft.com/office/drawing/2014/main" id="{8C527FFA-3F91-E244-BD36-DE5979982D34}"/>
                      </a:ext>
                    </a:extLst>
                  </p:cNvPr>
                  <p:cNvGrpSpPr/>
                  <p:nvPr/>
                </p:nvGrpSpPr>
                <p:grpSpPr>
                  <a:xfrm>
                    <a:off x="6287242" y="3740219"/>
                    <a:ext cx="661022" cy="144000"/>
                    <a:chOff x="6287242" y="3740219"/>
                    <a:chExt cx="661022" cy="144000"/>
                  </a:xfrm>
                </p:grpSpPr>
                <p:grpSp>
                  <p:nvGrpSpPr>
                    <p:cNvPr id="208" name="Group 207">
                      <a:extLst>
                        <a:ext uri="{FF2B5EF4-FFF2-40B4-BE49-F238E27FC236}">
                          <a16:creationId xmlns:a16="http://schemas.microsoft.com/office/drawing/2014/main" id="{C8F9CA80-0CAC-EF45-A53F-3415FF52DD65}"/>
                        </a:ext>
                      </a:extLst>
                    </p:cNvPr>
                    <p:cNvGrpSpPr/>
                    <p:nvPr/>
                  </p:nvGrpSpPr>
                  <p:grpSpPr>
                    <a:xfrm>
                      <a:off x="6732240" y="3740219"/>
                      <a:ext cx="216024" cy="144000"/>
                      <a:chOff x="6732240" y="3740219"/>
                      <a:chExt cx="216024" cy="144000"/>
                    </a:xfrm>
                  </p:grpSpPr>
                  <p:cxnSp>
                    <p:nvCxnSpPr>
                      <p:cNvPr id="220" name="Straight Connector 219">
                        <a:extLst>
                          <a:ext uri="{FF2B5EF4-FFF2-40B4-BE49-F238E27FC236}">
                            <a16:creationId xmlns:a16="http://schemas.microsoft.com/office/drawing/2014/main" id="{20F3A1F5-FB83-F248-9544-79F1AA1821B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18" name="Straight Connector 217">
                        <a:extLst>
                          <a:ext uri="{FF2B5EF4-FFF2-40B4-BE49-F238E27FC236}">
                            <a16:creationId xmlns:a16="http://schemas.microsoft.com/office/drawing/2014/main" id="{7FE7F803-F95E-AF4C-A121-5EBA5DBDB4E7}"/>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09" name="Group 208">
                      <a:extLst>
                        <a:ext uri="{FF2B5EF4-FFF2-40B4-BE49-F238E27FC236}">
                          <a16:creationId xmlns:a16="http://schemas.microsoft.com/office/drawing/2014/main" id="{F673C32D-7F10-524D-871D-7E4A68EA4E28}"/>
                        </a:ext>
                      </a:extLst>
                    </p:cNvPr>
                    <p:cNvGrpSpPr/>
                    <p:nvPr/>
                  </p:nvGrpSpPr>
                  <p:grpSpPr>
                    <a:xfrm>
                      <a:off x="6287242" y="3740219"/>
                      <a:ext cx="216024" cy="144000"/>
                      <a:chOff x="6732240" y="3740219"/>
                      <a:chExt cx="216024" cy="144000"/>
                    </a:xfrm>
                  </p:grpSpPr>
                  <p:cxnSp>
                    <p:nvCxnSpPr>
                      <p:cNvPr id="214" name="Straight Connector 213">
                        <a:extLst>
                          <a:ext uri="{FF2B5EF4-FFF2-40B4-BE49-F238E27FC236}">
                            <a16:creationId xmlns:a16="http://schemas.microsoft.com/office/drawing/2014/main" id="{C228D5A2-1E0A-1C4A-B578-1F0FAC82794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12" name="Straight Connector 211">
                        <a:extLst>
                          <a:ext uri="{FF2B5EF4-FFF2-40B4-BE49-F238E27FC236}">
                            <a16:creationId xmlns:a16="http://schemas.microsoft.com/office/drawing/2014/main" id="{18705E27-346B-7446-9019-8C1816CE73A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193" name="Group 192">
                    <a:extLst>
                      <a:ext uri="{FF2B5EF4-FFF2-40B4-BE49-F238E27FC236}">
                        <a16:creationId xmlns:a16="http://schemas.microsoft.com/office/drawing/2014/main" id="{F4C676C2-B3A4-9349-9103-C4FA3C345495}"/>
                      </a:ext>
                    </a:extLst>
                  </p:cNvPr>
                  <p:cNvGrpSpPr/>
                  <p:nvPr/>
                </p:nvGrpSpPr>
                <p:grpSpPr>
                  <a:xfrm>
                    <a:off x="5447149" y="3740219"/>
                    <a:ext cx="661022" cy="144000"/>
                    <a:chOff x="6287242" y="3740219"/>
                    <a:chExt cx="661022" cy="144000"/>
                  </a:xfrm>
                </p:grpSpPr>
                <p:grpSp>
                  <p:nvGrpSpPr>
                    <p:cNvPr id="194" name="Group 193">
                      <a:extLst>
                        <a:ext uri="{FF2B5EF4-FFF2-40B4-BE49-F238E27FC236}">
                          <a16:creationId xmlns:a16="http://schemas.microsoft.com/office/drawing/2014/main" id="{3C0E931F-C39C-5F42-AFE8-002CE8FD9B2C}"/>
                        </a:ext>
                      </a:extLst>
                    </p:cNvPr>
                    <p:cNvGrpSpPr/>
                    <p:nvPr/>
                  </p:nvGrpSpPr>
                  <p:grpSpPr>
                    <a:xfrm>
                      <a:off x="6732240" y="3740219"/>
                      <a:ext cx="216024" cy="144000"/>
                      <a:chOff x="6732240" y="3740219"/>
                      <a:chExt cx="216024" cy="144000"/>
                    </a:xfrm>
                  </p:grpSpPr>
                  <p:cxnSp>
                    <p:nvCxnSpPr>
                      <p:cNvPr id="206" name="Straight Connector 205">
                        <a:extLst>
                          <a:ext uri="{FF2B5EF4-FFF2-40B4-BE49-F238E27FC236}">
                            <a16:creationId xmlns:a16="http://schemas.microsoft.com/office/drawing/2014/main" id="{810E75ED-D4CD-EC4F-BBD0-5E626B4A1D2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04" name="Straight Connector 203">
                        <a:extLst>
                          <a:ext uri="{FF2B5EF4-FFF2-40B4-BE49-F238E27FC236}">
                            <a16:creationId xmlns:a16="http://schemas.microsoft.com/office/drawing/2014/main" id="{FA617BA8-886F-ED48-ACCD-85B63DF9A0B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95" name="Group 194">
                      <a:extLst>
                        <a:ext uri="{FF2B5EF4-FFF2-40B4-BE49-F238E27FC236}">
                          <a16:creationId xmlns:a16="http://schemas.microsoft.com/office/drawing/2014/main" id="{190E193C-CFC0-EF4A-A001-FEE87E1C9F26}"/>
                        </a:ext>
                      </a:extLst>
                    </p:cNvPr>
                    <p:cNvGrpSpPr/>
                    <p:nvPr/>
                  </p:nvGrpSpPr>
                  <p:grpSpPr>
                    <a:xfrm>
                      <a:off x="6287242" y="3740219"/>
                      <a:ext cx="216024" cy="144000"/>
                      <a:chOff x="6732240" y="3740219"/>
                      <a:chExt cx="216024" cy="144000"/>
                    </a:xfrm>
                  </p:grpSpPr>
                  <p:cxnSp>
                    <p:nvCxnSpPr>
                      <p:cNvPr id="200" name="Straight Connector 199">
                        <a:extLst>
                          <a:ext uri="{FF2B5EF4-FFF2-40B4-BE49-F238E27FC236}">
                            <a16:creationId xmlns:a16="http://schemas.microsoft.com/office/drawing/2014/main" id="{EFD6B3A1-2E5C-FB4C-869E-8A1C0FDA01B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98" name="Straight Connector 197">
                        <a:extLst>
                          <a:ext uri="{FF2B5EF4-FFF2-40B4-BE49-F238E27FC236}">
                            <a16:creationId xmlns:a16="http://schemas.microsoft.com/office/drawing/2014/main" id="{3F90B23F-233C-7140-B0B2-52FD8DA53EAD}"/>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6" name="Group 145">
                  <a:extLst>
                    <a:ext uri="{FF2B5EF4-FFF2-40B4-BE49-F238E27FC236}">
                      <a16:creationId xmlns:a16="http://schemas.microsoft.com/office/drawing/2014/main" id="{562C0C1F-EBF5-C049-8556-A4C42BA2C6BB}"/>
                    </a:ext>
                  </a:extLst>
                </p:cNvPr>
                <p:cNvGrpSpPr/>
                <p:nvPr/>
              </p:nvGrpSpPr>
              <p:grpSpPr>
                <a:xfrm>
                  <a:off x="1979712" y="3740219"/>
                  <a:ext cx="1501115" cy="144000"/>
                  <a:chOff x="5447149" y="3740219"/>
                  <a:chExt cx="1501115" cy="144000"/>
                </a:xfrm>
              </p:grpSpPr>
              <p:grpSp>
                <p:nvGrpSpPr>
                  <p:cNvPr id="162" name="Group 161">
                    <a:extLst>
                      <a:ext uri="{FF2B5EF4-FFF2-40B4-BE49-F238E27FC236}">
                        <a16:creationId xmlns:a16="http://schemas.microsoft.com/office/drawing/2014/main" id="{27979FA0-7504-694B-966E-C9755B925CE1}"/>
                      </a:ext>
                    </a:extLst>
                  </p:cNvPr>
                  <p:cNvGrpSpPr/>
                  <p:nvPr/>
                </p:nvGrpSpPr>
                <p:grpSpPr>
                  <a:xfrm>
                    <a:off x="6287242" y="3740219"/>
                    <a:ext cx="661022" cy="144000"/>
                    <a:chOff x="6287242" y="3740219"/>
                    <a:chExt cx="661022" cy="144000"/>
                  </a:xfrm>
                </p:grpSpPr>
                <p:grpSp>
                  <p:nvGrpSpPr>
                    <p:cNvPr id="178" name="Group 177">
                      <a:extLst>
                        <a:ext uri="{FF2B5EF4-FFF2-40B4-BE49-F238E27FC236}">
                          <a16:creationId xmlns:a16="http://schemas.microsoft.com/office/drawing/2014/main" id="{45A8DF2D-712E-D141-80AA-530200CCA965}"/>
                        </a:ext>
                      </a:extLst>
                    </p:cNvPr>
                    <p:cNvGrpSpPr/>
                    <p:nvPr/>
                  </p:nvGrpSpPr>
                  <p:grpSpPr>
                    <a:xfrm>
                      <a:off x="6732240" y="3740219"/>
                      <a:ext cx="216024" cy="144000"/>
                      <a:chOff x="6732240" y="3740219"/>
                      <a:chExt cx="216024" cy="144000"/>
                    </a:xfrm>
                  </p:grpSpPr>
                  <p:cxnSp>
                    <p:nvCxnSpPr>
                      <p:cNvPr id="190" name="Straight Connector 189">
                        <a:extLst>
                          <a:ext uri="{FF2B5EF4-FFF2-40B4-BE49-F238E27FC236}">
                            <a16:creationId xmlns:a16="http://schemas.microsoft.com/office/drawing/2014/main" id="{9FA48710-3A18-6047-B46E-D240CB3AA14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88" name="Straight Connector 187">
                        <a:extLst>
                          <a:ext uri="{FF2B5EF4-FFF2-40B4-BE49-F238E27FC236}">
                            <a16:creationId xmlns:a16="http://schemas.microsoft.com/office/drawing/2014/main" id="{25B2B4F1-C611-5043-A062-D38EF5243B14}"/>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79" name="Group 178">
                      <a:extLst>
                        <a:ext uri="{FF2B5EF4-FFF2-40B4-BE49-F238E27FC236}">
                          <a16:creationId xmlns:a16="http://schemas.microsoft.com/office/drawing/2014/main" id="{DB9E35D3-6019-C945-A38B-64A829FFD06B}"/>
                        </a:ext>
                      </a:extLst>
                    </p:cNvPr>
                    <p:cNvGrpSpPr/>
                    <p:nvPr/>
                  </p:nvGrpSpPr>
                  <p:grpSpPr>
                    <a:xfrm>
                      <a:off x="6287242" y="3740219"/>
                      <a:ext cx="216024" cy="144000"/>
                      <a:chOff x="6732240" y="3740219"/>
                      <a:chExt cx="216024" cy="144000"/>
                    </a:xfrm>
                  </p:grpSpPr>
                  <p:cxnSp>
                    <p:nvCxnSpPr>
                      <p:cNvPr id="184" name="Straight Connector 183">
                        <a:extLst>
                          <a:ext uri="{FF2B5EF4-FFF2-40B4-BE49-F238E27FC236}">
                            <a16:creationId xmlns:a16="http://schemas.microsoft.com/office/drawing/2014/main" id="{C71EF8DA-3C45-A841-9622-A163E10B206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82" name="Straight Connector 181">
                        <a:extLst>
                          <a:ext uri="{FF2B5EF4-FFF2-40B4-BE49-F238E27FC236}">
                            <a16:creationId xmlns:a16="http://schemas.microsoft.com/office/drawing/2014/main" id="{0F406B87-1825-7349-BCE5-460CE121ADDB}"/>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163" name="Group 162">
                    <a:extLst>
                      <a:ext uri="{FF2B5EF4-FFF2-40B4-BE49-F238E27FC236}">
                        <a16:creationId xmlns:a16="http://schemas.microsoft.com/office/drawing/2014/main" id="{97F567B2-9E45-5940-9A29-B98E815138A3}"/>
                      </a:ext>
                    </a:extLst>
                  </p:cNvPr>
                  <p:cNvGrpSpPr/>
                  <p:nvPr/>
                </p:nvGrpSpPr>
                <p:grpSpPr>
                  <a:xfrm>
                    <a:off x="5447149" y="3740219"/>
                    <a:ext cx="661022" cy="144000"/>
                    <a:chOff x="6287242" y="3740219"/>
                    <a:chExt cx="661022" cy="144000"/>
                  </a:xfrm>
                </p:grpSpPr>
                <p:grpSp>
                  <p:nvGrpSpPr>
                    <p:cNvPr id="164" name="Group 163">
                      <a:extLst>
                        <a:ext uri="{FF2B5EF4-FFF2-40B4-BE49-F238E27FC236}">
                          <a16:creationId xmlns:a16="http://schemas.microsoft.com/office/drawing/2014/main" id="{F265D8A1-4AF3-1D4E-8933-9E69AB1628E4}"/>
                        </a:ext>
                      </a:extLst>
                    </p:cNvPr>
                    <p:cNvGrpSpPr/>
                    <p:nvPr/>
                  </p:nvGrpSpPr>
                  <p:grpSpPr>
                    <a:xfrm>
                      <a:off x="6732240" y="3740219"/>
                      <a:ext cx="216024" cy="144000"/>
                      <a:chOff x="6732240" y="3740219"/>
                      <a:chExt cx="216024" cy="144000"/>
                    </a:xfrm>
                  </p:grpSpPr>
                  <p:cxnSp>
                    <p:nvCxnSpPr>
                      <p:cNvPr id="176" name="Straight Connector 175">
                        <a:extLst>
                          <a:ext uri="{FF2B5EF4-FFF2-40B4-BE49-F238E27FC236}">
                            <a16:creationId xmlns:a16="http://schemas.microsoft.com/office/drawing/2014/main" id="{5AB85166-3E19-6248-B36D-6B6AC0D0367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4" name="Straight Connector 173">
                        <a:extLst>
                          <a:ext uri="{FF2B5EF4-FFF2-40B4-BE49-F238E27FC236}">
                            <a16:creationId xmlns:a16="http://schemas.microsoft.com/office/drawing/2014/main" id="{8DC36CD9-71A4-6D41-90E1-BBE97A0C813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65" name="Group 164">
                      <a:extLst>
                        <a:ext uri="{FF2B5EF4-FFF2-40B4-BE49-F238E27FC236}">
                          <a16:creationId xmlns:a16="http://schemas.microsoft.com/office/drawing/2014/main" id="{F951487F-9336-764E-91DA-CE30E7555599}"/>
                        </a:ext>
                      </a:extLst>
                    </p:cNvPr>
                    <p:cNvGrpSpPr/>
                    <p:nvPr/>
                  </p:nvGrpSpPr>
                  <p:grpSpPr>
                    <a:xfrm>
                      <a:off x="6287242" y="3740219"/>
                      <a:ext cx="216024" cy="144000"/>
                      <a:chOff x="6732240" y="3740219"/>
                      <a:chExt cx="216024" cy="144000"/>
                    </a:xfrm>
                  </p:grpSpPr>
                  <p:cxnSp>
                    <p:nvCxnSpPr>
                      <p:cNvPr id="170" name="Straight Connector 169">
                        <a:extLst>
                          <a:ext uri="{FF2B5EF4-FFF2-40B4-BE49-F238E27FC236}">
                            <a16:creationId xmlns:a16="http://schemas.microsoft.com/office/drawing/2014/main" id="{C7B2B724-2B1F-054C-8AC8-8DA1F6634B8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E6994A40-2873-A04D-BE3D-1D86F1CB98E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7" name="Group 146">
                  <a:extLst>
                    <a:ext uri="{FF2B5EF4-FFF2-40B4-BE49-F238E27FC236}">
                      <a16:creationId xmlns:a16="http://schemas.microsoft.com/office/drawing/2014/main" id="{D9CC73EC-9D05-104C-A85B-B1A45C3F871E}"/>
                    </a:ext>
                  </a:extLst>
                </p:cNvPr>
                <p:cNvGrpSpPr/>
                <p:nvPr/>
              </p:nvGrpSpPr>
              <p:grpSpPr>
                <a:xfrm>
                  <a:off x="1147605" y="3735411"/>
                  <a:ext cx="661022" cy="144000"/>
                  <a:chOff x="6287242" y="3740215"/>
                  <a:chExt cx="661022" cy="144000"/>
                </a:xfrm>
              </p:grpSpPr>
              <p:grpSp>
                <p:nvGrpSpPr>
                  <p:cNvPr id="148" name="Group 147">
                    <a:extLst>
                      <a:ext uri="{FF2B5EF4-FFF2-40B4-BE49-F238E27FC236}">
                        <a16:creationId xmlns:a16="http://schemas.microsoft.com/office/drawing/2014/main" id="{472CC50B-1EC0-F341-8255-D12BA9C755AA}"/>
                      </a:ext>
                    </a:extLst>
                  </p:cNvPr>
                  <p:cNvGrpSpPr/>
                  <p:nvPr/>
                </p:nvGrpSpPr>
                <p:grpSpPr>
                  <a:xfrm>
                    <a:off x="6732240" y="3740215"/>
                    <a:ext cx="216024" cy="144000"/>
                    <a:chOff x="6732240" y="3740215"/>
                    <a:chExt cx="216024" cy="144000"/>
                  </a:xfrm>
                </p:grpSpPr>
                <p:cxnSp>
                  <p:nvCxnSpPr>
                    <p:cNvPr id="160" name="Straight Connector 159">
                      <a:extLst>
                        <a:ext uri="{FF2B5EF4-FFF2-40B4-BE49-F238E27FC236}">
                          <a16:creationId xmlns:a16="http://schemas.microsoft.com/office/drawing/2014/main" id="{1BCBF8E9-F03F-B946-BF81-9EBA110E5556}"/>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58" name="Straight Connector 157">
                      <a:extLst>
                        <a:ext uri="{FF2B5EF4-FFF2-40B4-BE49-F238E27FC236}">
                          <a16:creationId xmlns:a16="http://schemas.microsoft.com/office/drawing/2014/main" id="{6388CEE7-AA4E-9D4C-BE41-6A7AD72B7754}"/>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49" name="Group 148">
                    <a:extLst>
                      <a:ext uri="{FF2B5EF4-FFF2-40B4-BE49-F238E27FC236}">
                        <a16:creationId xmlns:a16="http://schemas.microsoft.com/office/drawing/2014/main" id="{7E7848C6-488E-344C-810A-FA14E4EBB587}"/>
                      </a:ext>
                    </a:extLst>
                  </p:cNvPr>
                  <p:cNvGrpSpPr/>
                  <p:nvPr/>
                </p:nvGrpSpPr>
                <p:grpSpPr>
                  <a:xfrm>
                    <a:off x="6287242" y="3740215"/>
                    <a:ext cx="216024" cy="144000"/>
                    <a:chOff x="6732240" y="3740215"/>
                    <a:chExt cx="216024" cy="144000"/>
                  </a:xfrm>
                </p:grpSpPr>
                <p:cxnSp>
                  <p:nvCxnSpPr>
                    <p:cNvPr id="154" name="Straight Connector 153">
                      <a:extLst>
                        <a:ext uri="{FF2B5EF4-FFF2-40B4-BE49-F238E27FC236}">
                          <a16:creationId xmlns:a16="http://schemas.microsoft.com/office/drawing/2014/main" id="{1675889F-A4E5-0549-871E-36BA0D134F3D}"/>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52" name="Straight Connector 151">
                      <a:extLst>
                        <a:ext uri="{FF2B5EF4-FFF2-40B4-BE49-F238E27FC236}">
                          <a16:creationId xmlns:a16="http://schemas.microsoft.com/office/drawing/2014/main" id="{401E20AE-F911-5F4A-8010-1EDB312D638B}"/>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141" name="Straight Arrow Connector 140">
                <a:extLst>
                  <a:ext uri="{FF2B5EF4-FFF2-40B4-BE49-F238E27FC236}">
                    <a16:creationId xmlns:a16="http://schemas.microsoft.com/office/drawing/2014/main" id="{5C288A61-CB0A-6543-9754-4EA2700B00A8}"/>
                  </a:ext>
                </a:extLst>
              </p:cNvPr>
              <p:cNvCxnSpPr>
                <a:cxnSpLocks/>
              </p:cNvCxnSpPr>
              <p:nvPr/>
            </p:nvCxnSpPr>
            <p:spPr>
              <a:xfrm flipH="1">
                <a:off x="425228" y="2878382"/>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53" name="Rectangle 252">
              <a:extLst>
                <a:ext uri="{FF2B5EF4-FFF2-40B4-BE49-F238E27FC236}">
                  <a16:creationId xmlns:a16="http://schemas.microsoft.com/office/drawing/2014/main" id="{B08A68C9-C861-7440-9841-8223D2E54341}"/>
                </a:ext>
              </a:extLst>
            </p:cNvPr>
            <p:cNvSpPr/>
            <p:nvPr/>
          </p:nvSpPr>
          <p:spPr>
            <a:xfrm>
              <a:off x="7051404" y="2180097"/>
              <a:ext cx="1802096" cy="538609"/>
            </a:xfrm>
            <a:prstGeom prst="rect">
              <a:avLst/>
            </a:prstGeom>
          </p:spPr>
          <p:txBody>
            <a:bodyPr wrap="none">
              <a:spAutoFit/>
            </a:bodyPr>
            <a:lstStyle/>
            <a:p>
              <a:pPr algn="ctr"/>
              <a:r>
                <a:rPr lang="en-US" b="1" dirty="0"/>
                <a:t>mRNA</a:t>
              </a:r>
            </a:p>
            <a:p>
              <a:pPr lvl="0" algn="ctr"/>
              <a:r>
                <a:rPr lang="en-US" sz="1100" b="1" dirty="0">
                  <a:solidFill>
                    <a:prstClr val="white"/>
                  </a:solidFill>
                </a:rPr>
                <a:t>(Polymer of ribonucleotide)</a:t>
              </a:r>
              <a:endParaRPr lang="en-US" sz="1100" dirty="0">
                <a:solidFill>
                  <a:prstClr val="white"/>
                </a:solidFill>
              </a:endParaRPr>
            </a:p>
          </p:txBody>
        </p:sp>
      </p:grpSp>
      <p:grpSp>
        <p:nvGrpSpPr>
          <p:cNvPr id="7" name="Group 6">
            <a:extLst>
              <a:ext uri="{FF2B5EF4-FFF2-40B4-BE49-F238E27FC236}">
                <a16:creationId xmlns:a16="http://schemas.microsoft.com/office/drawing/2014/main" id="{FB9F71D0-D683-6141-94E9-00E37D6851B2}"/>
              </a:ext>
            </a:extLst>
          </p:cNvPr>
          <p:cNvGrpSpPr/>
          <p:nvPr/>
        </p:nvGrpSpPr>
        <p:grpSpPr>
          <a:xfrm>
            <a:off x="2808382" y="3426547"/>
            <a:ext cx="1641796" cy="1105986"/>
            <a:chOff x="2808382" y="3426547"/>
            <a:chExt cx="1641796" cy="1105986"/>
          </a:xfrm>
        </p:grpSpPr>
        <p:sp>
          <p:nvSpPr>
            <p:cNvPr id="254" name="Rectangle 253">
              <a:extLst>
                <a:ext uri="{FF2B5EF4-FFF2-40B4-BE49-F238E27FC236}">
                  <a16:creationId xmlns:a16="http://schemas.microsoft.com/office/drawing/2014/main" id="{194B77C4-6F00-1A48-BD10-BD5D789D0EBB}"/>
                </a:ext>
              </a:extLst>
            </p:cNvPr>
            <p:cNvSpPr/>
            <p:nvPr/>
          </p:nvSpPr>
          <p:spPr>
            <a:xfrm>
              <a:off x="2808382" y="3840036"/>
              <a:ext cx="1641796" cy="692497"/>
            </a:xfrm>
            <a:prstGeom prst="rect">
              <a:avLst/>
            </a:prstGeom>
          </p:spPr>
          <p:txBody>
            <a:bodyPr wrap="none">
              <a:spAutoFit/>
            </a:bodyPr>
            <a:lstStyle/>
            <a:p>
              <a:pPr algn="ctr"/>
              <a:r>
                <a:rPr lang="en-US" sz="1400" b="1" dirty="0"/>
                <a:t>Protein</a:t>
              </a:r>
            </a:p>
            <a:p>
              <a:pPr lvl="0" algn="ctr"/>
              <a:r>
                <a:rPr lang="en-US" sz="1100" b="1" dirty="0">
                  <a:solidFill>
                    <a:prstClr val="white"/>
                  </a:solidFill>
                </a:rPr>
                <a:t>(Polymer of amino acids)</a:t>
              </a:r>
              <a:endParaRPr lang="en-US" sz="1100" dirty="0">
                <a:solidFill>
                  <a:prstClr val="white"/>
                </a:solidFill>
              </a:endParaRPr>
            </a:p>
            <a:p>
              <a:pPr algn="ctr"/>
              <a:endParaRPr lang="en-US" sz="1400" dirty="0"/>
            </a:p>
          </p:txBody>
        </p:sp>
        <p:grpSp>
          <p:nvGrpSpPr>
            <p:cNvPr id="255" name="Group 254">
              <a:extLst>
                <a:ext uri="{FF2B5EF4-FFF2-40B4-BE49-F238E27FC236}">
                  <a16:creationId xmlns:a16="http://schemas.microsoft.com/office/drawing/2014/main" id="{9875D0BA-94DD-FF4C-9F1E-007E52B77C5E}"/>
                </a:ext>
              </a:extLst>
            </p:cNvPr>
            <p:cNvGrpSpPr/>
            <p:nvPr/>
          </p:nvGrpSpPr>
          <p:grpSpPr>
            <a:xfrm rot="1163083">
              <a:off x="3341059" y="3426547"/>
              <a:ext cx="576742" cy="420686"/>
              <a:chOff x="5308912" y="669032"/>
              <a:chExt cx="1225935" cy="1370856"/>
            </a:xfrm>
          </p:grpSpPr>
          <p:grpSp>
            <p:nvGrpSpPr>
              <p:cNvPr id="256" name="Group 255">
                <a:extLst>
                  <a:ext uri="{FF2B5EF4-FFF2-40B4-BE49-F238E27FC236}">
                    <a16:creationId xmlns:a16="http://schemas.microsoft.com/office/drawing/2014/main" id="{A9BDB5EF-3BB6-EF40-9542-0DD755625450}"/>
                  </a:ext>
                </a:extLst>
              </p:cNvPr>
              <p:cNvGrpSpPr/>
              <p:nvPr/>
            </p:nvGrpSpPr>
            <p:grpSpPr>
              <a:xfrm>
                <a:off x="5336881" y="759669"/>
                <a:ext cx="1179335" cy="1201478"/>
                <a:chOff x="5151986" y="759669"/>
                <a:chExt cx="1179335" cy="1201478"/>
              </a:xfrm>
            </p:grpSpPr>
            <p:sp>
              <p:nvSpPr>
                <p:cNvPr id="261" name="Freeform 260">
                  <a:extLst>
                    <a:ext uri="{FF2B5EF4-FFF2-40B4-BE49-F238E27FC236}">
                      <a16:creationId xmlns:a16="http://schemas.microsoft.com/office/drawing/2014/main" id="{852A6381-C942-5549-96DF-2EE43A56015B}"/>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a:extLst>
                    <a:ext uri="{FF2B5EF4-FFF2-40B4-BE49-F238E27FC236}">
                      <a16:creationId xmlns:a16="http://schemas.microsoft.com/office/drawing/2014/main" id="{9C3C97A0-D0E1-8447-8638-B048967571A9}"/>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 name="Group 256">
                <a:extLst>
                  <a:ext uri="{FF2B5EF4-FFF2-40B4-BE49-F238E27FC236}">
                    <a16:creationId xmlns:a16="http://schemas.microsoft.com/office/drawing/2014/main" id="{25357AC5-D7DF-0F48-8DC1-ED3CB86720F9}"/>
                  </a:ext>
                </a:extLst>
              </p:cNvPr>
              <p:cNvGrpSpPr/>
              <p:nvPr/>
            </p:nvGrpSpPr>
            <p:grpSpPr>
              <a:xfrm>
                <a:off x="5308912" y="669032"/>
                <a:ext cx="1225935" cy="1370856"/>
                <a:chOff x="5285393" y="-302823"/>
                <a:chExt cx="1225935" cy="1370856"/>
              </a:xfrm>
            </p:grpSpPr>
            <p:sp>
              <p:nvSpPr>
                <p:cNvPr id="258" name="Freeform 257">
                  <a:extLst>
                    <a:ext uri="{FF2B5EF4-FFF2-40B4-BE49-F238E27FC236}">
                      <a16:creationId xmlns:a16="http://schemas.microsoft.com/office/drawing/2014/main" id="{75E0C226-24D4-BD47-B7F1-EEDFE682C4B1}"/>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a:extLst>
                    <a:ext uri="{FF2B5EF4-FFF2-40B4-BE49-F238E27FC236}">
                      <a16:creationId xmlns:a16="http://schemas.microsoft.com/office/drawing/2014/main" id="{0B35FCA2-3207-3845-AB7C-2ECD347D150B}"/>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a:extLst>
                    <a:ext uri="{FF2B5EF4-FFF2-40B4-BE49-F238E27FC236}">
                      <a16:creationId xmlns:a16="http://schemas.microsoft.com/office/drawing/2014/main" id="{FFEE5ED4-241B-7642-BB25-0EF72B0368F2}"/>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 name="Group 2">
            <a:extLst>
              <a:ext uri="{FF2B5EF4-FFF2-40B4-BE49-F238E27FC236}">
                <a16:creationId xmlns:a16="http://schemas.microsoft.com/office/drawing/2014/main" id="{DB91CFB0-2D14-A545-9C19-FBDD69E5B33C}"/>
              </a:ext>
            </a:extLst>
          </p:cNvPr>
          <p:cNvGrpSpPr/>
          <p:nvPr/>
        </p:nvGrpSpPr>
        <p:grpSpPr>
          <a:xfrm>
            <a:off x="3629279" y="1483964"/>
            <a:ext cx="1680487" cy="581448"/>
            <a:chOff x="3629279" y="1483964"/>
            <a:chExt cx="1680487" cy="581448"/>
          </a:xfrm>
        </p:grpSpPr>
        <p:cxnSp>
          <p:nvCxnSpPr>
            <p:cNvPr id="1025" name="Straight Arrow Connector 1024">
              <a:extLst>
                <a:ext uri="{FF2B5EF4-FFF2-40B4-BE49-F238E27FC236}">
                  <a16:creationId xmlns:a16="http://schemas.microsoft.com/office/drawing/2014/main" id="{00A24225-FE9E-8443-B2F2-0517E9130D03}"/>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3" name="Rectangle 262">
              <a:extLst>
                <a:ext uri="{FF2B5EF4-FFF2-40B4-BE49-F238E27FC236}">
                  <a16:creationId xmlns:a16="http://schemas.microsoft.com/office/drawing/2014/main" id="{5E2ACB8C-B260-E745-9163-AF5CC9652C63}"/>
                </a:ext>
              </a:extLst>
            </p:cNvPr>
            <p:cNvSpPr/>
            <p:nvPr/>
          </p:nvSpPr>
          <p:spPr>
            <a:xfrm>
              <a:off x="3629279" y="1546034"/>
              <a:ext cx="1680487" cy="369332"/>
            </a:xfrm>
            <a:prstGeom prst="rect">
              <a:avLst/>
            </a:prstGeom>
          </p:spPr>
          <p:txBody>
            <a:bodyPr wrap="square">
              <a:spAutoFit/>
            </a:bodyPr>
            <a:lstStyle/>
            <a:p>
              <a:r>
                <a:rPr lang="en-US" b="1" dirty="0">
                  <a:solidFill>
                    <a:srgbClr val="FFFF00"/>
                  </a:solidFill>
                </a:rPr>
                <a:t>1. Transcription</a:t>
              </a:r>
              <a:endParaRPr lang="en-US" dirty="0">
                <a:solidFill>
                  <a:srgbClr val="FFFF00"/>
                </a:solidFill>
              </a:endParaRPr>
            </a:p>
          </p:txBody>
        </p:sp>
      </p:grpSp>
      <p:grpSp>
        <p:nvGrpSpPr>
          <p:cNvPr id="5" name="Group 4">
            <a:extLst>
              <a:ext uri="{FF2B5EF4-FFF2-40B4-BE49-F238E27FC236}">
                <a16:creationId xmlns:a16="http://schemas.microsoft.com/office/drawing/2014/main" id="{D5FA58CF-0611-C148-B509-74F7B00F12D8}"/>
              </a:ext>
            </a:extLst>
          </p:cNvPr>
          <p:cNvGrpSpPr/>
          <p:nvPr/>
        </p:nvGrpSpPr>
        <p:grpSpPr>
          <a:xfrm>
            <a:off x="3629278" y="2641476"/>
            <a:ext cx="1680487" cy="648000"/>
            <a:chOff x="3629278" y="2641476"/>
            <a:chExt cx="1680487" cy="648000"/>
          </a:xfrm>
        </p:grpSpPr>
        <p:cxnSp>
          <p:nvCxnSpPr>
            <p:cNvPr id="252" name="Straight Arrow Connector 251">
              <a:extLst>
                <a:ext uri="{FF2B5EF4-FFF2-40B4-BE49-F238E27FC236}">
                  <a16:creationId xmlns:a16="http://schemas.microsoft.com/office/drawing/2014/main" id="{B3DE72B6-EB35-0044-90C0-912E1AA09DCD}"/>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4" name="Rectangle 263">
              <a:extLst>
                <a:ext uri="{FF2B5EF4-FFF2-40B4-BE49-F238E27FC236}">
                  <a16:creationId xmlns:a16="http://schemas.microsoft.com/office/drawing/2014/main" id="{0456D9C1-0C08-CE49-87A0-C0F5B02911F0}"/>
                </a:ext>
              </a:extLst>
            </p:cNvPr>
            <p:cNvSpPr/>
            <p:nvPr/>
          </p:nvSpPr>
          <p:spPr>
            <a:xfrm>
              <a:off x="3629278" y="2691854"/>
              <a:ext cx="1680487" cy="369332"/>
            </a:xfrm>
            <a:prstGeom prst="rect">
              <a:avLst/>
            </a:prstGeom>
          </p:spPr>
          <p:txBody>
            <a:bodyPr wrap="square">
              <a:spAutoFit/>
            </a:bodyPr>
            <a:lstStyle/>
            <a:p>
              <a:r>
                <a:rPr lang="en-US" b="1" dirty="0">
                  <a:solidFill>
                    <a:srgbClr val="FFFF00"/>
                  </a:solidFill>
                </a:rPr>
                <a:t>2. Translation</a:t>
              </a:r>
              <a:endParaRPr lang="en-US" dirty="0">
                <a:solidFill>
                  <a:srgbClr val="FFFF00"/>
                </a:solidFill>
              </a:endParaRPr>
            </a:p>
          </p:txBody>
        </p:sp>
      </p:grpSp>
    </p:spTree>
    <p:extLst>
      <p:ext uri="{BB962C8B-B14F-4D97-AF65-F5344CB8AC3E}">
        <p14:creationId xmlns:p14="http://schemas.microsoft.com/office/powerpoint/2010/main" val="384139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310852"/>
            <a:ext cx="2948947" cy="952500"/>
          </a:xfrm>
        </p:spPr>
        <p:txBody>
          <a:bodyPr>
            <a:normAutofit/>
          </a:bodyPr>
          <a:lstStyle/>
          <a:p>
            <a:r>
              <a:rPr lang="en-IN" sz="2000" b="1" dirty="0"/>
              <a:t>Terminologies*</a:t>
            </a:r>
          </a:p>
        </p:txBody>
      </p:sp>
      <p:graphicFrame>
        <p:nvGraphicFramePr>
          <p:cNvPr id="4" name="Table 3"/>
          <p:cNvGraphicFramePr>
            <a:graphicFrameLocks noGrp="1"/>
          </p:cNvGraphicFramePr>
          <p:nvPr>
            <p:extLst>
              <p:ext uri="{D42A27DB-BD31-4B8C-83A1-F6EECF244321}">
                <p14:modId xmlns:p14="http://schemas.microsoft.com/office/powerpoint/2010/main" val="2875254542"/>
              </p:ext>
            </p:extLst>
          </p:nvPr>
        </p:nvGraphicFramePr>
        <p:xfrm>
          <a:off x="72008" y="357109"/>
          <a:ext cx="6804248" cy="2531283"/>
        </p:xfrm>
        <a:graphic>
          <a:graphicData uri="http://schemas.openxmlformats.org/drawingml/2006/table">
            <a:tbl>
              <a:tblPr firstRow="1" bandRow="1">
                <a:tableStyleId>{5940675A-B579-460E-94D1-54222C63F5DA}</a:tableStyleId>
              </a:tblPr>
              <a:tblGrid>
                <a:gridCol w="2194919">
                  <a:extLst>
                    <a:ext uri="{9D8B030D-6E8A-4147-A177-3AD203B41FA5}">
                      <a16:colId xmlns:a16="http://schemas.microsoft.com/office/drawing/2014/main" val="20000"/>
                    </a:ext>
                  </a:extLst>
                </a:gridCol>
                <a:gridCol w="4609329">
                  <a:extLst>
                    <a:ext uri="{9D8B030D-6E8A-4147-A177-3AD203B41FA5}">
                      <a16:colId xmlns:a16="http://schemas.microsoft.com/office/drawing/2014/main" val="20001"/>
                    </a:ext>
                  </a:extLst>
                </a:gridCol>
              </a:tblGrid>
              <a:tr h="206621">
                <a:tc>
                  <a:txBody>
                    <a:bodyPr/>
                    <a:lstStyle/>
                    <a:p>
                      <a:pPr algn="ctr"/>
                      <a:r>
                        <a:rPr lang="en-US" sz="1600" b="1" dirty="0"/>
                        <a:t>Term</a:t>
                      </a:r>
                      <a:endParaRPr lang="en-IN" sz="1600" b="1" dirty="0"/>
                    </a:p>
                  </a:txBody>
                  <a:tcPr marL="76200" marR="76200" marT="38100" marB="38100" anchor="ctr"/>
                </a:tc>
                <a:tc>
                  <a:txBody>
                    <a:bodyPr/>
                    <a:lstStyle/>
                    <a:p>
                      <a:pPr algn="ctr"/>
                      <a:r>
                        <a:rPr lang="en-US" sz="1600" b="1" dirty="0"/>
                        <a:t>Description</a:t>
                      </a:r>
                      <a:endParaRPr lang="en-IN" sz="1600" b="1" dirty="0"/>
                    </a:p>
                  </a:txBody>
                  <a:tcPr marL="76200" marR="76200" marT="38100" marB="38100" anchor="ctr"/>
                </a:tc>
                <a:extLst>
                  <a:ext uri="{0D108BD9-81ED-4DB2-BD59-A6C34878D82A}">
                    <a16:rowId xmlns:a16="http://schemas.microsoft.com/office/drawing/2014/main" val="10000"/>
                  </a:ext>
                </a:extLst>
              </a:tr>
              <a:tr h="170687">
                <a:tc>
                  <a:txBody>
                    <a:bodyPr/>
                    <a:lstStyle/>
                    <a:p>
                      <a:r>
                        <a:rPr lang="en-IN" sz="1100" b="1" kern="1200" baseline="0" dirty="0">
                          <a:solidFill>
                            <a:srgbClr val="FFFF00"/>
                          </a:solidFill>
                        </a:rPr>
                        <a:t>Replication fork</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1"/>
                  </a:ext>
                </a:extLst>
              </a:tr>
              <a:tr h="152720">
                <a:tc>
                  <a:txBody>
                    <a:bodyPr/>
                    <a:lstStyle/>
                    <a:p>
                      <a:r>
                        <a:rPr lang="en-IN" sz="1050" b="1" dirty="0" err="1">
                          <a:solidFill>
                            <a:srgbClr val="FFFF00"/>
                          </a:solidFill>
                        </a:rPr>
                        <a:t>Helicases</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2"/>
                  </a:ext>
                </a:extLst>
              </a:tr>
              <a:tr h="260523">
                <a:tc>
                  <a:txBody>
                    <a:bodyPr/>
                    <a:lstStyle/>
                    <a:p>
                      <a:r>
                        <a:rPr lang="en-US" sz="1050" b="1" dirty="0" err="1">
                          <a:solidFill>
                            <a:srgbClr val="FFFF00"/>
                          </a:solidFill>
                        </a:rPr>
                        <a:t>Deoxyribonucleaoside</a:t>
                      </a:r>
                      <a:r>
                        <a:rPr lang="en-US" sz="1050" b="1" dirty="0">
                          <a:solidFill>
                            <a:srgbClr val="FFFF00"/>
                          </a:solidFill>
                        </a:rPr>
                        <a:t> </a:t>
                      </a:r>
                      <a:r>
                        <a:rPr lang="en-US" sz="1050" b="1" dirty="0" err="1">
                          <a:solidFill>
                            <a:srgbClr val="FFFF00"/>
                          </a:solidFill>
                        </a:rPr>
                        <a:t>triphosphate</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3"/>
                  </a:ext>
                </a:extLst>
              </a:tr>
              <a:tr h="170687">
                <a:tc>
                  <a:txBody>
                    <a:bodyPr/>
                    <a:lstStyle/>
                    <a:p>
                      <a:r>
                        <a:rPr lang="en-IN" sz="1050" b="1" dirty="0">
                          <a:solidFill>
                            <a:srgbClr val="FFFF00"/>
                          </a:solidFill>
                        </a:rPr>
                        <a:t>DNA polymerase</a:t>
                      </a: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4"/>
                  </a:ext>
                </a:extLst>
              </a:tr>
              <a:tr h="170687">
                <a:tc>
                  <a:txBody>
                    <a:bodyPr/>
                    <a:lstStyle/>
                    <a:p>
                      <a:r>
                        <a:rPr lang="en-IN" sz="1100" b="1" kern="1200" dirty="0" err="1">
                          <a:solidFill>
                            <a:srgbClr val="FFFF00"/>
                          </a:solidFill>
                        </a:rPr>
                        <a:t>Primase</a:t>
                      </a:r>
                      <a:endParaRPr lang="en-IN" sz="1050" b="1" dirty="0">
                        <a:solidFill>
                          <a:srgbClr val="FFFF00"/>
                        </a:solidFill>
                      </a:endParaRP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100" b="1" dirty="0"/>
                    </a:p>
                  </a:txBody>
                  <a:tcPr marL="76200" marR="76200" marT="38100" marB="38100" anchor="ctr"/>
                </a:tc>
                <a:extLst>
                  <a:ext uri="{0D108BD9-81ED-4DB2-BD59-A6C34878D82A}">
                    <a16:rowId xmlns:a16="http://schemas.microsoft.com/office/drawing/2014/main" val="10005"/>
                  </a:ext>
                </a:extLst>
              </a:tr>
              <a:tr h="152720">
                <a:tc>
                  <a:txBody>
                    <a:bodyPr/>
                    <a:lstStyle/>
                    <a:p>
                      <a:r>
                        <a:rPr lang="en-IN" sz="1050" b="1" dirty="0">
                          <a:solidFill>
                            <a:srgbClr val="FFFF00"/>
                          </a:solidFill>
                        </a:rPr>
                        <a:t>Primer</a:t>
                      </a:r>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100" b="1" dirty="0"/>
                    </a:p>
                  </a:txBody>
                  <a:tcPr marL="76200" marR="76200" marT="38100" marB="38100" anchor="ctr"/>
                </a:tc>
                <a:extLst>
                  <a:ext uri="{0D108BD9-81ED-4DB2-BD59-A6C34878D82A}">
                    <a16:rowId xmlns:a16="http://schemas.microsoft.com/office/drawing/2014/main" val="10006"/>
                  </a:ext>
                </a:extLst>
              </a:tr>
              <a:tr h="170687">
                <a:tc>
                  <a:txBody>
                    <a:bodyPr/>
                    <a:lstStyle/>
                    <a:p>
                      <a:r>
                        <a:rPr lang="en-IN" sz="1100" b="1" kern="1200" baseline="0" dirty="0">
                          <a:solidFill>
                            <a:srgbClr val="FFFF00"/>
                          </a:solidFill>
                        </a:rPr>
                        <a:t>DNA </a:t>
                      </a:r>
                      <a:r>
                        <a:rPr lang="en-IN" sz="1100" b="1" kern="1200" baseline="0" dirty="0" err="1">
                          <a:solidFill>
                            <a:srgbClr val="FFFF00"/>
                          </a:solidFill>
                        </a:rPr>
                        <a:t>ligase</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7"/>
                  </a:ext>
                </a:extLst>
              </a:tr>
              <a:tr h="170687">
                <a:tc>
                  <a:txBody>
                    <a:bodyPr/>
                    <a:lstStyle/>
                    <a:p>
                      <a:r>
                        <a:rPr lang="en-US" sz="1050" b="1" dirty="0">
                          <a:solidFill>
                            <a:srgbClr val="FFFF00"/>
                          </a:solidFill>
                        </a:rPr>
                        <a:t>Lagging strand</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8"/>
                  </a:ext>
                </a:extLst>
              </a:tr>
              <a:tr h="170687">
                <a:tc>
                  <a:txBody>
                    <a:bodyPr/>
                    <a:lstStyle/>
                    <a:p>
                      <a:r>
                        <a:rPr lang="en-IN" sz="1100" b="1" kern="1200" baseline="0" dirty="0">
                          <a:solidFill>
                            <a:srgbClr val="FFFF00"/>
                          </a:solidFill>
                        </a:rPr>
                        <a:t>Origin of replication</a:t>
                      </a:r>
                      <a:endParaRPr lang="en-IN" sz="1050" b="1" dirty="0">
                        <a:solidFill>
                          <a:srgbClr val="FFFF00"/>
                        </a:solidFill>
                      </a:endParaRPr>
                    </a:p>
                  </a:txBody>
                  <a:tcPr marL="76200" marR="76200" marT="38100" marB="38100" anchor="ctr"/>
                </a:tc>
                <a:tc>
                  <a:txBody>
                    <a:bodyPr/>
                    <a:lstStyle/>
                    <a:p>
                      <a:endParaRPr lang="en-IN" sz="1100" b="1" dirty="0"/>
                    </a:p>
                  </a:txBody>
                  <a:tcPr marL="76200" marR="76200" marT="38100" marB="38100" anchor="ctr"/>
                </a:tc>
                <a:extLst>
                  <a:ext uri="{0D108BD9-81ED-4DB2-BD59-A6C34878D82A}">
                    <a16:rowId xmlns:a16="http://schemas.microsoft.com/office/drawing/2014/main" val="10009"/>
                  </a:ext>
                </a:extLst>
              </a:tr>
            </a:tbl>
          </a:graphicData>
        </a:graphic>
      </p:graphicFrame>
      <p:grpSp>
        <p:nvGrpSpPr>
          <p:cNvPr id="5" name="Group 4">
            <a:extLst>
              <a:ext uri="{FF2B5EF4-FFF2-40B4-BE49-F238E27FC236}">
                <a16:creationId xmlns:a16="http://schemas.microsoft.com/office/drawing/2014/main" id="{1833C1CA-C88F-F843-BD8E-10E5C7476FA5}"/>
              </a:ext>
            </a:extLst>
          </p:cNvPr>
          <p:cNvGrpSpPr/>
          <p:nvPr/>
        </p:nvGrpSpPr>
        <p:grpSpPr>
          <a:xfrm>
            <a:off x="6918176" y="406011"/>
            <a:ext cx="2225824" cy="2786698"/>
            <a:chOff x="4427984" y="1347448"/>
            <a:chExt cx="4716016" cy="5786522"/>
          </a:xfrm>
        </p:grpSpPr>
        <p:pic>
          <p:nvPicPr>
            <p:cNvPr id="6" name="Picture 1">
              <a:extLst>
                <a:ext uri="{FF2B5EF4-FFF2-40B4-BE49-F238E27FC236}">
                  <a16:creationId xmlns:a16="http://schemas.microsoft.com/office/drawing/2014/main" id="{5C291F84-7A9C-3249-A68B-7C7EBD05479A}"/>
                </a:ext>
              </a:extLst>
            </p:cNvPr>
            <p:cNvPicPr>
              <a:picLocks noChangeAspect="1" noChangeArrowheads="1"/>
            </p:cNvPicPr>
            <p:nvPr/>
          </p:nvPicPr>
          <p:blipFill>
            <a:blip r:embed="rId2" cstate="print"/>
            <a:srcRect l="43359" t="5704" r="12643" b="7180"/>
            <a:stretch>
              <a:fillRect/>
            </a:stretch>
          </p:blipFill>
          <p:spPr bwMode="auto">
            <a:xfrm>
              <a:off x="4427984" y="1347448"/>
              <a:ext cx="4716016" cy="5249904"/>
            </a:xfrm>
            <a:prstGeom prst="rect">
              <a:avLst/>
            </a:prstGeom>
            <a:noFill/>
            <a:ln w="9525">
              <a:noFill/>
              <a:miter lim="800000"/>
              <a:headEnd/>
              <a:tailEnd/>
            </a:ln>
          </p:spPr>
        </p:pic>
        <p:sp>
          <p:nvSpPr>
            <p:cNvPr id="7" name="Rectangle 6">
              <a:extLst>
                <a:ext uri="{FF2B5EF4-FFF2-40B4-BE49-F238E27FC236}">
                  <a16:creationId xmlns:a16="http://schemas.microsoft.com/office/drawing/2014/main" id="{9BA50DAD-5D61-B742-A049-3605D353BC73}"/>
                </a:ext>
              </a:extLst>
            </p:cNvPr>
            <p:cNvSpPr/>
            <p:nvPr/>
          </p:nvSpPr>
          <p:spPr>
            <a:xfrm>
              <a:off x="4799913" y="6558787"/>
              <a:ext cx="3559835" cy="575183"/>
            </a:xfrm>
            <a:prstGeom prst="rect">
              <a:avLst/>
            </a:prstGeom>
          </p:spPr>
          <p:txBody>
            <a:bodyPr wrap="none">
              <a:spAutoFit/>
            </a:bodyPr>
            <a:lstStyle/>
            <a:p>
              <a:r>
                <a:rPr lang="en-IN" sz="1200" b="1" dirty="0"/>
                <a:t>Figure: Replicating Fork</a:t>
              </a:r>
            </a:p>
          </p:txBody>
        </p:sp>
      </p:grpSp>
      <p:grpSp>
        <p:nvGrpSpPr>
          <p:cNvPr id="8" name="Group 7">
            <a:extLst>
              <a:ext uri="{FF2B5EF4-FFF2-40B4-BE49-F238E27FC236}">
                <a16:creationId xmlns:a16="http://schemas.microsoft.com/office/drawing/2014/main" id="{0945A9EA-A8F7-6246-A4FB-734BC08A3FB9}"/>
              </a:ext>
            </a:extLst>
          </p:cNvPr>
          <p:cNvGrpSpPr/>
          <p:nvPr/>
        </p:nvGrpSpPr>
        <p:grpSpPr>
          <a:xfrm>
            <a:off x="35496" y="2929508"/>
            <a:ext cx="2952328" cy="1483429"/>
            <a:chOff x="762000" y="1057300"/>
            <a:chExt cx="3629980" cy="1657153"/>
          </a:xfrm>
        </p:grpSpPr>
        <p:pic>
          <p:nvPicPr>
            <p:cNvPr id="10" name="Picture 2" descr="http://img.sparknotes.com/figures/A/a0d1b3a1aaed46e29034f996722dd1a1/deoxyribonucleosidetp.gif">
              <a:extLst>
                <a:ext uri="{FF2B5EF4-FFF2-40B4-BE49-F238E27FC236}">
                  <a16:creationId xmlns:a16="http://schemas.microsoft.com/office/drawing/2014/main" id="{E5B11C27-2185-3D4A-BAD0-A002F30FF157}"/>
                </a:ext>
              </a:extLst>
            </p:cNvPr>
            <p:cNvPicPr>
              <a:picLocks noChangeAspect="1" noChangeArrowheads="1"/>
            </p:cNvPicPr>
            <p:nvPr/>
          </p:nvPicPr>
          <p:blipFill>
            <a:blip r:embed="rId3" cstate="print"/>
            <a:srcRect/>
            <a:stretch>
              <a:fillRect/>
            </a:stretch>
          </p:blipFill>
          <p:spPr bwMode="auto">
            <a:xfrm>
              <a:off x="798306" y="1057300"/>
              <a:ext cx="3557461" cy="1380153"/>
            </a:xfrm>
            <a:prstGeom prst="rect">
              <a:avLst/>
            </a:prstGeom>
            <a:noFill/>
          </p:spPr>
        </p:pic>
        <p:sp>
          <p:nvSpPr>
            <p:cNvPr id="11" name="Rectangle 10">
              <a:extLst>
                <a:ext uri="{FF2B5EF4-FFF2-40B4-BE49-F238E27FC236}">
                  <a16:creationId xmlns:a16="http://schemas.microsoft.com/office/drawing/2014/main" id="{E21A16A2-6408-F64C-A154-52DD8DC28B26}"/>
                </a:ext>
              </a:extLst>
            </p:cNvPr>
            <p:cNvSpPr/>
            <p:nvPr/>
          </p:nvSpPr>
          <p:spPr>
            <a:xfrm>
              <a:off x="762000" y="2437454"/>
              <a:ext cx="3629980" cy="276999"/>
            </a:xfrm>
            <a:prstGeom prst="rect">
              <a:avLst/>
            </a:prstGeom>
          </p:spPr>
          <p:txBody>
            <a:bodyPr wrap="square">
              <a:spAutoFit/>
            </a:bodyPr>
            <a:lstStyle/>
            <a:p>
              <a:pPr algn="ctr"/>
              <a:r>
                <a:rPr lang="en-IN" sz="1200" b="1" dirty="0"/>
                <a:t>Figure: </a:t>
              </a:r>
              <a:r>
                <a:rPr lang="en-US" sz="1200" b="1" dirty="0" err="1"/>
                <a:t>Deoxyribonucleaoside</a:t>
              </a:r>
              <a:r>
                <a:rPr lang="en-US" sz="1200" b="1" dirty="0"/>
                <a:t> </a:t>
              </a:r>
              <a:r>
                <a:rPr lang="en-US" sz="1200" b="1" dirty="0" err="1"/>
                <a:t>triphosphate</a:t>
              </a:r>
              <a:endParaRPr lang="en-IN" sz="1200" b="1" dirty="0"/>
            </a:p>
          </p:txBody>
        </p:sp>
      </p:grpSp>
      <p:sp>
        <p:nvSpPr>
          <p:cNvPr id="3" name="Rectangle 2">
            <a:extLst>
              <a:ext uri="{FF2B5EF4-FFF2-40B4-BE49-F238E27FC236}">
                <a16:creationId xmlns:a16="http://schemas.microsoft.com/office/drawing/2014/main" id="{EF6384D9-2E66-6D48-A7C8-CA0A3AC84EA9}"/>
              </a:ext>
            </a:extLst>
          </p:cNvPr>
          <p:cNvSpPr/>
          <p:nvPr/>
        </p:nvSpPr>
        <p:spPr>
          <a:xfrm>
            <a:off x="2290262" y="671777"/>
            <a:ext cx="2236510" cy="276999"/>
          </a:xfrm>
          <a:prstGeom prst="rect">
            <a:avLst/>
          </a:prstGeom>
        </p:spPr>
        <p:txBody>
          <a:bodyPr wrap="none">
            <a:spAutoFit/>
          </a:bodyPr>
          <a:lstStyle/>
          <a:p>
            <a:pPr lvl="0" defTabSz="761970"/>
            <a:r>
              <a:rPr lang="en-IN" sz="1200" dirty="0">
                <a:solidFill>
                  <a:prstClr val="white"/>
                </a:solidFill>
              </a:rPr>
              <a:t>A small opening of the DNA helix</a:t>
            </a:r>
            <a:endParaRPr lang="en-IN" sz="1100" b="1" dirty="0">
              <a:solidFill>
                <a:prstClr val="white"/>
              </a:solidFill>
            </a:endParaRPr>
          </a:p>
        </p:txBody>
      </p:sp>
      <p:sp>
        <p:nvSpPr>
          <p:cNvPr id="12" name="Rectangle 11">
            <a:extLst>
              <a:ext uri="{FF2B5EF4-FFF2-40B4-BE49-F238E27FC236}">
                <a16:creationId xmlns:a16="http://schemas.microsoft.com/office/drawing/2014/main" id="{1E25A905-EF26-594A-AD55-DA01CA94863A}"/>
              </a:ext>
            </a:extLst>
          </p:cNvPr>
          <p:cNvSpPr/>
          <p:nvPr/>
        </p:nvSpPr>
        <p:spPr>
          <a:xfrm>
            <a:off x="2290262" y="921010"/>
            <a:ext cx="3414717" cy="261610"/>
          </a:xfrm>
          <a:prstGeom prst="rect">
            <a:avLst/>
          </a:prstGeom>
        </p:spPr>
        <p:txBody>
          <a:bodyPr wrap="none">
            <a:spAutoFit/>
          </a:bodyPr>
          <a:lstStyle/>
          <a:p>
            <a:pPr lvl="0" defTabSz="761970"/>
            <a:r>
              <a:rPr lang="en-US" sz="1100" dirty="0">
                <a:solidFill>
                  <a:prstClr val="white"/>
                </a:solidFill>
              </a:rPr>
              <a:t>Enzyme that helps in unwinding of double stranded DNA</a:t>
            </a:r>
            <a:endParaRPr lang="en-IN" sz="1100" b="1" dirty="0">
              <a:solidFill>
                <a:prstClr val="white"/>
              </a:solidFill>
            </a:endParaRPr>
          </a:p>
        </p:txBody>
      </p:sp>
      <p:sp>
        <p:nvSpPr>
          <p:cNvPr id="13" name="Rectangle 12">
            <a:extLst>
              <a:ext uri="{FF2B5EF4-FFF2-40B4-BE49-F238E27FC236}">
                <a16:creationId xmlns:a16="http://schemas.microsoft.com/office/drawing/2014/main" id="{B24164B1-EB6C-DE45-8536-055C2D1FA312}"/>
              </a:ext>
            </a:extLst>
          </p:cNvPr>
          <p:cNvSpPr/>
          <p:nvPr/>
        </p:nvSpPr>
        <p:spPr>
          <a:xfrm>
            <a:off x="2290262" y="1185889"/>
            <a:ext cx="4572000" cy="261610"/>
          </a:xfrm>
          <a:prstGeom prst="rect">
            <a:avLst/>
          </a:prstGeom>
        </p:spPr>
        <p:txBody>
          <a:bodyPr>
            <a:spAutoFit/>
          </a:bodyPr>
          <a:lstStyle/>
          <a:p>
            <a:pPr lvl="0" defTabSz="761970"/>
            <a:r>
              <a:rPr lang="en-US" sz="1100" dirty="0">
                <a:solidFill>
                  <a:prstClr val="white"/>
                </a:solidFill>
              </a:rPr>
              <a:t>Act as substrate and  provide energy for </a:t>
            </a:r>
            <a:r>
              <a:rPr lang="en-US" sz="1100" dirty="0" err="1">
                <a:solidFill>
                  <a:prstClr val="white"/>
                </a:solidFill>
              </a:rPr>
              <a:t>polymerisation</a:t>
            </a:r>
            <a:r>
              <a:rPr lang="en-US" sz="1100" dirty="0">
                <a:solidFill>
                  <a:prstClr val="white"/>
                </a:solidFill>
              </a:rPr>
              <a:t> of nucleotides</a:t>
            </a:r>
            <a:endParaRPr lang="en-IN" sz="1100" b="1" dirty="0">
              <a:solidFill>
                <a:prstClr val="white"/>
              </a:solidFill>
            </a:endParaRPr>
          </a:p>
        </p:txBody>
      </p:sp>
      <p:sp>
        <p:nvSpPr>
          <p:cNvPr id="14" name="Rectangle 13">
            <a:extLst>
              <a:ext uri="{FF2B5EF4-FFF2-40B4-BE49-F238E27FC236}">
                <a16:creationId xmlns:a16="http://schemas.microsoft.com/office/drawing/2014/main" id="{03E620B5-85F2-5143-B9CF-BA3AD6DFD00F}"/>
              </a:ext>
            </a:extLst>
          </p:cNvPr>
          <p:cNvSpPr/>
          <p:nvPr/>
        </p:nvSpPr>
        <p:spPr>
          <a:xfrm>
            <a:off x="2290262" y="1384384"/>
            <a:ext cx="4803454" cy="276999"/>
          </a:xfrm>
          <a:prstGeom prst="rect">
            <a:avLst/>
          </a:prstGeom>
        </p:spPr>
        <p:txBody>
          <a:bodyPr wrap="square">
            <a:spAutoFit/>
          </a:bodyPr>
          <a:lstStyle/>
          <a:p>
            <a:pPr lvl="0" defTabSz="761970"/>
            <a:r>
              <a:rPr lang="en-IN" sz="1100" dirty="0">
                <a:solidFill>
                  <a:prstClr val="white"/>
                </a:solidFill>
              </a:rPr>
              <a:t>Catalyse the polymerisation of deoxynucleotides in </a:t>
            </a:r>
            <a:r>
              <a:rPr lang="en-IN" sz="1200" dirty="0">
                <a:solidFill>
                  <a:prstClr val="white"/>
                </a:solidFill>
              </a:rPr>
              <a:t>5'→3‘ </a:t>
            </a:r>
            <a:r>
              <a:rPr lang="en-IN" sz="1100" dirty="0">
                <a:solidFill>
                  <a:prstClr val="white"/>
                </a:solidFill>
              </a:rPr>
              <a:t>using DNA template </a:t>
            </a:r>
            <a:endParaRPr lang="en-IN" sz="1100" b="1" dirty="0">
              <a:solidFill>
                <a:prstClr val="white"/>
              </a:solidFill>
            </a:endParaRPr>
          </a:p>
        </p:txBody>
      </p:sp>
      <p:sp>
        <p:nvSpPr>
          <p:cNvPr id="15" name="Rectangle 14">
            <a:extLst>
              <a:ext uri="{FF2B5EF4-FFF2-40B4-BE49-F238E27FC236}">
                <a16:creationId xmlns:a16="http://schemas.microsoft.com/office/drawing/2014/main" id="{A5D6D82C-5048-B34E-8C4B-85683322C3EE}"/>
              </a:ext>
            </a:extLst>
          </p:cNvPr>
          <p:cNvSpPr/>
          <p:nvPr/>
        </p:nvSpPr>
        <p:spPr>
          <a:xfrm>
            <a:off x="2290262" y="1648229"/>
            <a:ext cx="4572000" cy="261610"/>
          </a:xfrm>
          <a:prstGeom prst="rect">
            <a:avLst/>
          </a:prstGeom>
        </p:spPr>
        <p:txBody>
          <a:bodyPr>
            <a:spAutoFit/>
          </a:bodyPr>
          <a:lstStyle/>
          <a:p>
            <a:pPr lvl="0">
              <a:defRPr/>
            </a:pPr>
            <a:r>
              <a:rPr lang="en-IN" sz="1100" dirty="0">
                <a:solidFill>
                  <a:prstClr val="white"/>
                </a:solidFill>
              </a:rPr>
              <a:t>Enzyme that synthesizes primers (short RNA sequences )</a:t>
            </a:r>
            <a:endParaRPr lang="en-IN" sz="1100" b="1" dirty="0">
              <a:solidFill>
                <a:prstClr val="white"/>
              </a:solidFill>
            </a:endParaRPr>
          </a:p>
        </p:txBody>
      </p:sp>
      <p:sp>
        <p:nvSpPr>
          <p:cNvPr id="16" name="Rectangle 15">
            <a:extLst>
              <a:ext uri="{FF2B5EF4-FFF2-40B4-BE49-F238E27FC236}">
                <a16:creationId xmlns:a16="http://schemas.microsoft.com/office/drawing/2014/main" id="{8C7E2D8A-D475-0A41-A340-11AC3925020B}"/>
              </a:ext>
            </a:extLst>
          </p:cNvPr>
          <p:cNvSpPr/>
          <p:nvPr/>
        </p:nvSpPr>
        <p:spPr>
          <a:xfrm>
            <a:off x="2290262" y="1909723"/>
            <a:ext cx="4572000" cy="261610"/>
          </a:xfrm>
          <a:prstGeom prst="rect">
            <a:avLst/>
          </a:prstGeom>
        </p:spPr>
        <p:txBody>
          <a:bodyPr>
            <a:spAutoFit/>
          </a:bodyPr>
          <a:lstStyle/>
          <a:p>
            <a:pPr lvl="0">
              <a:defRPr/>
            </a:pPr>
            <a:r>
              <a:rPr lang="en-IN" sz="1100" dirty="0">
                <a:solidFill>
                  <a:prstClr val="white"/>
                </a:solidFill>
              </a:rPr>
              <a:t>Short RNA sequence that serve as a starting point for DNA synthesis</a:t>
            </a:r>
            <a:endParaRPr lang="en-IN" sz="1100" b="1" dirty="0">
              <a:solidFill>
                <a:prstClr val="white"/>
              </a:solidFill>
            </a:endParaRPr>
          </a:p>
        </p:txBody>
      </p:sp>
      <p:sp>
        <p:nvSpPr>
          <p:cNvPr id="18" name="Rectangle 17">
            <a:extLst>
              <a:ext uri="{FF2B5EF4-FFF2-40B4-BE49-F238E27FC236}">
                <a16:creationId xmlns:a16="http://schemas.microsoft.com/office/drawing/2014/main" id="{9A424C60-801B-534D-BD6B-23E13C2FE818}"/>
              </a:ext>
            </a:extLst>
          </p:cNvPr>
          <p:cNvSpPr/>
          <p:nvPr/>
        </p:nvSpPr>
        <p:spPr>
          <a:xfrm>
            <a:off x="2290262" y="2155828"/>
            <a:ext cx="4572000" cy="276999"/>
          </a:xfrm>
          <a:prstGeom prst="rect">
            <a:avLst/>
          </a:prstGeom>
        </p:spPr>
        <p:txBody>
          <a:bodyPr>
            <a:spAutoFit/>
          </a:bodyPr>
          <a:lstStyle/>
          <a:p>
            <a:pPr lvl="0" defTabSz="761970"/>
            <a:r>
              <a:rPr lang="en-IN" sz="1200" dirty="0">
                <a:solidFill>
                  <a:prstClr val="white"/>
                </a:solidFill>
              </a:rPr>
              <a:t>Joins lagging strand (discontinuously synthesised fragment)</a:t>
            </a:r>
            <a:endParaRPr lang="en-IN" sz="1100" b="1" dirty="0">
              <a:solidFill>
                <a:prstClr val="white"/>
              </a:solidFill>
            </a:endParaRPr>
          </a:p>
        </p:txBody>
      </p:sp>
      <p:sp>
        <p:nvSpPr>
          <p:cNvPr id="19" name="Rectangle 18">
            <a:extLst>
              <a:ext uri="{FF2B5EF4-FFF2-40B4-BE49-F238E27FC236}">
                <a16:creationId xmlns:a16="http://schemas.microsoft.com/office/drawing/2014/main" id="{A8D66207-09C8-4A41-81C9-DB5CF149BFBF}"/>
              </a:ext>
            </a:extLst>
          </p:cNvPr>
          <p:cNvSpPr/>
          <p:nvPr/>
        </p:nvSpPr>
        <p:spPr>
          <a:xfrm>
            <a:off x="2290262" y="2404389"/>
            <a:ext cx="2606611" cy="276999"/>
          </a:xfrm>
          <a:prstGeom prst="rect">
            <a:avLst/>
          </a:prstGeom>
        </p:spPr>
        <p:txBody>
          <a:bodyPr wrap="none">
            <a:spAutoFit/>
          </a:bodyPr>
          <a:lstStyle/>
          <a:p>
            <a:pPr lvl="0" defTabSz="761970"/>
            <a:r>
              <a:rPr lang="en-IN" sz="1200" dirty="0">
                <a:solidFill>
                  <a:prstClr val="white"/>
                </a:solidFill>
              </a:rPr>
              <a:t>Discontinuously synthesised fragments</a:t>
            </a:r>
            <a:endParaRPr lang="en-IN" sz="1100" b="1" dirty="0">
              <a:solidFill>
                <a:prstClr val="white"/>
              </a:solidFill>
            </a:endParaRPr>
          </a:p>
        </p:txBody>
      </p:sp>
      <p:sp>
        <p:nvSpPr>
          <p:cNvPr id="20" name="Rectangle 19">
            <a:extLst>
              <a:ext uri="{FF2B5EF4-FFF2-40B4-BE49-F238E27FC236}">
                <a16:creationId xmlns:a16="http://schemas.microsoft.com/office/drawing/2014/main" id="{9467B558-DF71-6041-8C99-6A4A6C38CF6B}"/>
              </a:ext>
            </a:extLst>
          </p:cNvPr>
          <p:cNvSpPr/>
          <p:nvPr/>
        </p:nvSpPr>
        <p:spPr>
          <a:xfrm>
            <a:off x="2290262" y="2652509"/>
            <a:ext cx="3107197" cy="276999"/>
          </a:xfrm>
          <a:prstGeom prst="rect">
            <a:avLst/>
          </a:prstGeom>
        </p:spPr>
        <p:txBody>
          <a:bodyPr wrap="none">
            <a:spAutoFit/>
          </a:bodyPr>
          <a:lstStyle/>
          <a:p>
            <a:pPr lvl="0" defTabSz="761970"/>
            <a:r>
              <a:rPr lang="en-IN" sz="1200" dirty="0">
                <a:solidFill>
                  <a:prstClr val="white"/>
                </a:solidFill>
              </a:rPr>
              <a:t>Region in DNA where the replication originates</a:t>
            </a:r>
            <a:endParaRPr lang="en-IN" sz="1100" b="1"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P spid="18" grpId="0"/>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7" y="57138"/>
            <a:ext cx="4676462" cy="510919"/>
          </a:xfrm>
        </p:spPr>
        <p:txBody>
          <a:bodyPr>
            <a:normAutofit/>
          </a:bodyPr>
          <a:lstStyle/>
          <a:p>
            <a:r>
              <a:rPr lang="en-IN" sz="2000" b="1" dirty="0"/>
              <a:t>Replication of DNA</a:t>
            </a:r>
          </a:p>
        </p:txBody>
      </p:sp>
      <p:sp>
        <p:nvSpPr>
          <p:cNvPr id="8" name="Rectangle 7"/>
          <p:cNvSpPr/>
          <p:nvPr/>
        </p:nvSpPr>
        <p:spPr>
          <a:xfrm>
            <a:off x="466413" y="3769945"/>
            <a:ext cx="4080453" cy="323165"/>
          </a:xfrm>
          <a:prstGeom prst="rect">
            <a:avLst/>
          </a:prstGeom>
          <a:ln>
            <a:solidFill>
              <a:srgbClr val="FFC000"/>
            </a:solidFill>
          </a:ln>
        </p:spPr>
        <p:txBody>
          <a:bodyPr wrap="square">
            <a:spAutoFit/>
          </a:bodyPr>
          <a:lstStyle/>
          <a:p>
            <a:pPr algn="ctr"/>
            <a:r>
              <a:rPr lang="en-IN" sz="1500" b="1" dirty="0"/>
              <a:t>DNA </a:t>
            </a:r>
            <a:r>
              <a:rPr lang="en-IN" sz="1500" b="1" dirty="0" err="1"/>
              <a:t>ligase</a:t>
            </a:r>
            <a:r>
              <a:rPr lang="en-IN" sz="1500" b="1" dirty="0"/>
              <a:t> joins lagging strand</a:t>
            </a:r>
            <a:endParaRPr lang="en-IN" sz="1500" i="1" dirty="0"/>
          </a:p>
        </p:txBody>
      </p:sp>
      <p:grpSp>
        <p:nvGrpSpPr>
          <p:cNvPr id="17" name="Group 16"/>
          <p:cNvGrpSpPr/>
          <p:nvPr/>
        </p:nvGrpSpPr>
        <p:grpSpPr>
          <a:xfrm>
            <a:off x="1006473" y="589591"/>
            <a:ext cx="3000333" cy="600067"/>
            <a:chOff x="1169876" y="1700808"/>
            <a:chExt cx="3600400" cy="720080"/>
          </a:xfrm>
        </p:grpSpPr>
        <p:sp>
          <p:nvSpPr>
            <p:cNvPr id="4" name="Rectangle 3"/>
            <p:cNvSpPr/>
            <p:nvPr/>
          </p:nvSpPr>
          <p:spPr>
            <a:xfrm>
              <a:off x="1169876" y="1700808"/>
              <a:ext cx="3600400" cy="387798"/>
            </a:xfrm>
            <a:prstGeom prst="rect">
              <a:avLst/>
            </a:prstGeom>
            <a:ln>
              <a:solidFill>
                <a:srgbClr val="FFC000"/>
              </a:solidFill>
            </a:ln>
          </p:spPr>
          <p:txBody>
            <a:bodyPr wrap="square">
              <a:spAutoFit/>
            </a:bodyPr>
            <a:lstStyle/>
            <a:p>
              <a:pPr algn="ctr"/>
              <a:r>
                <a:rPr lang="en-IN" sz="1500" b="1" dirty="0"/>
                <a:t>Formation of replication fork</a:t>
              </a:r>
              <a:endParaRPr lang="en-IN" sz="1500" dirty="0"/>
            </a:p>
          </p:txBody>
        </p:sp>
        <p:sp>
          <p:nvSpPr>
            <p:cNvPr id="13" name="Down Arrow 12"/>
            <p:cNvSpPr/>
            <p:nvPr/>
          </p:nvSpPr>
          <p:spPr>
            <a:xfrm>
              <a:off x="2843808" y="2091328"/>
              <a:ext cx="432048" cy="32956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18" name="Group 17"/>
          <p:cNvGrpSpPr/>
          <p:nvPr/>
        </p:nvGrpSpPr>
        <p:grpSpPr>
          <a:xfrm>
            <a:off x="168408" y="1211195"/>
            <a:ext cx="4676462" cy="1070241"/>
            <a:chOff x="164199" y="2446729"/>
            <a:chExt cx="5611754" cy="1284288"/>
          </a:xfrm>
        </p:grpSpPr>
        <p:sp>
          <p:nvSpPr>
            <p:cNvPr id="5" name="Rectangle 4"/>
            <p:cNvSpPr/>
            <p:nvPr/>
          </p:nvSpPr>
          <p:spPr>
            <a:xfrm>
              <a:off x="164199" y="2446729"/>
              <a:ext cx="5611754" cy="941796"/>
            </a:xfrm>
            <a:prstGeom prst="rect">
              <a:avLst/>
            </a:prstGeom>
            <a:ln>
              <a:solidFill>
                <a:srgbClr val="FFC000"/>
              </a:solidFill>
            </a:ln>
          </p:spPr>
          <p:txBody>
            <a:bodyPr wrap="square">
              <a:spAutoFit/>
            </a:bodyPr>
            <a:lstStyle/>
            <a:p>
              <a:pPr algn="ctr"/>
              <a:r>
                <a:rPr lang="en-IN" sz="1500" b="1" dirty="0"/>
                <a:t>The DNA-dependent DNA </a:t>
              </a:r>
              <a:r>
                <a:rPr lang="en-IN" sz="1500" dirty="0"/>
                <a:t>polymerases catalyse polymerisation of DNA in 5</a:t>
              </a:r>
              <a:r>
                <a:rPr lang="en-IN" sz="1500" i="1" dirty="0"/>
                <a:t>'</a:t>
              </a:r>
              <a:r>
                <a:rPr lang="en-IN" sz="1500" dirty="0">
                  <a:latin typeface="Times New Roman"/>
                  <a:cs typeface="Times New Roman"/>
                </a:rPr>
                <a:t>→</a:t>
              </a:r>
              <a:r>
                <a:rPr lang="en-IN" sz="1500" i="1" dirty="0"/>
                <a:t>3‘ </a:t>
              </a:r>
              <a:r>
                <a:rPr lang="en-IN" sz="1500" dirty="0"/>
                <a:t>direction</a:t>
              </a:r>
              <a:r>
                <a:rPr lang="en-IN" sz="1500" b="1" dirty="0"/>
                <a:t> on the DNA template with </a:t>
              </a:r>
              <a:r>
                <a:rPr lang="en-IN" sz="1500" dirty="0"/>
                <a:t>polarity 3</a:t>
              </a:r>
              <a:r>
                <a:rPr lang="en-IN" sz="1500" i="1" dirty="0"/>
                <a:t>'</a:t>
              </a:r>
              <a:r>
                <a:rPr lang="en-IN" sz="1500" dirty="0">
                  <a:latin typeface="Times New Roman"/>
                  <a:cs typeface="Times New Roman"/>
                </a:rPr>
                <a:t>→</a:t>
              </a:r>
              <a:r>
                <a:rPr lang="en-IN" sz="1500" i="1" dirty="0"/>
                <a:t>5' </a:t>
              </a:r>
              <a:endParaRPr lang="en-IN" sz="1500" dirty="0"/>
            </a:p>
          </p:txBody>
        </p:sp>
        <p:sp>
          <p:nvSpPr>
            <p:cNvPr id="14" name="Down Arrow 13"/>
            <p:cNvSpPr/>
            <p:nvPr/>
          </p:nvSpPr>
          <p:spPr>
            <a:xfrm>
              <a:off x="2843808" y="3401458"/>
              <a:ext cx="432048" cy="32955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19" name="Group 18"/>
          <p:cNvGrpSpPr/>
          <p:nvPr/>
        </p:nvGrpSpPr>
        <p:grpSpPr>
          <a:xfrm>
            <a:off x="91583" y="2281437"/>
            <a:ext cx="4950127" cy="624804"/>
            <a:chOff x="0" y="3728876"/>
            <a:chExt cx="5940152" cy="749764"/>
          </a:xfrm>
        </p:grpSpPr>
        <p:sp>
          <p:nvSpPr>
            <p:cNvPr id="6" name="Rectangle 5"/>
            <p:cNvSpPr/>
            <p:nvPr/>
          </p:nvSpPr>
          <p:spPr>
            <a:xfrm>
              <a:off x="0" y="3728876"/>
              <a:ext cx="5940152" cy="387798"/>
            </a:xfrm>
            <a:prstGeom prst="rect">
              <a:avLst/>
            </a:prstGeom>
            <a:ln>
              <a:solidFill>
                <a:srgbClr val="FFC000"/>
              </a:solidFill>
            </a:ln>
          </p:spPr>
          <p:txBody>
            <a:bodyPr wrap="square">
              <a:spAutoFit/>
            </a:bodyPr>
            <a:lstStyle/>
            <a:p>
              <a:pPr algn="ctr"/>
              <a:r>
                <a:rPr lang="en-IN" sz="1500" b="1" dirty="0"/>
                <a:t>Form leading strand </a:t>
              </a:r>
              <a:r>
                <a:rPr lang="en-IN" sz="1500" b="1" i="1" dirty="0"/>
                <a:t>(continuous strand)</a:t>
              </a:r>
              <a:endParaRPr lang="en-IN" sz="1500" dirty="0"/>
            </a:p>
          </p:txBody>
        </p:sp>
        <p:sp>
          <p:nvSpPr>
            <p:cNvPr id="15" name="Down Arrow 14"/>
            <p:cNvSpPr/>
            <p:nvPr/>
          </p:nvSpPr>
          <p:spPr>
            <a:xfrm>
              <a:off x="2771800" y="4149080"/>
              <a:ext cx="432048" cy="32956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20" name="Group 19"/>
          <p:cNvGrpSpPr/>
          <p:nvPr/>
        </p:nvGrpSpPr>
        <p:grpSpPr>
          <a:xfrm>
            <a:off x="91582" y="2917509"/>
            <a:ext cx="4950127" cy="839735"/>
            <a:chOff x="72008" y="4494310"/>
            <a:chExt cx="5940152" cy="1007682"/>
          </a:xfrm>
        </p:grpSpPr>
        <p:sp>
          <p:nvSpPr>
            <p:cNvPr id="7" name="Rectangle 6"/>
            <p:cNvSpPr/>
            <p:nvPr/>
          </p:nvSpPr>
          <p:spPr>
            <a:xfrm>
              <a:off x="72008" y="4494310"/>
              <a:ext cx="5940152" cy="664798"/>
            </a:xfrm>
            <a:prstGeom prst="rect">
              <a:avLst/>
            </a:prstGeom>
            <a:ln>
              <a:solidFill>
                <a:srgbClr val="FFC000"/>
              </a:solidFill>
            </a:ln>
          </p:spPr>
          <p:txBody>
            <a:bodyPr wrap="square">
              <a:spAutoFit/>
            </a:bodyPr>
            <a:lstStyle/>
            <a:p>
              <a:pPr algn="ctr"/>
              <a:r>
                <a:rPr lang="en-IN" sz="1500" b="1" dirty="0"/>
                <a:t>Synthesis of lagging strand (discontinuous strand/Okazaki fragments) on the DNA template with </a:t>
              </a:r>
              <a:r>
                <a:rPr lang="en-IN" sz="1500" dirty="0"/>
                <a:t>polarity 5</a:t>
              </a:r>
              <a:r>
                <a:rPr lang="en-IN" sz="1500" i="1" dirty="0"/>
                <a:t>'</a:t>
              </a:r>
              <a:r>
                <a:rPr lang="en-IN" sz="1500" dirty="0">
                  <a:latin typeface="Times New Roman"/>
                  <a:cs typeface="Times New Roman"/>
                </a:rPr>
                <a:t>→</a:t>
              </a:r>
              <a:r>
                <a:rPr lang="en-IN" sz="1500" i="1" dirty="0"/>
                <a:t>3' </a:t>
              </a:r>
              <a:endParaRPr lang="en-IN" sz="1500" dirty="0"/>
            </a:p>
          </p:txBody>
        </p:sp>
        <p:sp>
          <p:nvSpPr>
            <p:cNvPr id="16" name="Down Arrow 15"/>
            <p:cNvSpPr/>
            <p:nvPr/>
          </p:nvSpPr>
          <p:spPr>
            <a:xfrm>
              <a:off x="2843808" y="5172432"/>
              <a:ext cx="432048" cy="32956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nvGrpSpPr>
          <p:cNvPr id="191" name="Group 190">
            <a:extLst>
              <a:ext uri="{FF2B5EF4-FFF2-40B4-BE49-F238E27FC236}">
                <a16:creationId xmlns:a16="http://schemas.microsoft.com/office/drawing/2014/main" id="{A17D0755-D2B7-4E46-84D6-3665E8CF5FFC}"/>
              </a:ext>
            </a:extLst>
          </p:cNvPr>
          <p:cNvGrpSpPr/>
          <p:nvPr/>
        </p:nvGrpSpPr>
        <p:grpSpPr>
          <a:xfrm>
            <a:off x="6749685" y="1460766"/>
            <a:ext cx="464535" cy="1248759"/>
            <a:chOff x="6749685" y="1460766"/>
            <a:chExt cx="464535" cy="1248759"/>
          </a:xfrm>
        </p:grpSpPr>
        <p:grpSp>
          <p:nvGrpSpPr>
            <p:cNvPr id="146" name="Group 145">
              <a:extLst>
                <a:ext uri="{FF2B5EF4-FFF2-40B4-BE49-F238E27FC236}">
                  <a16:creationId xmlns:a16="http://schemas.microsoft.com/office/drawing/2014/main" id="{D2F12DEF-4D45-BE49-8E9D-DBCC56E109A0}"/>
                </a:ext>
              </a:extLst>
            </p:cNvPr>
            <p:cNvGrpSpPr/>
            <p:nvPr/>
          </p:nvGrpSpPr>
          <p:grpSpPr>
            <a:xfrm rot="7331037">
              <a:off x="6713673" y="2420363"/>
              <a:ext cx="216024" cy="144000"/>
              <a:chOff x="6732240" y="3865612"/>
              <a:chExt cx="216024" cy="144000"/>
            </a:xfrm>
          </p:grpSpPr>
          <p:cxnSp>
            <p:nvCxnSpPr>
              <p:cNvPr id="147" name="Straight Connector 146">
                <a:extLst>
                  <a:ext uri="{FF2B5EF4-FFF2-40B4-BE49-F238E27FC236}">
                    <a16:creationId xmlns:a16="http://schemas.microsoft.com/office/drawing/2014/main" id="{1C9B4A62-E59C-2141-9ED7-A74CE6B79F38}"/>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48" name="Straight Connector 147">
                <a:extLst>
                  <a:ext uri="{FF2B5EF4-FFF2-40B4-BE49-F238E27FC236}">
                    <a16:creationId xmlns:a16="http://schemas.microsoft.com/office/drawing/2014/main" id="{AEFB7E09-6E68-D948-964E-B0C2BFC7E931}"/>
                  </a:ext>
                </a:extLst>
              </p:cNvPr>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42" name="Group 41">
              <a:extLst>
                <a:ext uri="{FF2B5EF4-FFF2-40B4-BE49-F238E27FC236}">
                  <a16:creationId xmlns:a16="http://schemas.microsoft.com/office/drawing/2014/main" id="{85D0350B-B0DC-8346-BE7B-E3A6CA7434FD}"/>
                </a:ext>
              </a:extLst>
            </p:cNvPr>
            <p:cNvGrpSpPr/>
            <p:nvPr/>
          </p:nvGrpSpPr>
          <p:grpSpPr>
            <a:xfrm rot="7320558">
              <a:off x="6811709" y="1896639"/>
              <a:ext cx="661022" cy="144000"/>
              <a:chOff x="6287242" y="3865612"/>
              <a:chExt cx="661022" cy="144000"/>
            </a:xfrm>
          </p:grpSpPr>
          <p:grpSp>
            <p:nvGrpSpPr>
              <p:cNvPr id="58" name="Group 57">
                <a:extLst>
                  <a:ext uri="{FF2B5EF4-FFF2-40B4-BE49-F238E27FC236}">
                    <a16:creationId xmlns:a16="http://schemas.microsoft.com/office/drawing/2014/main" id="{9636A9A7-D156-724C-BF97-7F4081210F4E}"/>
                  </a:ext>
                </a:extLst>
              </p:cNvPr>
              <p:cNvGrpSpPr/>
              <p:nvPr/>
            </p:nvGrpSpPr>
            <p:grpSpPr>
              <a:xfrm>
                <a:off x="6732240" y="3865612"/>
                <a:ext cx="216024" cy="144000"/>
                <a:chOff x="6732240" y="3865612"/>
                <a:chExt cx="216024" cy="144000"/>
              </a:xfrm>
            </p:grpSpPr>
            <p:cxnSp>
              <p:nvCxnSpPr>
                <p:cNvPr id="71" name="Straight Connector 70">
                  <a:extLst>
                    <a:ext uri="{FF2B5EF4-FFF2-40B4-BE49-F238E27FC236}">
                      <a16:creationId xmlns:a16="http://schemas.microsoft.com/office/drawing/2014/main" id="{064A9C3A-FD55-524C-B581-3417BC0BD61E}"/>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9" name="Straight Connector 68">
                  <a:extLst>
                    <a:ext uri="{FF2B5EF4-FFF2-40B4-BE49-F238E27FC236}">
                      <a16:creationId xmlns:a16="http://schemas.microsoft.com/office/drawing/2014/main" id="{4AB29764-7717-054E-B9F0-9B91521ABCC2}"/>
                    </a:ext>
                  </a:extLst>
                </p:cNvPr>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nvGrpSpPr>
              <p:cNvPr id="59" name="Group 58">
                <a:extLst>
                  <a:ext uri="{FF2B5EF4-FFF2-40B4-BE49-F238E27FC236}">
                    <a16:creationId xmlns:a16="http://schemas.microsoft.com/office/drawing/2014/main" id="{40D8C26B-CF07-0C4D-AB72-19A323E87F71}"/>
                  </a:ext>
                </a:extLst>
              </p:cNvPr>
              <p:cNvGrpSpPr/>
              <p:nvPr/>
            </p:nvGrpSpPr>
            <p:grpSpPr>
              <a:xfrm>
                <a:off x="6287242" y="3865612"/>
                <a:ext cx="216024" cy="144000"/>
                <a:chOff x="6732240" y="3865612"/>
                <a:chExt cx="216024" cy="144000"/>
              </a:xfrm>
            </p:grpSpPr>
            <p:cxnSp>
              <p:nvCxnSpPr>
                <p:cNvPr id="65" name="Straight Connector 64">
                  <a:extLst>
                    <a:ext uri="{FF2B5EF4-FFF2-40B4-BE49-F238E27FC236}">
                      <a16:creationId xmlns:a16="http://schemas.microsoft.com/office/drawing/2014/main" id="{C99FCA90-97E9-344C-BCCA-C33C02E69336}"/>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B545C802-5AA0-6E4E-984B-7938ABC63B36}"/>
                    </a:ext>
                  </a:extLst>
                </p:cNvPr>
                <p:cNvCxnSpPr/>
                <p:nvPr/>
              </p:nvCxnSpPr>
              <p:spPr>
                <a:xfrm>
                  <a:off x="6948264"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sp>
          <p:nvSpPr>
            <p:cNvPr id="134" name="Rectangle 133">
              <a:extLst>
                <a:ext uri="{FF2B5EF4-FFF2-40B4-BE49-F238E27FC236}">
                  <a16:creationId xmlns:a16="http://schemas.microsoft.com/office/drawing/2014/main" id="{6D528A51-4A56-4542-A7AD-B25059844DD6}"/>
                </a:ext>
              </a:extLst>
            </p:cNvPr>
            <p:cNvSpPr/>
            <p:nvPr/>
          </p:nvSpPr>
          <p:spPr>
            <a:xfrm rot="1885985">
              <a:off x="6947105" y="1460766"/>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a:extLst>
              <a:ext uri="{FF2B5EF4-FFF2-40B4-BE49-F238E27FC236}">
                <a16:creationId xmlns:a16="http://schemas.microsoft.com/office/drawing/2014/main" id="{426CA209-B05A-AE40-B297-4D91CCB7DD30}"/>
              </a:ext>
            </a:extLst>
          </p:cNvPr>
          <p:cNvGrpSpPr/>
          <p:nvPr/>
        </p:nvGrpSpPr>
        <p:grpSpPr>
          <a:xfrm>
            <a:off x="7269366" y="312597"/>
            <a:ext cx="427755" cy="1248759"/>
            <a:chOff x="7269366" y="312597"/>
            <a:chExt cx="427755" cy="1248759"/>
          </a:xfrm>
        </p:grpSpPr>
        <p:grpSp>
          <p:nvGrpSpPr>
            <p:cNvPr id="162" name="Group 161">
              <a:extLst>
                <a:ext uri="{FF2B5EF4-FFF2-40B4-BE49-F238E27FC236}">
                  <a16:creationId xmlns:a16="http://schemas.microsoft.com/office/drawing/2014/main" id="{051D6940-F8B7-CF49-983C-848E08E9A836}"/>
                </a:ext>
              </a:extLst>
            </p:cNvPr>
            <p:cNvGrpSpPr/>
            <p:nvPr/>
          </p:nvGrpSpPr>
          <p:grpSpPr>
            <a:xfrm>
              <a:off x="7295169" y="428696"/>
              <a:ext cx="361036" cy="1055469"/>
              <a:chOff x="7295169" y="428696"/>
              <a:chExt cx="361036" cy="1055469"/>
            </a:xfrm>
          </p:grpSpPr>
          <p:grpSp>
            <p:nvGrpSpPr>
              <p:cNvPr id="45" name="Group 44">
                <a:extLst>
                  <a:ext uri="{FF2B5EF4-FFF2-40B4-BE49-F238E27FC236}">
                    <a16:creationId xmlns:a16="http://schemas.microsoft.com/office/drawing/2014/main" id="{35BEE429-7711-4D45-9741-F786C475B517}"/>
                  </a:ext>
                </a:extLst>
              </p:cNvPr>
              <p:cNvGrpSpPr/>
              <p:nvPr/>
            </p:nvGrpSpPr>
            <p:grpSpPr>
              <a:xfrm rot="5400000">
                <a:off x="7367169" y="1196141"/>
                <a:ext cx="216024" cy="360024"/>
                <a:chOff x="6732240" y="3649588"/>
                <a:chExt cx="216024" cy="360024"/>
              </a:xfrm>
            </p:grpSpPr>
            <p:grpSp>
              <p:nvGrpSpPr>
                <p:cNvPr id="46" name="Group 45">
                  <a:extLst>
                    <a:ext uri="{FF2B5EF4-FFF2-40B4-BE49-F238E27FC236}">
                      <a16:creationId xmlns:a16="http://schemas.microsoft.com/office/drawing/2014/main" id="{46D9965C-8B5C-AF49-B567-8782799124C6}"/>
                    </a:ext>
                  </a:extLst>
                </p:cNvPr>
                <p:cNvGrpSpPr/>
                <p:nvPr/>
              </p:nvGrpSpPr>
              <p:grpSpPr>
                <a:xfrm>
                  <a:off x="6732240" y="3649588"/>
                  <a:ext cx="0" cy="360024"/>
                  <a:chOff x="6732240" y="3649588"/>
                  <a:chExt cx="0" cy="360024"/>
                </a:xfrm>
              </p:grpSpPr>
              <p:cxnSp>
                <p:nvCxnSpPr>
                  <p:cNvPr id="50" name="Straight Connector 49">
                    <a:extLst>
                      <a:ext uri="{FF2B5EF4-FFF2-40B4-BE49-F238E27FC236}">
                        <a16:creationId xmlns:a16="http://schemas.microsoft.com/office/drawing/2014/main" id="{F28FE45C-3AC3-2B4A-B7E8-8489B34C2BE9}"/>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1" name="Straight Connector 50">
                    <a:extLst>
                      <a:ext uri="{FF2B5EF4-FFF2-40B4-BE49-F238E27FC236}">
                        <a16:creationId xmlns:a16="http://schemas.microsoft.com/office/drawing/2014/main" id="{33C26572-C34A-7845-8E31-2442568998C7}"/>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7" name="Group 46">
                  <a:extLst>
                    <a:ext uri="{FF2B5EF4-FFF2-40B4-BE49-F238E27FC236}">
                      <a16:creationId xmlns:a16="http://schemas.microsoft.com/office/drawing/2014/main" id="{3DC3BDA7-FA8E-034A-B973-E0323BD179BA}"/>
                    </a:ext>
                  </a:extLst>
                </p:cNvPr>
                <p:cNvGrpSpPr/>
                <p:nvPr/>
              </p:nvGrpSpPr>
              <p:grpSpPr>
                <a:xfrm>
                  <a:off x="6948264" y="3649588"/>
                  <a:ext cx="0" cy="360024"/>
                  <a:chOff x="6732240" y="3649588"/>
                  <a:chExt cx="0" cy="360024"/>
                </a:xfrm>
              </p:grpSpPr>
              <p:cxnSp>
                <p:nvCxnSpPr>
                  <p:cNvPr id="48" name="Straight Connector 47">
                    <a:extLst>
                      <a:ext uri="{FF2B5EF4-FFF2-40B4-BE49-F238E27FC236}">
                        <a16:creationId xmlns:a16="http://schemas.microsoft.com/office/drawing/2014/main" id="{E591C858-EC47-B64D-A755-784FCAEAE3E4}"/>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9" name="Straight Connector 48">
                    <a:extLst>
                      <a:ext uri="{FF2B5EF4-FFF2-40B4-BE49-F238E27FC236}">
                        <a16:creationId xmlns:a16="http://schemas.microsoft.com/office/drawing/2014/main" id="{FEBAB15C-7C3E-9A47-BF5D-6CDC576499F7}"/>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7" name="Group 26">
                <a:extLst>
                  <a:ext uri="{FF2B5EF4-FFF2-40B4-BE49-F238E27FC236}">
                    <a16:creationId xmlns:a16="http://schemas.microsoft.com/office/drawing/2014/main" id="{3A38F949-64B9-3445-92C3-1F0BD262EA25}"/>
                  </a:ext>
                </a:extLst>
              </p:cNvPr>
              <p:cNvGrpSpPr/>
              <p:nvPr/>
            </p:nvGrpSpPr>
            <p:grpSpPr>
              <a:xfrm rot="5400000">
                <a:off x="7145682" y="579195"/>
                <a:ext cx="661022" cy="360024"/>
                <a:chOff x="6287242" y="3649588"/>
                <a:chExt cx="661022" cy="360024"/>
              </a:xfrm>
            </p:grpSpPr>
            <p:grpSp>
              <p:nvGrpSpPr>
                <p:cNvPr id="28" name="Group 27">
                  <a:extLst>
                    <a:ext uri="{FF2B5EF4-FFF2-40B4-BE49-F238E27FC236}">
                      <a16:creationId xmlns:a16="http://schemas.microsoft.com/office/drawing/2014/main" id="{9348EA3A-0D80-3B48-82CD-1897240D3098}"/>
                    </a:ext>
                  </a:extLst>
                </p:cNvPr>
                <p:cNvGrpSpPr/>
                <p:nvPr/>
              </p:nvGrpSpPr>
              <p:grpSpPr>
                <a:xfrm>
                  <a:off x="6732240" y="3649588"/>
                  <a:ext cx="216024" cy="360024"/>
                  <a:chOff x="6732240" y="3649588"/>
                  <a:chExt cx="216024" cy="360024"/>
                </a:xfrm>
              </p:grpSpPr>
              <p:grpSp>
                <p:nvGrpSpPr>
                  <p:cNvPr id="36" name="Group 35">
                    <a:extLst>
                      <a:ext uri="{FF2B5EF4-FFF2-40B4-BE49-F238E27FC236}">
                        <a16:creationId xmlns:a16="http://schemas.microsoft.com/office/drawing/2014/main" id="{D322099C-49BF-6F41-AE59-BD7DC8BBE8CD}"/>
                      </a:ext>
                    </a:extLst>
                  </p:cNvPr>
                  <p:cNvGrpSpPr/>
                  <p:nvPr/>
                </p:nvGrpSpPr>
                <p:grpSpPr>
                  <a:xfrm>
                    <a:off x="6732240" y="3649588"/>
                    <a:ext cx="0" cy="360024"/>
                    <a:chOff x="6732240" y="3649588"/>
                    <a:chExt cx="0" cy="360024"/>
                  </a:xfrm>
                </p:grpSpPr>
                <p:cxnSp>
                  <p:nvCxnSpPr>
                    <p:cNvPr id="40" name="Straight Connector 39">
                      <a:extLst>
                        <a:ext uri="{FF2B5EF4-FFF2-40B4-BE49-F238E27FC236}">
                          <a16:creationId xmlns:a16="http://schemas.microsoft.com/office/drawing/2014/main" id="{187E91A3-43A1-F247-8C49-4F554ACA8123}"/>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63DC773-1583-BD44-9989-49897159FE24}"/>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7" name="Group 36">
                    <a:extLst>
                      <a:ext uri="{FF2B5EF4-FFF2-40B4-BE49-F238E27FC236}">
                        <a16:creationId xmlns:a16="http://schemas.microsoft.com/office/drawing/2014/main" id="{22B8DE5A-CBD8-3643-9287-87F683EDFAEF}"/>
                      </a:ext>
                    </a:extLst>
                  </p:cNvPr>
                  <p:cNvGrpSpPr/>
                  <p:nvPr/>
                </p:nvGrpSpPr>
                <p:grpSpPr>
                  <a:xfrm>
                    <a:off x="6948264" y="3649588"/>
                    <a:ext cx="0" cy="360024"/>
                    <a:chOff x="6732240" y="3649588"/>
                    <a:chExt cx="0" cy="360024"/>
                  </a:xfrm>
                </p:grpSpPr>
                <p:cxnSp>
                  <p:nvCxnSpPr>
                    <p:cNvPr id="38" name="Straight Connector 37">
                      <a:extLst>
                        <a:ext uri="{FF2B5EF4-FFF2-40B4-BE49-F238E27FC236}">
                          <a16:creationId xmlns:a16="http://schemas.microsoft.com/office/drawing/2014/main" id="{B836321C-CD7F-1740-8C9F-A4FFD5820450}"/>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9" name="Straight Connector 38">
                      <a:extLst>
                        <a:ext uri="{FF2B5EF4-FFF2-40B4-BE49-F238E27FC236}">
                          <a16:creationId xmlns:a16="http://schemas.microsoft.com/office/drawing/2014/main" id="{D1D2E209-8F24-C949-A89C-A6C3EF0D5181}"/>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9" name="Group 28">
                  <a:extLst>
                    <a:ext uri="{FF2B5EF4-FFF2-40B4-BE49-F238E27FC236}">
                      <a16:creationId xmlns:a16="http://schemas.microsoft.com/office/drawing/2014/main" id="{CC94084B-FF8F-B940-ACDF-95D65053654E}"/>
                    </a:ext>
                  </a:extLst>
                </p:cNvPr>
                <p:cNvGrpSpPr/>
                <p:nvPr/>
              </p:nvGrpSpPr>
              <p:grpSpPr>
                <a:xfrm>
                  <a:off x="6287242" y="3649588"/>
                  <a:ext cx="216024" cy="360024"/>
                  <a:chOff x="6732240" y="3649588"/>
                  <a:chExt cx="216024" cy="360024"/>
                </a:xfrm>
              </p:grpSpPr>
              <p:grpSp>
                <p:nvGrpSpPr>
                  <p:cNvPr id="30" name="Group 29">
                    <a:extLst>
                      <a:ext uri="{FF2B5EF4-FFF2-40B4-BE49-F238E27FC236}">
                        <a16:creationId xmlns:a16="http://schemas.microsoft.com/office/drawing/2014/main" id="{30D3120D-1C71-AE44-9499-B57F64A7B5E4}"/>
                      </a:ext>
                    </a:extLst>
                  </p:cNvPr>
                  <p:cNvGrpSpPr/>
                  <p:nvPr/>
                </p:nvGrpSpPr>
                <p:grpSpPr>
                  <a:xfrm>
                    <a:off x="6732240" y="3649588"/>
                    <a:ext cx="0" cy="360024"/>
                    <a:chOff x="6732240" y="3649588"/>
                    <a:chExt cx="0" cy="360024"/>
                  </a:xfrm>
                </p:grpSpPr>
                <p:cxnSp>
                  <p:nvCxnSpPr>
                    <p:cNvPr id="34" name="Straight Connector 33">
                      <a:extLst>
                        <a:ext uri="{FF2B5EF4-FFF2-40B4-BE49-F238E27FC236}">
                          <a16:creationId xmlns:a16="http://schemas.microsoft.com/office/drawing/2014/main" id="{2DE2FA16-C1B5-A340-928F-F394A4A2B856}"/>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a16="http://schemas.microsoft.com/office/drawing/2014/main" id="{704E19F7-C7AD-D947-8C64-56D5522FE443}"/>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1" name="Group 30">
                    <a:extLst>
                      <a:ext uri="{FF2B5EF4-FFF2-40B4-BE49-F238E27FC236}">
                        <a16:creationId xmlns:a16="http://schemas.microsoft.com/office/drawing/2014/main" id="{6C47713C-06B6-BA4D-9C8A-59918F2DCF92}"/>
                      </a:ext>
                    </a:extLst>
                  </p:cNvPr>
                  <p:cNvGrpSpPr/>
                  <p:nvPr/>
                </p:nvGrpSpPr>
                <p:grpSpPr>
                  <a:xfrm>
                    <a:off x="6948264" y="3649588"/>
                    <a:ext cx="0" cy="360024"/>
                    <a:chOff x="6732240" y="3649588"/>
                    <a:chExt cx="0" cy="360024"/>
                  </a:xfrm>
                </p:grpSpPr>
                <p:cxnSp>
                  <p:nvCxnSpPr>
                    <p:cNvPr id="32" name="Straight Connector 31">
                      <a:extLst>
                        <a:ext uri="{FF2B5EF4-FFF2-40B4-BE49-F238E27FC236}">
                          <a16:creationId xmlns:a16="http://schemas.microsoft.com/office/drawing/2014/main" id="{08990DF5-910A-044D-AEFF-DB7640134A30}"/>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3" name="Straight Connector 32">
                      <a:extLst>
                        <a:ext uri="{FF2B5EF4-FFF2-40B4-BE49-F238E27FC236}">
                          <a16:creationId xmlns:a16="http://schemas.microsoft.com/office/drawing/2014/main" id="{E74F751F-48A3-614F-B172-15D67E0C9B16}"/>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sp>
          <p:nvSpPr>
            <p:cNvPr id="133" name="Rectangle 132">
              <a:extLst>
                <a:ext uri="{FF2B5EF4-FFF2-40B4-BE49-F238E27FC236}">
                  <a16:creationId xmlns:a16="http://schemas.microsoft.com/office/drawing/2014/main" id="{FC9E9286-D002-164F-9547-5F537ED4F134}"/>
                </a:ext>
              </a:extLst>
            </p:cNvPr>
            <p:cNvSpPr/>
            <p:nvPr/>
          </p:nvSpPr>
          <p:spPr>
            <a:xfrm>
              <a:off x="7269366" y="312597"/>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D3B6988-841A-EF40-8132-BB0E5DA0632C}"/>
                </a:ext>
              </a:extLst>
            </p:cNvPr>
            <p:cNvSpPr/>
            <p:nvPr/>
          </p:nvSpPr>
          <p:spPr>
            <a:xfrm flipH="1">
              <a:off x="7651402" y="312597"/>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5F2C368D-072E-9B40-8315-3D11F746190D}"/>
              </a:ext>
            </a:extLst>
          </p:cNvPr>
          <p:cNvGrpSpPr/>
          <p:nvPr/>
        </p:nvGrpSpPr>
        <p:grpSpPr>
          <a:xfrm>
            <a:off x="7807071" y="1460766"/>
            <a:ext cx="461467" cy="1248759"/>
            <a:chOff x="7807071" y="1460766"/>
            <a:chExt cx="461467" cy="1248759"/>
          </a:xfrm>
        </p:grpSpPr>
        <p:grpSp>
          <p:nvGrpSpPr>
            <p:cNvPr id="151" name="Group 150">
              <a:extLst>
                <a:ext uri="{FF2B5EF4-FFF2-40B4-BE49-F238E27FC236}">
                  <a16:creationId xmlns:a16="http://schemas.microsoft.com/office/drawing/2014/main" id="{228C1B35-1465-D248-9AA7-43EFE404FDF2}"/>
                </a:ext>
              </a:extLst>
            </p:cNvPr>
            <p:cNvGrpSpPr/>
            <p:nvPr/>
          </p:nvGrpSpPr>
          <p:grpSpPr>
            <a:xfrm rot="19759358">
              <a:off x="8117291" y="2477700"/>
              <a:ext cx="151247" cy="140485"/>
              <a:chOff x="5817407" y="1087234"/>
              <a:chExt cx="151247" cy="140485"/>
            </a:xfrm>
          </p:grpSpPr>
          <p:cxnSp>
            <p:nvCxnSpPr>
              <p:cNvPr id="154" name="Straight Connector 153">
                <a:extLst>
                  <a:ext uri="{FF2B5EF4-FFF2-40B4-BE49-F238E27FC236}">
                    <a16:creationId xmlns:a16="http://schemas.microsoft.com/office/drawing/2014/main" id="{54E8521A-7D80-7545-AEA4-C4FC3E74460A}"/>
                  </a:ext>
                </a:extLst>
              </p:cNvPr>
              <p:cNvCxnSpPr/>
              <p:nvPr/>
            </p:nvCxnSpPr>
            <p:spPr>
              <a:xfrm rot="5400000">
                <a:off x="5896654" y="1015234"/>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55" name="Straight Connector 154">
                <a:extLst>
                  <a:ext uri="{FF2B5EF4-FFF2-40B4-BE49-F238E27FC236}">
                    <a16:creationId xmlns:a16="http://schemas.microsoft.com/office/drawing/2014/main" id="{4AE4EBEB-C256-9D4B-A0CF-3170DA26EF68}"/>
                  </a:ext>
                </a:extLst>
              </p:cNvPr>
              <p:cNvCxnSpPr/>
              <p:nvPr/>
            </p:nvCxnSpPr>
            <p:spPr>
              <a:xfrm rot="5400000">
                <a:off x="5889407" y="11557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43" name="Group 142">
              <a:extLst>
                <a:ext uri="{FF2B5EF4-FFF2-40B4-BE49-F238E27FC236}">
                  <a16:creationId xmlns:a16="http://schemas.microsoft.com/office/drawing/2014/main" id="{6FD7B218-B508-5544-97B1-383B94731477}"/>
                </a:ext>
              </a:extLst>
            </p:cNvPr>
            <p:cNvGrpSpPr/>
            <p:nvPr/>
          </p:nvGrpSpPr>
          <p:grpSpPr>
            <a:xfrm rot="19759358">
              <a:off x="7807071" y="1730124"/>
              <a:ext cx="151827" cy="567203"/>
              <a:chOff x="5812447" y="1057440"/>
              <a:chExt cx="151827" cy="567203"/>
            </a:xfrm>
          </p:grpSpPr>
          <p:cxnSp>
            <p:nvCxnSpPr>
              <p:cNvPr id="139" name="Straight Connector 138">
                <a:extLst>
                  <a:ext uri="{FF2B5EF4-FFF2-40B4-BE49-F238E27FC236}">
                    <a16:creationId xmlns:a16="http://schemas.microsoft.com/office/drawing/2014/main" id="{657E333C-D9C6-EF40-9C5E-81C535C7011D}"/>
                  </a:ext>
                </a:extLst>
              </p:cNvPr>
              <p:cNvCxnSpPr/>
              <p:nvPr/>
            </p:nvCxnSpPr>
            <p:spPr>
              <a:xfrm rot="5400000">
                <a:off x="5884447" y="1421034"/>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40" name="Straight Connector 139">
                <a:extLst>
                  <a:ext uri="{FF2B5EF4-FFF2-40B4-BE49-F238E27FC236}">
                    <a16:creationId xmlns:a16="http://schemas.microsoft.com/office/drawing/2014/main" id="{F8237A4E-1F50-0B4B-B470-E0554C7EFF56}"/>
                  </a:ext>
                </a:extLst>
              </p:cNvPr>
              <p:cNvCxnSpPr/>
              <p:nvPr/>
            </p:nvCxnSpPr>
            <p:spPr>
              <a:xfrm rot="5400000">
                <a:off x="5888119" y="1552643"/>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41" name="Straight Connector 140">
                <a:extLst>
                  <a:ext uri="{FF2B5EF4-FFF2-40B4-BE49-F238E27FC236}">
                    <a16:creationId xmlns:a16="http://schemas.microsoft.com/office/drawing/2014/main" id="{4DB52A95-C9B9-C843-9919-6AB79198BE9C}"/>
                  </a:ext>
                </a:extLst>
              </p:cNvPr>
              <p:cNvCxnSpPr/>
              <p:nvPr/>
            </p:nvCxnSpPr>
            <p:spPr>
              <a:xfrm rot="5400000">
                <a:off x="5892274" y="985440"/>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42" name="Straight Connector 141">
                <a:extLst>
                  <a:ext uri="{FF2B5EF4-FFF2-40B4-BE49-F238E27FC236}">
                    <a16:creationId xmlns:a16="http://schemas.microsoft.com/office/drawing/2014/main" id="{E88649A1-F464-924D-9FE2-07CF489F7B6B}"/>
                  </a:ext>
                </a:extLst>
              </p:cNvPr>
              <p:cNvCxnSpPr/>
              <p:nvPr/>
            </p:nvCxnSpPr>
            <p:spPr>
              <a:xfrm rot="5400000">
                <a:off x="5889999" y="1134981"/>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sp>
          <p:nvSpPr>
            <p:cNvPr id="138" name="Rectangle 137">
              <a:extLst>
                <a:ext uri="{FF2B5EF4-FFF2-40B4-BE49-F238E27FC236}">
                  <a16:creationId xmlns:a16="http://schemas.microsoft.com/office/drawing/2014/main" id="{EEEE61B7-3B32-1243-959B-9C4B0804CE23}"/>
                </a:ext>
              </a:extLst>
            </p:cNvPr>
            <p:cNvSpPr/>
            <p:nvPr/>
          </p:nvSpPr>
          <p:spPr>
            <a:xfrm rot="19714015" flipH="1">
              <a:off x="7973663" y="1460766"/>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085C95A7-368C-0147-A202-645A5C92C430}"/>
              </a:ext>
            </a:extLst>
          </p:cNvPr>
          <p:cNvGrpSpPr/>
          <p:nvPr/>
        </p:nvGrpSpPr>
        <p:grpSpPr>
          <a:xfrm>
            <a:off x="7271236" y="1512262"/>
            <a:ext cx="426079" cy="1254873"/>
            <a:chOff x="7269058" y="1560396"/>
            <a:chExt cx="426079" cy="1254873"/>
          </a:xfrm>
        </p:grpSpPr>
        <p:grpSp>
          <p:nvGrpSpPr>
            <p:cNvPr id="163" name="Group 162">
              <a:extLst>
                <a:ext uri="{FF2B5EF4-FFF2-40B4-BE49-F238E27FC236}">
                  <a16:creationId xmlns:a16="http://schemas.microsoft.com/office/drawing/2014/main" id="{4361D191-03EF-A34D-AC53-99134FED1102}"/>
                </a:ext>
              </a:extLst>
            </p:cNvPr>
            <p:cNvGrpSpPr/>
            <p:nvPr/>
          </p:nvGrpSpPr>
          <p:grpSpPr>
            <a:xfrm>
              <a:off x="7291897" y="1680886"/>
              <a:ext cx="361036" cy="1055469"/>
              <a:chOff x="7295169" y="428696"/>
              <a:chExt cx="361036" cy="1055469"/>
            </a:xfrm>
          </p:grpSpPr>
          <p:grpSp>
            <p:nvGrpSpPr>
              <p:cNvPr id="164" name="Group 163">
                <a:extLst>
                  <a:ext uri="{FF2B5EF4-FFF2-40B4-BE49-F238E27FC236}">
                    <a16:creationId xmlns:a16="http://schemas.microsoft.com/office/drawing/2014/main" id="{4FD1A6B5-0AA9-1F45-8A8F-C3E92BC8725C}"/>
                  </a:ext>
                </a:extLst>
              </p:cNvPr>
              <p:cNvGrpSpPr/>
              <p:nvPr/>
            </p:nvGrpSpPr>
            <p:grpSpPr>
              <a:xfrm rot="5400000">
                <a:off x="7367169" y="1196141"/>
                <a:ext cx="216024" cy="360024"/>
                <a:chOff x="6732240" y="3649588"/>
                <a:chExt cx="216024" cy="360024"/>
              </a:xfrm>
            </p:grpSpPr>
            <p:grpSp>
              <p:nvGrpSpPr>
                <p:cNvPr id="180" name="Group 179">
                  <a:extLst>
                    <a:ext uri="{FF2B5EF4-FFF2-40B4-BE49-F238E27FC236}">
                      <a16:creationId xmlns:a16="http://schemas.microsoft.com/office/drawing/2014/main" id="{DF3C9D15-763D-7D47-A2D7-BE27D0313560}"/>
                    </a:ext>
                  </a:extLst>
                </p:cNvPr>
                <p:cNvGrpSpPr/>
                <p:nvPr/>
              </p:nvGrpSpPr>
              <p:grpSpPr>
                <a:xfrm>
                  <a:off x="6732240" y="3649588"/>
                  <a:ext cx="0" cy="360024"/>
                  <a:chOff x="6732240" y="3649588"/>
                  <a:chExt cx="0" cy="360024"/>
                </a:xfrm>
              </p:grpSpPr>
              <p:cxnSp>
                <p:nvCxnSpPr>
                  <p:cNvPr id="184" name="Straight Connector 183">
                    <a:extLst>
                      <a:ext uri="{FF2B5EF4-FFF2-40B4-BE49-F238E27FC236}">
                        <a16:creationId xmlns:a16="http://schemas.microsoft.com/office/drawing/2014/main" id="{48F560BA-090A-054F-855F-1EE004E4680C}"/>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85" name="Straight Connector 184">
                    <a:extLst>
                      <a:ext uri="{FF2B5EF4-FFF2-40B4-BE49-F238E27FC236}">
                        <a16:creationId xmlns:a16="http://schemas.microsoft.com/office/drawing/2014/main" id="{DDFB3F9F-846D-F849-91C5-8850BD5765E7}"/>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81" name="Group 180">
                  <a:extLst>
                    <a:ext uri="{FF2B5EF4-FFF2-40B4-BE49-F238E27FC236}">
                      <a16:creationId xmlns:a16="http://schemas.microsoft.com/office/drawing/2014/main" id="{84B38A41-FE94-8E4B-9B67-8BDDEE7ECE27}"/>
                    </a:ext>
                  </a:extLst>
                </p:cNvPr>
                <p:cNvGrpSpPr/>
                <p:nvPr/>
              </p:nvGrpSpPr>
              <p:grpSpPr>
                <a:xfrm>
                  <a:off x="6948264" y="3649588"/>
                  <a:ext cx="0" cy="360024"/>
                  <a:chOff x="6732240" y="3649588"/>
                  <a:chExt cx="0" cy="360024"/>
                </a:xfrm>
              </p:grpSpPr>
              <p:cxnSp>
                <p:nvCxnSpPr>
                  <p:cNvPr id="182" name="Straight Connector 181">
                    <a:extLst>
                      <a:ext uri="{FF2B5EF4-FFF2-40B4-BE49-F238E27FC236}">
                        <a16:creationId xmlns:a16="http://schemas.microsoft.com/office/drawing/2014/main" id="{00D0B8EE-9772-314B-9247-52BF8A11E62C}"/>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83" name="Straight Connector 182">
                    <a:extLst>
                      <a:ext uri="{FF2B5EF4-FFF2-40B4-BE49-F238E27FC236}">
                        <a16:creationId xmlns:a16="http://schemas.microsoft.com/office/drawing/2014/main" id="{C2224A06-F8CE-8A47-A3E8-E416FCD08B8E}"/>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65" name="Group 164">
                <a:extLst>
                  <a:ext uri="{FF2B5EF4-FFF2-40B4-BE49-F238E27FC236}">
                    <a16:creationId xmlns:a16="http://schemas.microsoft.com/office/drawing/2014/main" id="{21F66130-934A-8941-97B6-9A3C26CC8794}"/>
                  </a:ext>
                </a:extLst>
              </p:cNvPr>
              <p:cNvGrpSpPr/>
              <p:nvPr/>
            </p:nvGrpSpPr>
            <p:grpSpPr>
              <a:xfrm rot="5400000">
                <a:off x="7145682" y="579195"/>
                <a:ext cx="661022" cy="360024"/>
                <a:chOff x="6287242" y="3649588"/>
                <a:chExt cx="661022" cy="360024"/>
              </a:xfrm>
            </p:grpSpPr>
            <p:grpSp>
              <p:nvGrpSpPr>
                <p:cNvPr id="166" name="Group 165">
                  <a:extLst>
                    <a:ext uri="{FF2B5EF4-FFF2-40B4-BE49-F238E27FC236}">
                      <a16:creationId xmlns:a16="http://schemas.microsoft.com/office/drawing/2014/main" id="{E9CAF83B-84D4-2E4D-8DC7-344077CD3ED7}"/>
                    </a:ext>
                  </a:extLst>
                </p:cNvPr>
                <p:cNvGrpSpPr/>
                <p:nvPr/>
              </p:nvGrpSpPr>
              <p:grpSpPr>
                <a:xfrm>
                  <a:off x="6732240" y="3649588"/>
                  <a:ext cx="216024" cy="360024"/>
                  <a:chOff x="6732240" y="3649588"/>
                  <a:chExt cx="216024" cy="360024"/>
                </a:xfrm>
              </p:grpSpPr>
              <p:grpSp>
                <p:nvGrpSpPr>
                  <p:cNvPr id="174" name="Group 173">
                    <a:extLst>
                      <a:ext uri="{FF2B5EF4-FFF2-40B4-BE49-F238E27FC236}">
                        <a16:creationId xmlns:a16="http://schemas.microsoft.com/office/drawing/2014/main" id="{1F377005-7683-524E-86F9-D99540AD6CA5}"/>
                      </a:ext>
                    </a:extLst>
                  </p:cNvPr>
                  <p:cNvGrpSpPr/>
                  <p:nvPr/>
                </p:nvGrpSpPr>
                <p:grpSpPr>
                  <a:xfrm>
                    <a:off x="6732240" y="3649588"/>
                    <a:ext cx="0" cy="360024"/>
                    <a:chOff x="6732240" y="3649588"/>
                    <a:chExt cx="0" cy="360024"/>
                  </a:xfrm>
                </p:grpSpPr>
                <p:cxnSp>
                  <p:nvCxnSpPr>
                    <p:cNvPr id="178" name="Straight Connector 177">
                      <a:extLst>
                        <a:ext uri="{FF2B5EF4-FFF2-40B4-BE49-F238E27FC236}">
                          <a16:creationId xmlns:a16="http://schemas.microsoft.com/office/drawing/2014/main" id="{C342767B-73A2-204C-ACAE-9BB4AAA0CAA5}"/>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9" name="Straight Connector 178">
                      <a:extLst>
                        <a:ext uri="{FF2B5EF4-FFF2-40B4-BE49-F238E27FC236}">
                          <a16:creationId xmlns:a16="http://schemas.microsoft.com/office/drawing/2014/main" id="{D13F168C-107F-6C4E-9108-1BE6A92F3485}"/>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75" name="Group 174">
                    <a:extLst>
                      <a:ext uri="{FF2B5EF4-FFF2-40B4-BE49-F238E27FC236}">
                        <a16:creationId xmlns:a16="http://schemas.microsoft.com/office/drawing/2014/main" id="{82302FB6-4433-0C4C-BA16-F6C0C8678744}"/>
                      </a:ext>
                    </a:extLst>
                  </p:cNvPr>
                  <p:cNvGrpSpPr/>
                  <p:nvPr/>
                </p:nvGrpSpPr>
                <p:grpSpPr>
                  <a:xfrm>
                    <a:off x="6948264" y="3649588"/>
                    <a:ext cx="0" cy="360024"/>
                    <a:chOff x="6732240" y="3649588"/>
                    <a:chExt cx="0" cy="360024"/>
                  </a:xfrm>
                </p:grpSpPr>
                <p:cxnSp>
                  <p:nvCxnSpPr>
                    <p:cNvPr id="176" name="Straight Connector 175">
                      <a:extLst>
                        <a:ext uri="{FF2B5EF4-FFF2-40B4-BE49-F238E27FC236}">
                          <a16:creationId xmlns:a16="http://schemas.microsoft.com/office/drawing/2014/main" id="{D826F23B-6571-C74A-8823-64F1009D24D4}"/>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77" name="Straight Connector 176">
                      <a:extLst>
                        <a:ext uri="{FF2B5EF4-FFF2-40B4-BE49-F238E27FC236}">
                          <a16:creationId xmlns:a16="http://schemas.microsoft.com/office/drawing/2014/main" id="{7AFE1B25-3B97-0048-9BE1-3C6EF9DD1E54}"/>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67" name="Group 166">
                  <a:extLst>
                    <a:ext uri="{FF2B5EF4-FFF2-40B4-BE49-F238E27FC236}">
                      <a16:creationId xmlns:a16="http://schemas.microsoft.com/office/drawing/2014/main" id="{CADD0998-846E-B346-9453-01E90D13CDF6}"/>
                    </a:ext>
                  </a:extLst>
                </p:cNvPr>
                <p:cNvGrpSpPr/>
                <p:nvPr/>
              </p:nvGrpSpPr>
              <p:grpSpPr>
                <a:xfrm>
                  <a:off x="6287242" y="3649588"/>
                  <a:ext cx="216024" cy="360024"/>
                  <a:chOff x="6732240" y="3649588"/>
                  <a:chExt cx="216024" cy="360024"/>
                </a:xfrm>
              </p:grpSpPr>
              <p:grpSp>
                <p:nvGrpSpPr>
                  <p:cNvPr id="168" name="Group 167">
                    <a:extLst>
                      <a:ext uri="{FF2B5EF4-FFF2-40B4-BE49-F238E27FC236}">
                        <a16:creationId xmlns:a16="http://schemas.microsoft.com/office/drawing/2014/main" id="{C10350C7-CB9E-BB4D-9652-A2400F98C9D6}"/>
                      </a:ext>
                    </a:extLst>
                  </p:cNvPr>
                  <p:cNvGrpSpPr/>
                  <p:nvPr/>
                </p:nvGrpSpPr>
                <p:grpSpPr>
                  <a:xfrm>
                    <a:off x="6732240" y="3649588"/>
                    <a:ext cx="0" cy="360024"/>
                    <a:chOff x="6732240" y="3649588"/>
                    <a:chExt cx="0" cy="360024"/>
                  </a:xfrm>
                </p:grpSpPr>
                <p:cxnSp>
                  <p:nvCxnSpPr>
                    <p:cNvPr id="172" name="Straight Connector 171">
                      <a:extLst>
                        <a:ext uri="{FF2B5EF4-FFF2-40B4-BE49-F238E27FC236}">
                          <a16:creationId xmlns:a16="http://schemas.microsoft.com/office/drawing/2014/main" id="{9C89A579-E83C-8942-BFFD-35ED12FE26A7}"/>
                        </a:ext>
                      </a:extLst>
                    </p:cNvPr>
                    <p:cNvCxnSpPr/>
                    <p:nvPr/>
                  </p:nvCxnSpPr>
                  <p:spPr>
                    <a:xfrm>
                      <a:off x="6732240" y="364958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3" name="Straight Connector 172">
                      <a:extLst>
                        <a:ext uri="{FF2B5EF4-FFF2-40B4-BE49-F238E27FC236}">
                          <a16:creationId xmlns:a16="http://schemas.microsoft.com/office/drawing/2014/main" id="{8417495A-E933-0E45-97BA-B4BB51D305F1}"/>
                        </a:ext>
                      </a:extLst>
                    </p:cNvPr>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69" name="Group 168">
                    <a:extLst>
                      <a:ext uri="{FF2B5EF4-FFF2-40B4-BE49-F238E27FC236}">
                        <a16:creationId xmlns:a16="http://schemas.microsoft.com/office/drawing/2014/main" id="{8E2A3EFB-FE56-F744-8AEE-01F188858BD8}"/>
                      </a:ext>
                    </a:extLst>
                  </p:cNvPr>
                  <p:cNvGrpSpPr/>
                  <p:nvPr/>
                </p:nvGrpSpPr>
                <p:grpSpPr>
                  <a:xfrm>
                    <a:off x="6948264" y="3649588"/>
                    <a:ext cx="0" cy="360024"/>
                    <a:chOff x="6732240" y="3649588"/>
                    <a:chExt cx="0" cy="360024"/>
                  </a:xfrm>
                </p:grpSpPr>
                <p:cxnSp>
                  <p:nvCxnSpPr>
                    <p:cNvPr id="170" name="Straight Connector 169">
                      <a:extLst>
                        <a:ext uri="{FF2B5EF4-FFF2-40B4-BE49-F238E27FC236}">
                          <a16:creationId xmlns:a16="http://schemas.microsoft.com/office/drawing/2014/main" id="{8779DC5E-5170-FD46-B9AD-CDC316A21A1B}"/>
                        </a:ext>
                      </a:extLst>
                    </p:cNvPr>
                    <p:cNvCxnSpPr/>
                    <p:nvPr/>
                  </p:nvCxnSpPr>
                  <p:spPr>
                    <a:xfrm>
                      <a:off x="6732240" y="364958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71" name="Straight Connector 170">
                      <a:extLst>
                        <a:ext uri="{FF2B5EF4-FFF2-40B4-BE49-F238E27FC236}">
                          <a16:creationId xmlns:a16="http://schemas.microsoft.com/office/drawing/2014/main" id="{F862C363-14D0-014E-81A1-8A802310DE07}"/>
                        </a:ext>
                      </a:extLst>
                    </p:cNvPr>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sp>
          <p:nvSpPr>
            <p:cNvPr id="187" name="Rectangle 186">
              <a:extLst>
                <a:ext uri="{FF2B5EF4-FFF2-40B4-BE49-F238E27FC236}">
                  <a16:creationId xmlns:a16="http://schemas.microsoft.com/office/drawing/2014/main" id="{555C752D-EBEB-2C4C-9433-75CA2CCA84E1}"/>
                </a:ext>
              </a:extLst>
            </p:cNvPr>
            <p:cNvSpPr/>
            <p:nvPr/>
          </p:nvSpPr>
          <p:spPr>
            <a:xfrm flipH="1">
              <a:off x="7649418" y="1566510"/>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E86DCE6-3EA1-AC40-80AE-75830F7B381F}"/>
                </a:ext>
              </a:extLst>
            </p:cNvPr>
            <p:cNvSpPr/>
            <p:nvPr/>
          </p:nvSpPr>
          <p:spPr>
            <a:xfrm flipH="1">
              <a:off x="7269058" y="1560396"/>
              <a:ext cx="45719" cy="1248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a:extLst>
              <a:ext uri="{FF2B5EF4-FFF2-40B4-BE49-F238E27FC236}">
                <a16:creationId xmlns:a16="http://schemas.microsoft.com/office/drawing/2014/main" id="{4ED46A1E-900B-8345-9CFE-F2DFA102418A}"/>
              </a:ext>
            </a:extLst>
          </p:cNvPr>
          <p:cNvGrpSpPr/>
          <p:nvPr/>
        </p:nvGrpSpPr>
        <p:grpSpPr>
          <a:xfrm>
            <a:off x="7552858" y="1760464"/>
            <a:ext cx="180115" cy="324000"/>
            <a:chOff x="8158034" y="1408264"/>
            <a:chExt cx="180115" cy="324000"/>
          </a:xfrm>
        </p:grpSpPr>
        <p:grpSp>
          <p:nvGrpSpPr>
            <p:cNvPr id="206" name="Group 205">
              <a:extLst>
                <a:ext uri="{FF2B5EF4-FFF2-40B4-BE49-F238E27FC236}">
                  <a16:creationId xmlns:a16="http://schemas.microsoft.com/office/drawing/2014/main" id="{36E5DE7B-3851-394D-A82D-2F950AC688E6}"/>
                </a:ext>
              </a:extLst>
            </p:cNvPr>
            <p:cNvGrpSpPr/>
            <p:nvPr/>
          </p:nvGrpSpPr>
          <p:grpSpPr>
            <a:xfrm rot="3615392">
              <a:off x="8186508" y="1481780"/>
              <a:ext cx="153787" cy="149494"/>
              <a:chOff x="6781742" y="3858083"/>
              <a:chExt cx="153787" cy="149494"/>
            </a:xfrm>
          </p:grpSpPr>
          <p:cxnSp>
            <p:nvCxnSpPr>
              <p:cNvPr id="207" name="Straight Connector 206">
                <a:extLst>
                  <a:ext uri="{FF2B5EF4-FFF2-40B4-BE49-F238E27FC236}">
                    <a16:creationId xmlns:a16="http://schemas.microsoft.com/office/drawing/2014/main" id="{79F0DAB0-D7C7-9844-9BE0-23A629C9C02A}"/>
                  </a:ext>
                </a:extLst>
              </p:cNvPr>
              <p:cNvCxnSpPr/>
              <p:nvPr/>
            </p:nvCxnSpPr>
            <p:spPr>
              <a:xfrm>
                <a:off x="6781742" y="3863577"/>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08" name="Straight Connector 207">
                <a:extLst>
                  <a:ext uri="{FF2B5EF4-FFF2-40B4-BE49-F238E27FC236}">
                    <a16:creationId xmlns:a16="http://schemas.microsoft.com/office/drawing/2014/main" id="{92F82F78-48B8-574B-99DF-39AE90EB14A8}"/>
                  </a:ext>
                </a:extLst>
              </p:cNvPr>
              <p:cNvCxnSpPr/>
              <p:nvPr/>
            </p:nvCxnSpPr>
            <p:spPr>
              <a:xfrm>
                <a:off x="6935529" y="3858083"/>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sp>
          <p:nvSpPr>
            <p:cNvPr id="204" name="Rectangle 203">
              <a:extLst>
                <a:ext uri="{FF2B5EF4-FFF2-40B4-BE49-F238E27FC236}">
                  <a16:creationId xmlns:a16="http://schemas.microsoft.com/office/drawing/2014/main" id="{7DE5EFEA-8F81-0A40-84CB-A040724C7B67}"/>
                </a:ext>
              </a:extLst>
            </p:cNvPr>
            <p:cNvSpPr/>
            <p:nvPr/>
          </p:nvSpPr>
          <p:spPr>
            <a:xfrm rot="19780819">
              <a:off x="8158034" y="1408264"/>
              <a:ext cx="45719" cy="3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Group 284">
            <a:extLst>
              <a:ext uri="{FF2B5EF4-FFF2-40B4-BE49-F238E27FC236}">
                <a16:creationId xmlns:a16="http://schemas.microsoft.com/office/drawing/2014/main" id="{7FED7BB2-E7EC-8341-A538-DCD811D2F11F}"/>
              </a:ext>
            </a:extLst>
          </p:cNvPr>
          <p:cNvGrpSpPr/>
          <p:nvPr/>
        </p:nvGrpSpPr>
        <p:grpSpPr>
          <a:xfrm>
            <a:off x="7784145" y="2155146"/>
            <a:ext cx="162803" cy="324000"/>
            <a:chOff x="8389321" y="1802946"/>
            <a:chExt cx="162803" cy="324000"/>
          </a:xfrm>
        </p:grpSpPr>
        <p:grpSp>
          <p:nvGrpSpPr>
            <p:cNvPr id="205" name="Group 204">
              <a:extLst>
                <a:ext uri="{FF2B5EF4-FFF2-40B4-BE49-F238E27FC236}">
                  <a16:creationId xmlns:a16="http://schemas.microsoft.com/office/drawing/2014/main" id="{6C240257-0B9D-1040-8027-3342684C7B5D}"/>
                </a:ext>
              </a:extLst>
            </p:cNvPr>
            <p:cNvGrpSpPr/>
            <p:nvPr/>
          </p:nvGrpSpPr>
          <p:grpSpPr>
            <a:xfrm rot="3615392">
              <a:off x="8410378" y="1846113"/>
              <a:ext cx="132002" cy="151490"/>
              <a:chOff x="6770499" y="3853414"/>
              <a:chExt cx="132002" cy="151490"/>
            </a:xfrm>
          </p:grpSpPr>
          <p:cxnSp>
            <p:nvCxnSpPr>
              <p:cNvPr id="209" name="Straight Connector 208">
                <a:extLst>
                  <a:ext uri="{FF2B5EF4-FFF2-40B4-BE49-F238E27FC236}">
                    <a16:creationId xmlns:a16="http://schemas.microsoft.com/office/drawing/2014/main" id="{EADAB82E-A536-7D49-890E-D150C2AF6EC7}"/>
                  </a:ext>
                </a:extLst>
              </p:cNvPr>
              <p:cNvCxnSpPr/>
              <p:nvPr/>
            </p:nvCxnSpPr>
            <p:spPr>
              <a:xfrm>
                <a:off x="6770499" y="3860904"/>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10" name="Straight Connector 209">
                <a:extLst>
                  <a:ext uri="{FF2B5EF4-FFF2-40B4-BE49-F238E27FC236}">
                    <a16:creationId xmlns:a16="http://schemas.microsoft.com/office/drawing/2014/main" id="{043A4507-7933-C94E-A4EA-610EB53F6BA9}"/>
                  </a:ext>
                </a:extLst>
              </p:cNvPr>
              <p:cNvCxnSpPr>
                <a:cxnSpLocks/>
              </p:cNvCxnSpPr>
              <p:nvPr/>
            </p:nvCxnSpPr>
            <p:spPr>
              <a:xfrm>
                <a:off x="6902501" y="3853414"/>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sp>
          <p:nvSpPr>
            <p:cNvPr id="213" name="Rectangle 212">
              <a:extLst>
                <a:ext uri="{FF2B5EF4-FFF2-40B4-BE49-F238E27FC236}">
                  <a16:creationId xmlns:a16="http://schemas.microsoft.com/office/drawing/2014/main" id="{6CC37E7C-58E2-B34A-93ED-464E07F1A9D7}"/>
                </a:ext>
              </a:extLst>
            </p:cNvPr>
            <p:cNvSpPr/>
            <p:nvPr/>
          </p:nvSpPr>
          <p:spPr>
            <a:xfrm rot="19780819">
              <a:off x="8389321" y="1802946"/>
              <a:ext cx="45719" cy="3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D4F002A4-8CD7-2B49-B2D8-48282B6F63B3}"/>
              </a:ext>
            </a:extLst>
          </p:cNvPr>
          <p:cNvGrpSpPr/>
          <p:nvPr/>
        </p:nvGrpSpPr>
        <p:grpSpPr>
          <a:xfrm>
            <a:off x="7993198" y="2500488"/>
            <a:ext cx="168330" cy="324000"/>
            <a:chOff x="8581551" y="2158201"/>
            <a:chExt cx="168330" cy="324000"/>
          </a:xfrm>
        </p:grpSpPr>
        <p:grpSp>
          <p:nvGrpSpPr>
            <p:cNvPr id="202" name="Group 201">
              <a:extLst>
                <a:ext uri="{FF2B5EF4-FFF2-40B4-BE49-F238E27FC236}">
                  <a16:creationId xmlns:a16="http://schemas.microsoft.com/office/drawing/2014/main" id="{17DE88C0-8E83-9D45-93CF-27151F004164}"/>
                </a:ext>
              </a:extLst>
            </p:cNvPr>
            <p:cNvGrpSpPr/>
            <p:nvPr/>
          </p:nvGrpSpPr>
          <p:grpSpPr>
            <a:xfrm rot="3625871">
              <a:off x="8605506" y="2194405"/>
              <a:ext cx="138504" cy="150247"/>
              <a:chOff x="6776026" y="3860063"/>
              <a:chExt cx="138504" cy="150247"/>
            </a:xfrm>
          </p:grpSpPr>
          <p:cxnSp>
            <p:nvCxnSpPr>
              <p:cNvPr id="211" name="Straight Connector 210">
                <a:extLst>
                  <a:ext uri="{FF2B5EF4-FFF2-40B4-BE49-F238E27FC236}">
                    <a16:creationId xmlns:a16="http://schemas.microsoft.com/office/drawing/2014/main" id="{EF020119-1C5A-894C-8564-A0E671101C80}"/>
                  </a:ext>
                </a:extLst>
              </p:cNvPr>
              <p:cNvCxnSpPr/>
              <p:nvPr/>
            </p:nvCxnSpPr>
            <p:spPr>
              <a:xfrm>
                <a:off x="6776026" y="3860063"/>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12" name="Straight Connector 211">
                <a:extLst>
                  <a:ext uri="{FF2B5EF4-FFF2-40B4-BE49-F238E27FC236}">
                    <a16:creationId xmlns:a16="http://schemas.microsoft.com/office/drawing/2014/main" id="{D15BF954-9AC8-444F-9E7F-879ED1965230}"/>
                  </a:ext>
                </a:extLst>
              </p:cNvPr>
              <p:cNvCxnSpPr/>
              <p:nvPr/>
            </p:nvCxnSpPr>
            <p:spPr>
              <a:xfrm>
                <a:off x="6914530" y="3866310"/>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sp>
          <p:nvSpPr>
            <p:cNvPr id="214" name="Rectangle 213">
              <a:extLst>
                <a:ext uri="{FF2B5EF4-FFF2-40B4-BE49-F238E27FC236}">
                  <a16:creationId xmlns:a16="http://schemas.microsoft.com/office/drawing/2014/main" id="{97C7866E-B2FC-1E4C-8CFC-6239010940DF}"/>
                </a:ext>
              </a:extLst>
            </p:cNvPr>
            <p:cNvSpPr/>
            <p:nvPr/>
          </p:nvSpPr>
          <p:spPr>
            <a:xfrm rot="19780819">
              <a:off x="8581551" y="2158201"/>
              <a:ext cx="45719" cy="3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Rectangle 216">
            <a:hlinkClick r:id="rId3"/>
            <a:extLst>
              <a:ext uri="{FF2B5EF4-FFF2-40B4-BE49-F238E27FC236}">
                <a16:creationId xmlns:a16="http://schemas.microsoft.com/office/drawing/2014/main" id="{10FAF0B8-CDC4-7B4A-ADF1-9182D79AA741}"/>
              </a:ext>
            </a:extLst>
          </p:cNvPr>
          <p:cNvSpPr/>
          <p:nvPr/>
        </p:nvSpPr>
        <p:spPr>
          <a:xfrm>
            <a:off x="91582" y="4396337"/>
            <a:ext cx="4980659" cy="276999"/>
          </a:xfrm>
          <a:prstGeom prst="rect">
            <a:avLst/>
          </a:prstGeom>
        </p:spPr>
        <p:txBody>
          <a:bodyPr wrap="none">
            <a:spAutoFit/>
          </a:bodyPr>
          <a:lstStyle/>
          <a:p>
            <a:r>
              <a:rPr lang="en-IN" sz="1200" dirty="0">
                <a:solidFill>
                  <a:srgbClr val="FFFF00"/>
                </a:solidFill>
                <a:latin typeface="YouTube Noto"/>
              </a:rPr>
              <a:t>Watch an animation on Replication of DNA: </a:t>
            </a:r>
            <a:r>
              <a:rPr lang="en-IN" sz="1200" dirty="0">
                <a:solidFill>
                  <a:srgbClr val="FFFF00"/>
                </a:solidFill>
                <a:latin typeface="YouTube Noto"/>
                <a:hlinkClick r:id="rId3">
                  <a:extLst>
                    <a:ext uri="{A12FA001-AC4F-418D-AE19-62706E023703}">
                      <ahyp:hlinkClr xmlns:ahyp="http://schemas.microsoft.com/office/drawing/2018/hyperlinkcolor" val="tx"/>
                    </a:ext>
                  </a:extLst>
                </a:hlinkClick>
              </a:rPr>
              <a:t>https://youtu.be/TNKWgcFPHqw</a:t>
            </a:r>
            <a:endParaRPr lang="en-US" sz="1200" dirty="0">
              <a:solidFill>
                <a:srgbClr val="FFFF00"/>
              </a:solidFill>
            </a:endParaRPr>
          </a:p>
        </p:txBody>
      </p:sp>
      <p:grpSp>
        <p:nvGrpSpPr>
          <p:cNvPr id="235" name="Group 234">
            <a:extLst>
              <a:ext uri="{FF2B5EF4-FFF2-40B4-BE49-F238E27FC236}">
                <a16:creationId xmlns:a16="http://schemas.microsoft.com/office/drawing/2014/main" id="{B73EC5BB-6836-4743-9011-3DCAF74ECE4B}"/>
              </a:ext>
            </a:extLst>
          </p:cNvPr>
          <p:cNvGrpSpPr/>
          <p:nvPr/>
        </p:nvGrpSpPr>
        <p:grpSpPr>
          <a:xfrm>
            <a:off x="7195030" y="2608747"/>
            <a:ext cx="576742" cy="420686"/>
            <a:chOff x="5308912" y="669032"/>
            <a:chExt cx="1225935" cy="1370856"/>
          </a:xfrm>
        </p:grpSpPr>
        <p:grpSp>
          <p:nvGrpSpPr>
            <p:cNvPr id="230" name="Group 229">
              <a:extLst>
                <a:ext uri="{FF2B5EF4-FFF2-40B4-BE49-F238E27FC236}">
                  <a16:creationId xmlns:a16="http://schemas.microsoft.com/office/drawing/2014/main" id="{4B69A438-703A-3D4E-94FF-F62AF2BDECB2}"/>
                </a:ext>
              </a:extLst>
            </p:cNvPr>
            <p:cNvGrpSpPr/>
            <p:nvPr/>
          </p:nvGrpSpPr>
          <p:grpSpPr>
            <a:xfrm>
              <a:off x="5336881" y="759669"/>
              <a:ext cx="1179335" cy="1201478"/>
              <a:chOff x="5151986" y="759669"/>
              <a:chExt cx="1179335" cy="1201478"/>
            </a:xfrm>
          </p:grpSpPr>
          <p:sp>
            <p:nvSpPr>
              <p:cNvPr id="219" name="Freeform 218">
                <a:extLst>
                  <a:ext uri="{FF2B5EF4-FFF2-40B4-BE49-F238E27FC236}">
                    <a16:creationId xmlns:a16="http://schemas.microsoft.com/office/drawing/2014/main" id="{E7DF4E0D-EDF5-2A40-86CF-A9383795A1BE}"/>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a:extLst>
                  <a:ext uri="{FF2B5EF4-FFF2-40B4-BE49-F238E27FC236}">
                    <a16:creationId xmlns:a16="http://schemas.microsoft.com/office/drawing/2014/main" id="{E5CABE04-A3D7-5F4F-9F76-4A26CA148D42}"/>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A061F563-7CC8-604D-A398-461355C4EB3F}"/>
                </a:ext>
              </a:extLst>
            </p:cNvPr>
            <p:cNvGrpSpPr/>
            <p:nvPr/>
          </p:nvGrpSpPr>
          <p:grpSpPr>
            <a:xfrm>
              <a:off x="5308912" y="669032"/>
              <a:ext cx="1225935" cy="1370856"/>
              <a:chOff x="5285393" y="-302823"/>
              <a:chExt cx="1225935" cy="1370856"/>
            </a:xfrm>
          </p:grpSpPr>
          <p:sp>
            <p:nvSpPr>
              <p:cNvPr id="232" name="Freeform 231">
                <a:extLst>
                  <a:ext uri="{FF2B5EF4-FFF2-40B4-BE49-F238E27FC236}">
                    <a16:creationId xmlns:a16="http://schemas.microsoft.com/office/drawing/2014/main" id="{A5BD4479-D2BD-3A4C-93C7-92D670334CE3}"/>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id="{EBF54D97-3BEC-5647-949A-51D25D77B3EE}"/>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a:extLst>
                  <a:ext uri="{FF2B5EF4-FFF2-40B4-BE49-F238E27FC236}">
                    <a16:creationId xmlns:a16="http://schemas.microsoft.com/office/drawing/2014/main" id="{95F0EB93-56F5-4144-9ED5-8E8E9934DE90}"/>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8" name="Group 247">
            <a:extLst>
              <a:ext uri="{FF2B5EF4-FFF2-40B4-BE49-F238E27FC236}">
                <a16:creationId xmlns:a16="http://schemas.microsoft.com/office/drawing/2014/main" id="{60B4CE7D-6B1E-C640-BD17-68D956C5C41E}"/>
              </a:ext>
            </a:extLst>
          </p:cNvPr>
          <p:cNvGrpSpPr/>
          <p:nvPr/>
        </p:nvGrpSpPr>
        <p:grpSpPr>
          <a:xfrm>
            <a:off x="6599637" y="2507411"/>
            <a:ext cx="387080" cy="356036"/>
            <a:chOff x="5496161" y="818962"/>
            <a:chExt cx="576742" cy="449179"/>
          </a:xfrm>
        </p:grpSpPr>
        <p:sp>
          <p:nvSpPr>
            <p:cNvPr id="244" name="Freeform 243">
              <a:extLst>
                <a:ext uri="{FF2B5EF4-FFF2-40B4-BE49-F238E27FC236}">
                  <a16:creationId xmlns:a16="http://schemas.microsoft.com/office/drawing/2014/main" id="{D14730BC-A57C-3D4D-9A6C-A6F4C0AD775A}"/>
                </a:ext>
              </a:extLst>
            </p:cNvPr>
            <p:cNvSpPr/>
            <p:nvPr/>
          </p:nvSpPr>
          <p:spPr>
            <a:xfrm rot="14107093">
              <a:off x="5614023" y="723095"/>
              <a:ext cx="341018" cy="532752"/>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7" name="Group 246">
              <a:extLst>
                <a:ext uri="{FF2B5EF4-FFF2-40B4-BE49-F238E27FC236}">
                  <a16:creationId xmlns:a16="http://schemas.microsoft.com/office/drawing/2014/main" id="{99680AE6-35C3-4C46-98C3-DD52B6C24D78}"/>
                </a:ext>
              </a:extLst>
            </p:cNvPr>
            <p:cNvGrpSpPr/>
            <p:nvPr/>
          </p:nvGrpSpPr>
          <p:grpSpPr>
            <a:xfrm>
              <a:off x="5496161" y="875270"/>
              <a:ext cx="576742" cy="392871"/>
              <a:chOff x="5480376" y="672534"/>
              <a:chExt cx="576742" cy="392871"/>
            </a:xfrm>
          </p:grpSpPr>
          <p:grpSp>
            <p:nvGrpSpPr>
              <p:cNvPr id="237" name="Group 236">
                <a:extLst>
                  <a:ext uri="{FF2B5EF4-FFF2-40B4-BE49-F238E27FC236}">
                    <a16:creationId xmlns:a16="http://schemas.microsoft.com/office/drawing/2014/main" id="{E9F61176-B389-B044-B9AA-D6BCF8BCBC91}"/>
                  </a:ext>
                </a:extLst>
              </p:cNvPr>
              <p:cNvGrpSpPr/>
              <p:nvPr/>
            </p:nvGrpSpPr>
            <p:grpSpPr>
              <a:xfrm>
                <a:off x="5493534" y="672534"/>
                <a:ext cx="554819" cy="368707"/>
                <a:chOff x="5151986" y="759669"/>
                <a:chExt cx="1179335" cy="1201478"/>
              </a:xfr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100000" b="100000"/>
                </a:path>
                <a:tileRect t="-100000" r="-100000"/>
              </a:gradFill>
            </p:grpSpPr>
            <p:sp>
              <p:nvSpPr>
                <p:cNvPr id="242" name="Freeform 241">
                  <a:extLst>
                    <a:ext uri="{FF2B5EF4-FFF2-40B4-BE49-F238E27FC236}">
                      <a16:creationId xmlns:a16="http://schemas.microsoft.com/office/drawing/2014/main" id="{0A862A69-AA9A-8B4B-AFE4-2CAE6F5EACCF}"/>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242">
                  <a:extLst>
                    <a:ext uri="{FF2B5EF4-FFF2-40B4-BE49-F238E27FC236}">
                      <a16:creationId xmlns:a16="http://schemas.microsoft.com/office/drawing/2014/main" id="{C5194A85-977E-CB41-88B0-268430D06106}"/>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Freeform 244">
                <a:extLst>
                  <a:ext uri="{FF2B5EF4-FFF2-40B4-BE49-F238E27FC236}">
                    <a16:creationId xmlns:a16="http://schemas.microsoft.com/office/drawing/2014/main" id="{609613E9-B097-224A-A2F7-033C792FFB9A}"/>
                  </a:ext>
                </a:extLst>
              </p:cNvPr>
              <p:cNvSpPr/>
              <p:nvPr/>
            </p:nvSpPr>
            <p:spPr>
              <a:xfrm rot="8130685">
                <a:off x="5534330" y="679769"/>
                <a:ext cx="522788" cy="347517"/>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245">
                <a:extLst>
                  <a:ext uri="{FF2B5EF4-FFF2-40B4-BE49-F238E27FC236}">
                    <a16:creationId xmlns:a16="http://schemas.microsoft.com/office/drawing/2014/main" id="{980F6802-7FD2-7342-8449-D3A23D48764B}"/>
                  </a:ext>
                </a:extLst>
              </p:cNvPr>
              <p:cNvSpPr/>
              <p:nvPr/>
            </p:nvSpPr>
            <p:spPr>
              <a:xfrm rot="12915046">
                <a:off x="5480376" y="717888"/>
                <a:ext cx="522788" cy="347517"/>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9" name="Rectangle 248">
            <a:extLst>
              <a:ext uri="{FF2B5EF4-FFF2-40B4-BE49-F238E27FC236}">
                <a16:creationId xmlns:a16="http://schemas.microsoft.com/office/drawing/2014/main" id="{710077CA-468B-2641-9A3A-80FF962E44BB}"/>
              </a:ext>
            </a:extLst>
          </p:cNvPr>
          <p:cNvSpPr/>
          <p:nvPr/>
        </p:nvSpPr>
        <p:spPr>
          <a:xfrm>
            <a:off x="6417601" y="2485681"/>
            <a:ext cx="292068" cy="261610"/>
          </a:xfrm>
          <a:prstGeom prst="rect">
            <a:avLst/>
          </a:prstGeom>
        </p:spPr>
        <p:txBody>
          <a:bodyPr wrap="none">
            <a:spAutoFit/>
          </a:bodyPr>
          <a:lstStyle/>
          <a:p>
            <a:r>
              <a:rPr lang="en-IN" sz="1100" b="1" dirty="0"/>
              <a:t>3‘</a:t>
            </a:r>
            <a:endParaRPr lang="en-US" sz="1100" b="1" dirty="0"/>
          </a:p>
        </p:txBody>
      </p:sp>
      <p:sp>
        <p:nvSpPr>
          <p:cNvPr id="250" name="Rectangle 249">
            <a:extLst>
              <a:ext uri="{FF2B5EF4-FFF2-40B4-BE49-F238E27FC236}">
                <a16:creationId xmlns:a16="http://schemas.microsoft.com/office/drawing/2014/main" id="{5B1E5EE0-4A47-4A4F-B417-6BEA4168E055}"/>
              </a:ext>
            </a:extLst>
          </p:cNvPr>
          <p:cNvSpPr/>
          <p:nvPr/>
        </p:nvSpPr>
        <p:spPr>
          <a:xfrm>
            <a:off x="7592300" y="121196"/>
            <a:ext cx="292068" cy="261610"/>
          </a:xfrm>
          <a:prstGeom prst="rect">
            <a:avLst/>
          </a:prstGeom>
        </p:spPr>
        <p:txBody>
          <a:bodyPr wrap="none">
            <a:spAutoFit/>
          </a:bodyPr>
          <a:lstStyle/>
          <a:p>
            <a:r>
              <a:rPr lang="en-IN" sz="1100" b="1" dirty="0"/>
              <a:t>3‘</a:t>
            </a:r>
            <a:endParaRPr lang="en-US" sz="1100" b="1" dirty="0"/>
          </a:p>
        </p:txBody>
      </p:sp>
      <p:sp>
        <p:nvSpPr>
          <p:cNvPr id="251" name="Rectangle 250">
            <a:extLst>
              <a:ext uri="{FF2B5EF4-FFF2-40B4-BE49-F238E27FC236}">
                <a16:creationId xmlns:a16="http://schemas.microsoft.com/office/drawing/2014/main" id="{85388911-D14C-6E48-8CD6-2BC7DEA7EED1}"/>
              </a:ext>
            </a:extLst>
          </p:cNvPr>
          <p:cNvSpPr/>
          <p:nvPr/>
        </p:nvSpPr>
        <p:spPr>
          <a:xfrm>
            <a:off x="7092280" y="121196"/>
            <a:ext cx="293670" cy="261610"/>
          </a:xfrm>
          <a:prstGeom prst="rect">
            <a:avLst/>
          </a:prstGeom>
        </p:spPr>
        <p:txBody>
          <a:bodyPr wrap="none">
            <a:spAutoFit/>
          </a:bodyPr>
          <a:lstStyle/>
          <a:p>
            <a:r>
              <a:rPr lang="en-IN" sz="1100" b="1" dirty="0"/>
              <a:t>5‘</a:t>
            </a:r>
            <a:endParaRPr lang="en-US" sz="1100" b="1" dirty="0"/>
          </a:p>
        </p:txBody>
      </p:sp>
      <p:sp>
        <p:nvSpPr>
          <p:cNvPr id="252" name="Rectangle 251">
            <a:extLst>
              <a:ext uri="{FF2B5EF4-FFF2-40B4-BE49-F238E27FC236}">
                <a16:creationId xmlns:a16="http://schemas.microsoft.com/office/drawing/2014/main" id="{DE0DC516-DC31-CE4C-B0FB-EBE44FA51408}"/>
              </a:ext>
            </a:extLst>
          </p:cNvPr>
          <p:cNvSpPr/>
          <p:nvPr/>
        </p:nvSpPr>
        <p:spPr>
          <a:xfrm>
            <a:off x="8263930" y="2516055"/>
            <a:ext cx="293670" cy="261610"/>
          </a:xfrm>
          <a:prstGeom prst="rect">
            <a:avLst/>
          </a:prstGeom>
        </p:spPr>
        <p:txBody>
          <a:bodyPr wrap="none">
            <a:spAutoFit/>
          </a:bodyPr>
          <a:lstStyle/>
          <a:p>
            <a:r>
              <a:rPr lang="en-IN" sz="1100" b="1" dirty="0"/>
              <a:t>5‘</a:t>
            </a:r>
            <a:endParaRPr lang="en-US" sz="1100" b="1" dirty="0"/>
          </a:p>
        </p:txBody>
      </p:sp>
      <p:sp>
        <p:nvSpPr>
          <p:cNvPr id="253" name="Rectangle 252">
            <a:extLst>
              <a:ext uri="{FF2B5EF4-FFF2-40B4-BE49-F238E27FC236}">
                <a16:creationId xmlns:a16="http://schemas.microsoft.com/office/drawing/2014/main" id="{4BE6E17C-3A68-994D-8B12-AFA452BB6907}"/>
              </a:ext>
            </a:extLst>
          </p:cNvPr>
          <p:cNvSpPr/>
          <p:nvPr/>
        </p:nvSpPr>
        <p:spPr>
          <a:xfrm>
            <a:off x="6816459" y="2760317"/>
            <a:ext cx="293670" cy="261610"/>
          </a:xfrm>
          <a:prstGeom prst="rect">
            <a:avLst/>
          </a:prstGeom>
        </p:spPr>
        <p:txBody>
          <a:bodyPr wrap="none">
            <a:spAutoFit/>
          </a:bodyPr>
          <a:lstStyle/>
          <a:p>
            <a:r>
              <a:rPr lang="en-IN" sz="1100" b="1" dirty="0"/>
              <a:t>5‘</a:t>
            </a:r>
            <a:endParaRPr lang="en-US" sz="1100" b="1" dirty="0"/>
          </a:p>
        </p:txBody>
      </p:sp>
      <p:sp>
        <p:nvSpPr>
          <p:cNvPr id="254" name="Rectangle 253">
            <a:extLst>
              <a:ext uri="{FF2B5EF4-FFF2-40B4-BE49-F238E27FC236}">
                <a16:creationId xmlns:a16="http://schemas.microsoft.com/office/drawing/2014/main" id="{D78C6FDE-1340-BB46-95F1-7A0E297D31B9}"/>
              </a:ext>
            </a:extLst>
          </p:cNvPr>
          <p:cNvSpPr/>
          <p:nvPr/>
        </p:nvSpPr>
        <p:spPr>
          <a:xfrm>
            <a:off x="7367569" y="1563750"/>
            <a:ext cx="293670" cy="261610"/>
          </a:xfrm>
          <a:prstGeom prst="rect">
            <a:avLst/>
          </a:prstGeom>
        </p:spPr>
        <p:txBody>
          <a:bodyPr wrap="none">
            <a:spAutoFit/>
          </a:bodyPr>
          <a:lstStyle/>
          <a:p>
            <a:r>
              <a:rPr lang="en-IN" sz="1100" b="1" dirty="0"/>
              <a:t>5‘</a:t>
            </a:r>
            <a:endParaRPr lang="en-US" sz="1100" b="1" dirty="0"/>
          </a:p>
        </p:txBody>
      </p:sp>
      <p:sp>
        <p:nvSpPr>
          <p:cNvPr id="255" name="Rectangle 254">
            <a:extLst>
              <a:ext uri="{FF2B5EF4-FFF2-40B4-BE49-F238E27FC236}">
                <a16:creationId xmlns:a16="http://schemas.microsoft.com/office/drawing/2014/main" id="{F43F84B4-00C4-B440-B5CA-C5C5BBA0FE12}"/>
              </a:ext>
            </a:extLst>
          </p:cNvPr>
          <p:cNvSpPr/>
          <p:nvPr/>
        </p:nvSpPr>
        <p:spPr>
          <a:xfrm>
            <a:off x="7284307" y="1738755"/>
            <a:ext cx="292068" cy="261610"/>
          </a:xfrm>
          <a:prstGeom prst="rect">
            <a:avLst/>
          </a:prstGeom>
        </p:spPr>
        <p:txBody>
          <a:bodyPr wrap="none">
            <a:spAutoFit/>
          </a:bodyPr>
          <a:lstStyle/>
          <a:p>
            <a:r>
              <a:rPr lang="en-IN" sz="1100" b="1" dirty="0"/>
              <a:t>3‘</a:t>
            </a:r>
            <a:endParaRPr lang="en-US" sz="1100" b="1" dirty="0"/>
          </a:p>
        </p:txBody>
      </p:sp>
      <p:sp>
        <p:nvSpPr>
          <p:cNvPr id="256" name="Rectangle 255">
            <a:extLst>
              <a:ext uri="{FF2B5EF4-FFF2-40B4-BE49-F238E27FC236}">
                <a16:creationId xmlns:a16="http://schemas.microsoft.com/office/drawing/2014/main" id="{89B585DF-33A6-7245-B331-5A518D339720}"/>
              </a:ext>
            </a:extLst>
          </p:cNvPr>
          <p:cNvSpPr/>
          <p:nvPr/>
        </p:nvSpPr>
        <p:spPr>
          <a:xfrm>
            <a:off x="7965520" y="2769891"/>
            <a:ext cx="292068" cy="261610"/>
          </a:xfrm>
          <a:prstGeom prst="rect">
            <a:avLst/>
          </a:prstGeom>
        </p:spPr>
        <p:txBody>
          <a:bodyPr wrap="none">
            <a:spAutoFit/>
          </a:bodyPr>
          <a:lstStyle/>
          <a:p>
            <a:r>
              <a:rPr lang="en-IN" sz="1100" b="1" dirty="0"/>
              <a:t>3‘</a:t>
            </a:r>
            <a:endParaRPr lang="en-US" sz="1100" b="1" dirty="0"/>
          </a:p>
        </p:txBody>
      </p:sp>
      <p:grpSp>
        <p:nvGrpSpPr>
          <p:cNvPr id="259" name="Group 258">
            <a:extLst>
              <a:ext uri="{FF2B5EF4-FFF2-40B4-BE49-F238E27FC236}">
                <a16:creationId xmlns:a16="http://schemas.microsoft.com/office/drawing/2014/main" id="{FDF32CEA-714C-E74D-9D23-7E0329B48007}"/>
              </a:ext>
            </a:extLst>
          </p:cNvPr>
          <p:cNvGrpSpPr/>
          <p:nvPr/>
        </p:nvGrpSpPr>
        <p:grpSpPr>
          <a:xfrm>
            <a:off x="6791980" y="2454654"/>
            <a:ext cx="257169" cy="363748"/>
            <a:chOff x="6568660" y="3785733"/>
            <a:chExt cx="257169" cy="363748"/>
          </a:xfrm>
        </p:grpSpPr>
        <p:cxnSp>
          <p:nvCxnSpPr>
            <p:cNvPr id="193" name="Straight Connector 192">
              <a:extLst>
                <a:ext uri="{FF2B5EF4-FFF2-40B4-BE49-F238E27FC236}">
                  <a16:creationId xmlns:a16="http://schemas.microsoft.com/office/drawing/2014/main" id="{569EED9A-AF4A-0F48-9E0E-5BA98F69DD61}"/>
                </a:ext>
              </a:extLst>
            </p:cNvPr>
            <p:cNvCxnSpPr/>
            <p:nvPr/>
          </p:nvCxnSpPr>
          <p:spPr>
            <a:xfrm rot="7295532">
              <a:off x="6753829" y="3713733"/>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94" name="Straight Connector 193">
              <a:extLst>
                <a:ext uri="{FF2B5EF4-FFF2-40B4-BE49-F238E27FC236}">
                  <a16:creationId xmlns:a16="http://schemas.microsoft.com/office/drawing/2014/main" id="{626890C8-B3F3-C247-80A5-8AB3DD64526B}"/>
                </a:ext>
              </a:extLst>
            </p:cNvPr>
            <p:cNvCxnSpPr/>
            <p:nvPr/>
          </p:nvCxnSpPr>
          <p:spPr>
            <a:xfrm rot="7295532">
              <a:off x="6640660" y="3897742"/>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258" name="Rectangle 257">
              <a:extLst>
                <a:ext uri="{FF2B5EF4-FFF2-40B4-BE49-F238E27FC236}">
                  <a16:creationId xmlns:a16="http://schemas.microsoft.com/office/drawing/2014/main" id="{B1515F61-EFEB-AE4E-ADC6-F368D9AAD8EC}"/>
                </a:ext>
              </a:extLst>
            </p:cNvPr>
            <p:cNvSpPr/>
            <p:nvPr/>
          </p:nvSpPr>
          <p:spPr>
            <a:xfrm rot="1885985">
              <a:off x="6715360" y="3789481"/>
              <a:ext cx="45719"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a:extLst>
              <a:ext uri="{FF2B5EF4-FFF2-40B4-BE49-F238E27FC236}">
                <a16:creationId xmlns:a16="http://schemas.microsoft.com/office/drawing/2014/main" id="{121E6FC5-8577-5A44-B7F0-C30E786B698C}"/>
              </a:ext>
            </a:extLst>
          </p:cNvPr>
          <p:cNvGrpSpPr/>
          <p:nvPr/>
        </p:nvGrpSpPr>
        <p:grpSpPr>
          <a:xfrm>
            <a:off x="6988481" y="2125130"/>
            <a:ext cx="259711" cy="431124"/>
            <a:chOff x="6765161" y="3456209"/>
            <a:chExt cx="259711" cy="431124"/>
          </a:xfrm>
        </p:grpSpPr>
        <p:cxnSp>
          <p:nvCxnSpPr>
            <p:cNvPr id="266" name="Straight Connector 265">
              <a:extLst>
                <a:ext uri="{FF2B5EF4-FFF2-40B4-BE49-F238E27FC236}">
                  <a16:creationId xmlns:a16="http://schemas.microsoft.com/office/drawing/2014/main" id="{07B8BEDB-E620-6647-BDF3-3171C9C20836}"/>
                </a:ext>
              </a:extLst>
            </p:cNvPr>
            <p:cNvCxnSpPr/>
            <p:nvPr/>
          </p:nvCxnSpPr>
          <p:spPr>
            <a:xfrm rot="7295532">
              <a:off x="6952872" y="338420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67" name="Straight Connector 266">
              <a:extLst>
                <a:ext uri="{FF2B5EF4-FFF2-40B4-BE49-F238E27FC236}">
                  <a16:creationId xmlns:a16="http://schemas.microsoft.com/office/drawing/2014/main" id="{46381643-5737-5048-8A11-7119E8B5F5BB}"/>
                </a:ext>
              </a:extLst>
            </p:cNvPr>
            <p:cNvCxnSpPr/>
            <p:nvPr/>
          </p:nvCxnSpPr>
          <p:spPr>
            <a:xfrm rot="7295532">
              <a:off x="6837161" y="3558991"/>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268" name="Rectangle 267">
              <a:extLst>
                <a:ext uri="{FF2B5EF4-FFF2-40B4-BE49-F238E27FC236}">
                  <a16:creationId xmlns:a16="http://schemas.microsoft.com/office/drawing/2014/main" id="{6850A297-46A3-4844-ACB3-16B07F09DFF6}"/>
                </a:ext>
              </a:extLst>
            </p:cNvPr>
            <p:cNvSpPr/>
            <p:nvPr/>
          </p:nvSpPr>
          <p:spPr>
            <a:xfrm rot="1885985">
              <a:off x="6875631" y="3527333"/>
              <a:ext cx="45719"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a:extLst>
              <a:ext uri="{FF2B5EF4-FFF2-40B4-BE49-F238E27FC236}">
                <a16:creationId xmlns:a16="http://schemas.microsoft.com/office/drawing/2014/main" id="{90DD1B19-3575-AA40-A7EA-27C63BE3E693}"/>
              </a:ext>
            </a:extLst>
          </p:cNvPr>
          <p:cNvGrpSpPr/>
          <p:nvPr/>
        </p:nvGrpSpPr>
        <p:grpSpPr>
          <a:xfrm>
            <a:off x="7233575" y="1891322"/>
            <a:ext cx="144000" cy="360000"/>
            <a:chOff x="7010255" y="3222401"/>
            <a:chExt cx="144000" cy="360000"/>
          </a:xfrm>
        </p:grpSpPr>
        <p:cxnSp>
          <p:nvCxnSpPr>
            <p:cNvPr id="270" name="Straight Connector 269">
              <a:extLst>
                <a:ext uri="{FF2B5EF4-FFF2-40B4-BE49-F238E27FC236}">
                  <a16:creationId xmlns:a16="http://schemas.microsoft.com/office/drawing/2014/main" id="{F796820D-250A-A74B-ADCF-5A5628F49B48}"/>
                </a:ext>
              </a:extLst>
            </p:cNvPr>
            <p:cNvCxnSpPr/>
            <p:nvPr/>
          </p:nvCxnSpPr>
          <p:spPr>
            <a:xfrm rot="7295532">
              <a:off x="7082255" y="319310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271" name="Rectangle 270">
              <a:extLst>
                <a:ext uri="{FF2B5EF4-FFF2-40B4-BE49-F238E27FC236}">
                  <a16:creationId xmlns:a16="http://schemas.microsoft.com/office/drawing/2014/main" id="{5FD06D49-1F13-7A4E-8C1D-D102B701616E}"/>
                </a:ext>
              </a:extLst>
            </p:cNvPr>
            <p:cNvSpPr/>
            <p:nvPr/>
          </p:nvSpPr>
          <p:spPr>
            <a:xfrm rot="1885985">
              <a:off x="7060480" y="3222401"/>
              <a:ext cx="45719" cy="36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6" name="Group 275">
            <a:extLst>
              <a:ext uri="{FF2B5EF4-FFF2-40B4-BE49-F238E27FC236}">
                <a16:creationId xmlns:a16="http://schemas.microsoft.com/office/drawing/2014/main" id="{4A98B755-B373-AC4F-82A5-3D9C9506FB97}"/>
              </a:ext>
            </a:extLst>
          </p:cNvPr>
          <p:cNvGrpSpPr/>
          <p:nvPr/>
        </p:nvGrpSpPr>
        <p:grpSpPr>
          <a:xfrm rot="4061905">
            <a:off x="7446649" y="1520074"/>
            <a:ext cx="419110" cy="541716"/>
            <a:chOff x="5492246" y="818962"/>
            <a:chExt cx="692022" cy="449179"/>
          </a:xfrm>
        </p:grpSpPr>
        <p:sp>
          <p:nvSpPr>
            <p:cNvPr id="277" name="Freeform 276">
              <a:extLst>
                <a:ext uri="{FF2B5EF4-FFF2-40B4-BE49-F238E27FC236}">
                  <a16:creationId xmlns:a16="http://schemas.microsoft.com/office/drawing/2014/main" id="{246DBB8C-2047-8143-B219-8E0CA260D91D}"/>
                </a:ext>
              </a:extLst>
            </p:cNvPr>
            <p:cNvSpPr/>
            <p:nvPr/>
          </p:nvSpPr>
          <p:spPr>
            <a:xfrm rot="14107093">
              <a:off x="5614023" y="723095"/>
              <a:ext cx="341018" cy="532752"/>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8" name="Group 277">
              <a:extLst>
                <a:ext uri="{FF2B5EF4-FFF2-40B4-BE49-F238E27FC236}">
                  <a16:creationId xmlns:a16="http://schemas.microsoft.com/office/drawing/2014/main" id="{28C1A9C4-5A18-654D-9502-A074E4D8D4AD}"/>
                </a:ext>
              </a:extLst>
            </p:cNvPr>
            <p:cNvGrpSpPr/>
            <p:nvPr/>
          </p:nvGrpSpPr>
          <p:grpSpPr>
            <a:xfrm>
              <a:off x="5492246" y="875270"/>
              <a:ext cx="692022" cy="392871"/>
              <a:chOff x="5476461" y="672534"/>
              <a:chExt cx="692022" cy="392871"/>
            </a:xfrm>
          </p:grpSpPr>
          <p:grpSp>
            <p:nvGrpSpPr>
              <p:cNvPr id="279" name="Group 278">
                <a:extLst>
                  <a:ext uri="{FF2B5EF4-FFF2-40B4-BE49-F238E27FC236}">
                    <a16:creationId xmlns:a16="http://schemas.microsoft.com/office/drawing/2014/main" id="{3AA153C5-0310-074C-8AEA-A974C46C60CE}"/>
                  </a:ext>
                </a:extLst>
              </p:cNvPr>
              <p:cNvGrpSpPr/>
              <p:nvPr/>
            </p:nvGrpSpPr>
            <p:grpSpPr>
              <a:xfrm>
                <a:off x="5493534" y="672534"/>
                <a:ext cx="554819" cy="368707"/>
                <a:chOff x="5151986" y="759669"/>
                <a:chExt cx="1179335" cy="1201478"/>
              </a:xfr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100000" b="100000"/>
                </a:path>
                <a:tileRect t="-100000" r="-100000"/>
              </a:gradFill>
            </p:grpSpPr>
            <p:sp>
              <p:nvSpPr>
                <p:cNvPr id="282" name="Freeform 281">
                  <a:extLst>
                    <a:ext uri="{FF2B5EF4-FFF2-40B4-BE49-F238E27FC236}">
                      <a16:creationId xmlns:a16="http://schemas.microsoft.com/office/drawing/2014/main" id="{7C244F1C-2A31-E74A-A855-B71D70148E37}"/>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Freeform 282">
                  <a:extLst>
                    <a:ext uri="{FF2B5EF4-FFF2-40B4-BE49-F238E27FC236}">
                      <a16:creationId xmlns:a16="http://schemas.microsoft.com/office/drawing/2014/main" id="{8D8DE5A5-FFAD-424B-A68B-16DDFE57C345}"/>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0" name="Freeform 279">
                <a:extLst>
                  <a:ext uri="{FF2B5EF4-FFF2-40B4-BE49-F238E27FC236}">
                    <a16:creationId xmlns:a16="http://schemas.microsoft.com/office/drawing/2014/main" id="{96642F12-91F0-0242-8A0B-B79E59414347}"/>
                  </a:ext>
                </a:extLst>
              </p:cNvPr>
              <p:cNvSpPr/>
              <p:nvPr/>
            </p:nvSpPr>
            <p:spPr>
              <a:xfrm rot="17733322">
                <a:off x="5691206" y="514195"/>
                <a:ext cx="262532" cy="692022"/>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Freeform 280">
                <a:extLst>
                  <a:ext uri="{FF2B5EF4-FFF2-40B4-BE49-F238E27FC236}">
                    <a16:creationId xmlns:a16="http://schemas.microsoft.com/office/drawing/2014/main" id="{44A27BC6-58E2-054B-B747-79A397AC17B2}"/>
                  </a:ext>
                </a:extLst>
              </p:cNvPr>
              <p:cNvSpPr/>
              <p:nvPr/>
            </p:nvSpPr>
            <p:spPr>
              <a:xfrm rot="12915046">
                <a:off x="5480376" y="717888"/>
                <a:ext cx="522788" cy="347517"/>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9" name="Rectangle 288">
            <a:extLst>
              <a:ext uri="{FF2B5EF4-FFF2-40B4-BE49-F238E27FC236}">
                <a16:creationId xmlns:a16="http://schemas.microsoft.com/office/drawing/2014/main" id="{7945C260-0A78-8942-A1C8-303AEE763A9D}"/>
              </a:ext>
            </a:extLst>
          </p:cNvPr>
          <p:cNvSpPr/>
          <p:nvPr/>
        </p:nvSpPr>
        <p:spPr>
          <a:xfrm rot="19780819">
            <a:off x="7848303" y="1971674"/>
            <a:ext cx="45719" cy="90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0" name="Group 289">
            <a:extLst>
              <a:ext uri="{FF2B5EF4-FFF2-40B4-BE49-F238E27FC236}">
                <a16:creationId xmlns:a16="http://schemas.microsoft.com/office/drawing/2014/main" id="{FD415BE1-BFF9-4741-84CA-A0A25D783728}"/>
              </a:ext>
            </a:extLst>
          </p:cNvPr>
          <p:cNvGrpSpPr/>
          <p:nvPr/>
        </p:nvGrpSpPr>
        <p:grpSpPr>
          <a:xfrm rot="4061905">
            <a:off x="7460298" y="1837627"/>
            <a:ext cx="314744" cy="244158"/>
            <a:chOff x="5492246" y="818962"/>
            <a:chExt cx="692022" cy="449179"/>
          </a:xfrm>
          <a:solidFill>
            <a:srgbClr val="00B050"/>
          </a:solidFill>
        </p:grpSpPr>
        <p:sp>
          <p:nvSpPr>
            <p:cNvPr id="291" name="Freeform 290">
              <a:extLst>
                <a:ext uri="{FF2B5EF4-FFF2-40B4-BE49-F238E27FC236}">
                  <a16:creationId xmlns:a16="http://schemas.microsoft.com/office/drawing/2014/main" id="{82C15B1D-836A-6A40-8AA5-8A90BC90683F}"/>
                </a:ext>
              </a:extLst>
            </p:cNvPr>
            <p:cNvSpPr/>
            <p:nvPr/>
          </p:nvSpPr>
          <p:spPr>
            <a:xfrm rot="14107093">
              <a:off x="5614023" y="723095"/>
              <a:ext cx="341018" cy="532752"/>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2" name="Group 291">
              <a:extLst>
                <a:ext uri="{FF2B5EF4-FFF2-40B4-BE49-F238E27FC236}">
                  <a16:creationId xmlns:a16="http://schemas.microsoft.com/office/drawing/2014/main" id="{B24B9568-1BCA-2245-AE46-2F6A7AD63F71}"/>
                </a:ext>
              </a:extLst>
            </p:cNvPr>
            <p:cNvGrpSpPr/>
            <p:nvPr/>
          </p:nvGrpSpPr>
          <p:grpSpPr>
            <a:xfrm>
              <a:off x="5492246" y="875270"/>
              <a:ext cx="692022" cy="392871"/>
              <a:chOff x="5476461" y="672534"/>
              <a:chExt cx="692022" cy="392871"/>
            </a:xfrm>
            <a:grpFill/>
          </p:grpSpPr>
          <p:grpSp>
            <p:nvGrpSpPr>
              <p:cNvPr id="293" name="Group 292">
                <a:extLst>
                  <a:ext uri="{FF2B5EF4-FFF2-40B4-BE49-F238E27FC236}">
                    <a16:creationId xmlns:a16="http://schemas.microsoft.com/office/drawing/2014/main" id="{C0A8D46C-2913-3B43-AF0E-B1B6657BF8D9}"/>
                  </a:ext>
                </a:extLst>
              </p:cNvPr>
              <p:cNvGrpSpPr/>
              <p:nvPr/>
            </p:nvGrpSpPr>
            <p:grpSpPr>
              <a:xfrm>
                <a:off x="5493534" y="672534"/>
                <a:ext cx="554819" cy="368707"/>
                <a:chOff x="5151986" y="759669"/>
                <a:chExt cx="1179335" cy="1201478"/>
              </a:xfrm>
              <a:grpFill/>
            </p:grpSpPr>
            <p:sp>
              <p:nvSpPr>
                <p:cNvPr id="296" name="Freeform 295">
                  <a:extLst>
                    <a:ext uri="{FF2B5EF4-FFF2-40B4-BE49-F238E27FC236}">
                      <a16:creationId xmlns:a16="http://schemas.microsoft.com/office/drawing/2014/main" id="{074E4090-EC24-274F-ACBC-30E008081AD5}"/>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Freeform 296">
                  <a:extLst>
                    <a:ext uri="{FF2B5EF4-FFF2-40B4-BE49-F238E27FC236}">
                      <a16:creationId xmlns:a16="http://schemas.microsoft.com/office/drawing/2014/main" id="{BEE17351-4B18-9946-AA81-C0A3D2339593}"/>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4" name="Freeform 293">
                <a:extLst>
                  <a:ext uri="{FF2B5EF4-FFF2-40B4-BE49-F238E27FC236}">
                    <a16:creationId xmlns:a16="http://schemas.microsoft.com/office/drawing/2014/main" id="{16EBD785-8F58-B743-BF1B-B79BD5BAED75}"/>
                  </a:ext>
                </a:extLst>
              </p:cNvPr>
              <p:cNvSpPr/>
              <p:nvPr/>
            </p:nvSpPr>
            <p:spPr>
              <a:xfrm rot="17733322">
                <a:off x="5691206" y="514195"/>
                <a:ext cx="262532" cy="692022"/>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Freeform 294">
                <a:extLst>
                  <a:ext uri="{FF2B5EF4-FFF2-40B4-BE49-F238E27FC236}">
                    <a16:creationId xmlns:a16="http://schemas.microsoft.com/office/drawing/2014/main" id="{C3B568F3-3390-9049-98D9-EDE8B0D88F66}"/>
                  </a:ext>
                </a:extLst>
              </p:cNvPr>
              <p:cNvSpPr/>
              <p:nvPr/>
            </p:nvSpPr>
            <p:spPr>
              <a:xfrm rot="12915046">
                <a:off x="5480376" y="717888"/>
                <a:ext cx="522788" cy="347517"/>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1" name="Group 300">
            <a:extLst>
              <a:ext uri="{FF2B5EF4-FFF2-40B4-BE49-F238E27FC236}">
                <a16:creationId xmlns:a16="http://schemas.microsoft.com/office/drawing/2014/main" id="{D5C1C27F-CD4A-6A4A-BE79-BD5884B1BEDD}"/>
              </a:ext>
            </a:extLst>
          </p:cNvPr>
          <p:cNvGrpSpPr/>
          <p:nvPr/>
        </p:nvGrpSpPr>
        <p:grpSpPr>
          <a:xfrm>
            <a:off x="6141023" y="121196"/>
            <a:ext cx="2489853" cy="3123402"/>
            <a:chOff x="4427984" y="1347448"/>
            <a:chExt cx="4716016" cy="5765093"/>
          </a:xfrm>
        </p:grpSpPr>
        <p:pic>
          <p:nvPicPr>
            <p:cNvPr id="302" name="Picture 1">
              <a:extLst>
                <a:ext uri="{FF2B5EF4-FFF2-40B4-BE49-F238E27FC236}">
                  <a16:creationId xmlns:a16="http://schemas.microsoft.com/office/drawing/2014/main" id="{CECA25F2-CA25-D34B-B8AC-B63A32072AA1}"/>
                </a:ext>
              </a:extLst>
            </p:cNvPr>
            <p:cNvPicPr>
              <a:picLocks noChangeAspect="1" noChangeArrowheads="1"/>
            </p:cNvPicPr>
            <p:nvPr/>
          </p:nvPicPr>
          <p:blipFill>
            <a:blip r:embed="rId4" cstate="print"/>
            <a:srcRect l="43359" t="5704" r="12643" b="7180"/>
            <a:stretch>
              <a:fillRect/>
            </a:stretch>
          </p:blipFill>
          <p:spPr bwMode="auto">
            <a:xfrm>
              <a:off x="4427984" y="1347448"/>
              <a:ext cx="4716016" cy="5249904"/>
            </a:xfrm>
            <a:prstGeom prst="rect">
              <a:avLst/>
            </a:prstGeom>
            <a:noFill/>
            <a:ln w="9525">
              <a:noFill/>
              <a:miter lim="800000"/>
              <a:headEnd/>
              <a:tailEnd/>
            </a:ln>
          </p:spPr>
        </p:pic>
        <p:sp>
          <p:nvSpPr>
            <p:cNvPr id="303" name="Rectangle 302">
              <a:extLst>
                <a:ext uri="{FF2B5EF4-FFF2-40B4-BE49-F238E27FC236}">
                  <a16:creationId xmlns:a16="http://schemas.microsoft.com/office/drawing/2014/main" id="{6E1ED847-FE81-DF46-B62B-50BC41748292}"/>
                </a:ext>
              </a:extLst>
            </p:cNvPr>
            <p:cNvSpPr/>
            <p:nvPr/>
          </p:nvSpPr>
          <p:spPr>
            <a:xfrm>
              <a:off x="5025054" y="6516052"/>
              <a:ext cx="3873512" cy="596489"/>
            </a:xfrm>
            <a:prstGeom prst="rect">
              <a:avLst/>
            </a:prstGeom>
          </p:spPr>
          <p:txBody>
            <a:bodyPr wrap="none">
              <a:spAutoFit/>
            </a:bodyPr>
            <a:lstStyle/>
            <a:p>
              <a:r>
                <a:rPr lang="en-IN" sz="1500" b="1" dirty="0"/>
                <a:t>Figure: Replicating Fork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77778E-6 4.44444E-6 L 0.00104 -0.245 " pathEditMode="relative" rAng="0" ptsTypes="AA">
                                      <p:cBhvr>
                                        <p:cTn id="22" dur="2000" fill="hold"/>
                                        <p:tgtEl>
                                          <p:spTgt spid="235"/>
                                        </p:tgtEl>
                                        <p:attrNameLst>
                                          <p:attrName>ppt_x</p:attrName>
                                          <p:attrName>ppt_y</p:attrName>
                                        </p:attrNameLst>
                                      </p:cBhvr>
                                      <p:rCtr x="52" y="-12250"/>
                                    </p:animMotion>
                                  </p:childTnLst>
                                </p:cTn>
                              </p:par>
                            </p:childTnLst>
                          </p:cTn>
                        </p:par>
                        <p:par>
                          <p:cTn id="23" fill="hold">
                            <p:stCondLst>
                              <p:cond delay="2000"/>
                            </p:stCondLst>
                            <p:childTnLst>
                              <p:par>
                                <p:cTn id="24" presetID="1" presetClass="exit" presetSubtype="0" fill="hold" nodeType="afterEffect">
                                  <p:stCondLst>
                                    <p:cond delay="0"/>
                                  </p:stCondLst>
                                  <p:childTnLst>
                                    <p:set>
                                      <p:cBhvr>
                                        <p:cTn id="25" dur="1" fill="hold">
                                          <p:stCondLst>
                                            <p:cond delay="0"/>
                                          </p:stCondLst>
                                        </p:cTn>
                                        <p:tgtEl>
                                          <p:spTgt spid="189"/>
                                        </p:tgtEl>
                                        <p:attrNameLst>
                                          <p:attrName>style.visibility</p:attrName>
                                        </p:attrNameLst>
                                      </p:cBhvr>
                                      <p:to>
                                        <p:strVal val="hidden"/>
                                      </p:to>
                                    </p:se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24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2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0416 -0.00055 L 0.02674 -0.07889 " pathEditMode="relative" rAng="0" ptsTypes="AA">
                                      <p:cBhvr>
                                        <p:cTn id="52" dur="2000" fill="hold"/>
                                        <p:tgtEl>
                                          <p:spTgt spid="248"/>
                                        </p:tgtEl>
                                        <p:attrNameLst>
                                          <p:attrName>ppt_x</p:attrName>
                                          <p:attrName>ppt_y</p:attrName>
                                        </p:attrNameLst>
                                      </p:cBhvr>
                                      <p:rCtr x="1545" y="-3917"/>
                                    </p:animMotion>
                                  </p:childTnLst>
                                </p:cTn>
                              </p:par>
                              <p:par>
                                <p:cTn id="53" presetID="1" presetClass="entr" presetSubtype="0" fill="hold" nodeType="withEffect">
                                  <p:stCondLst>
                                    <p:cond delay="0"/>
                                  </p:stCondLst>
                                  <p:childTnLst>
                                    <p:set>
                                      <p:cBhvr>
                                        <p:cTn id="54" dur="1" fill="hold">
                                          <p:stCondLst>
                                            <p:cond delay="0"/>
                                          </p:stCondLst>
                                        </p:cTn>
                                        <p:tgtEl>
                                          <p:spTgt spid="259"/>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253"/>
                                        </p:tgtEl>
                                        <p:attrNameLst>
                                          <p:attrName>style.visibility</p:attrName>
                                        </p:attrNameLst>
                                      </p:cBhvr>
                                      <p:to>
                                        <p:strVal val="visible"/>
                                      </p:to>
                                    </p:set>
                                  </p:childTnLst>
                                </p:cTn>
                              </p:par>
                            </p:childTnLst>
                          </p:cTn>
                        </p:par>
                        <p:par>
                          <p:cTn id="58" fill="hold">
                            <p:stCondLst>
                              <p:cond delay="2000"/>
                            </p:stCondLst>
                            <p:childTnLst>
                              <p:par>
                                <p:cTn id="59" presetID="0" presetClass="path" presetSubtype="0" accel="50000" decel="50000" fill="hold" nodeType="afterEffect">
                                  <p:stCondLst>
                                    <p:cond delay="0"/>
                                  </p:stCondLst>
                                  <p:childTnLst>
                                    <p:animMotion origin="layout" path="M 0.02691 -0.07833 L 0.0382 -0.11222 " pathEditMode="relative" ptsTypes="AA">
                                      <p:cBhvr>
                                        <p:cTn id="60" dur="2000" fill="hold"/>
                                        <p:tgtEl>
                                          <p:spTgt spid="248"/>
                                        </p:tgtEl>
                                        <p:attrNameLst>
                                          <p:attrName>ppt_x</p:attrName>
                                          <p:attrName>ppt_y</p:attrName>
                                        </p:attrNameLst>
                                      </p:cBhvr>
                                    </p:animMotion>
                                  </p:childTnLst>
                                </p:cTn>
                              </p:par>
                            </p:childTnLst>
                          </p:cTn>
                        </p:par>
                        <p:par>
                          <p:cTn id="61" fill="hold">
                            <p:stCondLst>
                              <p:cond delay="4000"/>
                            </p:stCondLst>
                            <p:childTnLst>
                              <p:par>
                                <p:cTn id="62" presetID="1" presetClass="entr" presetSubtype="0" fill="hold" nodeType="afterEffect">
                                  <p:stCondLst>
                                    <p:cond delay="0"/>
                                  </p:stCondLst>
                                  <p:childTnLst>
                                    <p:set>
                                      <p:cBhvr>
                                        <p:cTn id="63" dur="1" fill="hold">
                                          <p:stCondLst>
                                            <p:cond delay="0"/>
                                          </p:stCondLst>
                                        </p:cTn>
                                        <p:tgtEl>
                                          <p:spTgt spid="265"/>
                                        </p:tgtEl>
                                        <p:attrNameLst>
                                          <p:attrName>style.visibility</p:attrName>
                                        </p:attrNameLst>
                                      </p:cBhvr>
                                      <p:to>
                                        <p:strVal val="visible"/>
                                      </p:to>
                                    </p:set>
                                  </p:childTnLst>
                                </p:cTn>
                              </p:par>
                            </p:childTnLst>
                          </p:cTn>
                        </p:par>
                        <p:par>
                          <p:cTn id="64" fill="hold">
                            <p:stCondLst>
                              <p:cond delay="4000"/>
                            </p:stCondLst>
                            <p:childTnLst>
                              <p:par>
                                <p:cTn id="65" presetID="0" presetClass="path" presetSubtype="0" accel="50000" decel="50000" fill="hold" nodeType="afterEffect">
                                  <p:stCondLst>
                                    <p:cond delay="0"/>
                                  </p:stCondLst>
                                  <p:childTnLst>
                                    <p:animMotion origin="layout" path="M 0.0382 -0.11222 L 0.0559 -0.15389 " pathEditMode="relative" ptsTypes="AA">
                                      <p:cBhvr>
                                        <p:cTn id="66" dur="2000" fill="hold"/>
                                        <p:tgtEl>
                                          <p:spTgt spid="248"/>
                                        </p:tgtEl>
                                        <p:attrNameLst>
                                          <p:attrName>ppt_x</p:attrName>
                                          <p:attrName>ppt_y</p:attrName>
                                        </p:attrNameLst>
                                      </p:cBhvr>
                                    </p:animMotion>
                                  </p:childTnLst>
                                </p:cTn>
                              </p:par>
                            </p:childTnLst>
                          </p:cTn>
                        </p:par>
                        <p:par>
                          <p:cTn id="67" fill="hold">
                            <p:stCondLst>
                              <p:cond delay="6000"/>
                            </p:stCondLst>
                            <p:childTnLst>
                              <p:par>
                                <p:cTn id="68" presetID="1" presetClass="exit" presetSubtype="0" fill="hold" nodeType="afterEffect">
                                  <p:stCondLst>
                                    <p:cond delay="0"/>
                                  </p:stCondLst>
                                  <p:childTnLst>
                                    <p:set>
                                      <p:cBhvr>
                                        <p:cTn id="69" dur="1" fill="hold">
                                          <p:stCondLst>
                                            <p:cond delay="0"/>
                                          </p:stCondLst>
                                        </p:cTn>
                                        <p:tgtEl>
                                          <p:spTgt spid="248"/>
                                        </p:tgtEl>
                                        <p:attrNameLst>
                                          <p:attrName>style.visibility</p:attrName>
                                        </p:attrNameLst>
                                      </p:cBhvr>
                                      <p:to>
                                        <p:strVal val="hidden"/>
                                      </p:to>
                                    </p:set>
                                  </p:childTnLst>
                                </p:cTn>
                              </p:par>
                            </p:childTnLst>
                          </p:cTn>
                        </p:par>
                        <p:par>
                          <p:cTn id="70" fill="hold">
                            <p:stCondLst>
                              <p:cond delay="6000"/>
                            </p:stCondLst>
                            <p:childTnLst>
                              <p:par>
                                <p:cTn id="71" presetID="1" presetClass="entr" presetSubtype="0" fill="hold" grpId="0" nodeType="afterEffect">
                                  <p:stCondLst>
                                    <p:cond delay="0"/>
                                  </p:stCondLst>
                                  <p:childTnLst>
                                    <p:set>
                                      <p:cBhvr>
                                        <p:cTn id="72" dur="1" fill="hold">
                                          <p:stCondLst>
                                            <p:cond delay="0"/>
                                          </p:stCondLst>
                                        </p:cTn>
                                        <p:tgtEl>
                                          <p:spTgt spid="255"/>
                                        </p:tgtEl>
                                        <p:attrNameLst>
                                          <p:attrName>style.visibility</p:attrName>
                                        </p:attrNameLst>
                                      </p:cBhvr>
                                      <p:to>
                                        <p:strVal val="visible"/>
                                      </p:to>
                                    </p:set>
                                  </p:childTnLst>
                                </p:cTn>
                              </p:par>
                            </p:childTnLst>
                          </p:cTn>
                        </p:par>
                        <p:par>
                          <p:cTn id="73" fill="hold">
                            <p:stCondLst>
                              <p:cond delay="6000"/>
                            </p:stCondLst>
                            <p:childTnLst>
                              <p:par>
                                <p:cTn id="74" presetID="1" presetClass="entr" presetSubtype="0" fill="hold" nodeType="afterEffect">
                                  <p:stCondLst>
                                    <p:cond delay="0"/>
                                  </p:stCondLst>
                                  <p:childTnLst>
                                    <p:set>
                                      <p:cBhvr>
                                        <p:cTn id="75" dur="1" fill="hold">
                                          <p:stCondLst>
                                            <p:cond delay="0"/>
                                          </p:stCondLst>
                                        </p:cTn>
                                        <p:tgtEl>
                                          <p:spTgt spid="26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additive="base">
                                        <p:cTn id="86" dur="500" fill="hold"/>
                                        <p:tgtEl>
                                          <p:spTgt spid="20"/>
                                        </p:tgtEl>
                                        <p:attrNameLst>
                                          <p:attrName>ppt_x</p:attrName>
                                        </p:attrNameLst>
                                      </p:cBhvr>
                                      <p:tavLst>
                                        <p:tav tm="0">
                                          <p:val>
                                            <p:strVal val="#ppt_x"/>
                                          </p:val>
                                        </p:tav>
                                        <p:tav tm="100000">
                                          <p:val>
                                            <p:strVal val="#ppt_x"/>
                                          </p:val>
                                        </p:tav>
                                      </p:tavLst>
                                    </p:anim>
                                    <p:anim calcmode="lin" valueType="num">
                                      <p:cBhvr additive="base">
                                        <p:cTn id="87" dur="500" fill="hold"/>
                                        <p:tgtEl>
                                          <p:spTgt spid="20"/>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0"/>
                                          </p:stCondLst>
                                        </p:cTn>
                                        <p:tgtEl>
                                          <p:spTgt spid="27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0" presetClass="path" presetSubtype="0" accel="50000" decel="50000" fill="hold" nodeType="clickEffect">
                                  <p:stCondLst>
                                    <p:cond delay="0"/>
                                  </p:stCondLst>
                                  <p:childTnLst>
                                    <p:animMotion origin="layout" path="M -0.00417 -0.00055 L 0.00937 0.0375 " pathEditMode="relative" rAng="0" ptsTypes="AA">
                                      <p:cBhvr>
                                        <p:cTn id="94" dur="2000" fill="hold"/>
                                        <p:tgtEl>
                                          <p:spTgt spid="276"/>
                                        </p:tgtEl>
                                        <p:attrNameLst>
                                          <p:attrName>ppt_x</p:attrName>
                                          <p:attrName>ppt_y</p:attrName>
                                        </p:attrNameLst>
                                      </p:cBhvr>
                                      <p:rCtr x="677" y="1889"/>
                                    </p:animMotion>
                                  </p:childTnLst>
                                </p:cTn>
                              </p:par>
                            </p:childTnLst>
                          </p:cTn>
                        </p:par>
                        <p:par>
                          <p:cTn id="95" fill="hold">
                            <p:stCondLst>
                              <p:cond delay="2000"/>
                            </p:stCondLst>
                            <p:childTnLst>
                              <p:par>
                                <p:cTn id="96" presetID="1" presetClass="entr" presetSubtype="0" fill="hold" nodeType="afterEffect">
                                  <p:stCondLst>
                                    <p:cond delay="0"/>
                                  </p:stCondLst>
                                  <p:childTnLst>
                                    <p:set>
                                      <p:cBhvr>
                                        <p:cTn id="97" dur="1" fill="hold">
                                          <p:stCondLst>
                                            <p:cond delay="0"/>
                                          </p:stCondLst>
                                        </p:cTn>
                                        <p:tgtEl>
                                          <p:spTgt spid="284"/>
                                        </p:tgtEl>
                                        <p:attrNameLst>
                                          <p:attrName>style.visibility</p:attrName>
                                        </p:attrNameLst>
                                      </p:cBhvr>
                                      <p:to>
                                        <p:strVal val="visible"/>
                                      </p:to>
                                    </p:set>
                                  </p:childTnLst>
                                </p:cTn>
                              </p:par>
                            </p:childTnLst>
                          </p:cTn>
                        </p:par>
                        <p:par>
                          <p:cTn id="98" fill="hold">
                            <p:stCondLst>
                              <p:cond delay="2000"/>
                            </p:stCondLst>
                            <p:childTnLst>
                              <p:par>
                                <p:cTn id="99" presetID="1" presetClass="entr" presetSubtype="0" fill="hold" grpId="0" nodeType="afterEffect">
                                  <p:stCondLst>
                                    <p:cond delay="0"/>
                                  </p:stCondLst>
                                  <p:childTnLst>
                                    <p:set>
                                      <p:cBhvr>
                                        <p:cTn id="100" dur="1" fill="hold">
                                          <p:stCondLst>
                                            <p:cond delay="0"/>
                                          </p:stCondLst>
                                        </p:cTn>
                                        <p:tgtEl>
                                          <p:spTgt spid="254"/>
                                        </p:tgtEl>
                                        <p:attrNameLst>
                                          <p:attrName>style.visibility</p:attrName>
                                        </p:attrNameLst>
                                      </p:cBhvr>
                                      <p:to>
                                        <p:strVal val="visible"/>
                                      </p:to>
                                    </p:set>
                                  </p:childTnLst>
                                </p:cTn>
                              </p:par>
                            </p:childTnLst>
                          </p:cTn>
                        </p:par>
                        <p:par>
                          <p:cTn id="101" fill="hold">
                            <p:stCondLst>
                              <p:cond delay="2000"/>
                            </p:stCondLst>
                            <p:childTnLst>
                              <p:par>
                                <p:cTn id="102" presetID="0" presetClass="path" presetSubtype="0" accel="50000" decel="50000" fill="hold" nodeType="afterEffect">
                                  <p:stCondLst>
                                    <p:cond delay="0"/>
                                  </p:stCondLst>
                                  <p:childTnLst>
                                    <p:animMotion origin="layout" path="M 0.02205 0.06945 L 0.03489 0.10306 " pathEditMode="relative" rAng="0" ptsTypes="AA">
                                      <p:cBhvr>
                                        <p:cTn id="103" dur="2000" fill="hold"/>
                                        <p:tgtEl>
                                          <p:spTgt spid="276"/>
                                        </p:tgtEl>
                                        <p:attrNameLst>
                                          <p:attrName>ppt_x</p:attrName>
                                          <p:attrName>ppt_y</p:attrName>
                                        </p:attrNameLst>
                                      </p:cBhvr>
                                      <p:rCtr x="642" y="1667"/>
                                    </p:animMotion>
                                  </p:childTnLst>
                                </p:cTn>
                              </p:par>
                            </p:childTnLst>
                          </p:cTn>
                        </p:par>
                        <p:par>
                          <p:cTn id="104" fill="hold">
                            <p:stCondLst>
                              <p:cond delay="4000"/>
                            </p:stCondLst>
                            <p:childTnLst>
                              <p:par>
                                <p:cTn id="105" presetID="1" presetClass="entr" presetSubtype="0" fill="hold" nodeType="afterEffect">
                                  <p:stCondLst>
                                    <p:cond delay="0"/>
                                  </p:stCondLst>
                                  <p:childTnLst>
                                    <p:set>
                                      <p:cBhvr>
                                        <p:cTn id="106" dur="1" fill="hold">
                                          <p:stCondLst>
                                            <p:cond delay="0"/>
                                          </p:stCondLst>
                                        </p:cTn>
                                        <p:tgtEl>
                                          <p:spTgt spid="285"/>
                                        </p:tgtEl>
                                        <p:attrNameLst>
                                          <p:attrName>style.visibility</p:attrName>
                                        </p:attrNameLst>
                                      </p:cBhvr>
                                      <p:to>
                                        <p:strVal val="visible"/>
                                      </p:to>
                                    </p:set>
                                  </p:childTnLst>
                                </p:cTn>
                              </p:par>
                            </p:childTnLst>
                          </p:cTn>
                        </p:par>
                        <p:par>
                          <p:cTn id="107" fill="hold">
                            <p:stCondLst>
                              <p:cond delay="4000"/>
                            </p:stCondLst>
                            <p:childTnLst>
                              <p:par>
                                <p:cTn id="108" presetID="0" presetClass="path" presetSubtype="0" accel="50000" decel="50000" fill="hold" nodeType="afterEffect">
                                  <p:stCondLst>
                                    <p:cond delay="0"/>
                                  </p:stCondLst>
                                  <p:childTnLst>
                                    <p:animMotion origin="layout" path="M 0.04375 0.13306 L 0.05486 0.16639 " pathEditMode="relative" rAng="0" ptsTypes="AA">
                                      <p:cBhvr>
                                        <p:cTn id="109" dur="2000" fill="hold"/>
                                        <p:tgtEl>
                                          <p:spTgt spid="276"/>
                                        </p:tgtEl>
                                        <p:attrNameLst>
                                          <p:attrName>ppt_x</p:attrName>
                                          <p:attrName>ppt_y</p:attrName>
                                        </p:attrNameLst>
                                      </p:cBhvr>
                                      <p:rCtr x="556" y="1667"/>
                                    </p:animMotion>
                                  </p:childTnLst>
                                </p:cTn>
                              </p:par>
                            </p:childTnLst>
                          </p:cTn>
                        </p:par>
                        <p:par>
                          <p:cTn id="110" fill="hold">
                            <p:stCondLst>
                              <p:cond delay="6000"/>
                            </p:stCondLst>
                            <p:childTnLst>
                              <p:par>
                                <p:cTn id="111" presetID="1" presetClass="entr" presetSubtype="0" fill="hold" nodeType="afterEffect">
                                  <p:stCondLst>
                                    <p:cond delay="0"/>
                                  </p:stCondLst>
                                  <p:childTnLst>
                                    <p:set>
                                      <p:cBhvr>
                                        <p:cTn id="112" dur="1" fill="hold">
                                          <p:stCondLst>
                                            <p:cond delay="0"/>
                                          </p:stCondLst>
                                        </p:cTn>
                                        <p:tgtEl>
                                          <p:spTgt spid="286"/>
                                        </p:tgtEl>
                                        <p:attrNameLst>
                                          <p:attrName>style.visibility</p:attrName>
                                        </p:attrNameLst>
                                      </p:cBhvr>
                                      <p:to>
                                        <p:strVal val="visible"/>
                                      </p:to>
                                    </p:set>
                                  </p:childTnLst>
                                </p:cTn>
                              </p:par>
                            </p:childTnLst>
                          </p:cTn>
                        </p:par>
                        <p:par>
                          <p:cTn id="113" fill="hold">
                            <p:stCondLst>
                              <p:cond delay="6000"/>
                            </p:stCondLst>
                            <p:childTnLst>
                              <p:par>
                                <p:cTn id="114" presetID="1" presetClass="exit" presetSubtype="0" fill="hold" nodeType="afterEffect">
                                  <p:stCondLst>
                                    <p:cond delay="0"/>
                                  </p:stCondLst>
                                  <p:childTnLst>
                                    <p:set>
                                      <p:cBhvr>
                                        <p:cTn id="115" dur="1" fill="hold">
                                          <p:stCondLst>
                                            <p:cond delay="0"/>
                                          </p:stCondLst>
                                        </p:cTn>
                                        <p:tgtEl>
                                          <p:spTgt spid="276"/>
                                        </p:tgtEl>
                                        <p:attrNameLst>
                                          <p:attrName>style.visibility</p:attrName>
                                        </p:attrNameLst>
                                      </p:cBhvr>
                                      <p:to>
                                        <p:strVal val="hidden"/>
                                      </p:to>
                                    </p:set>
                                  </p:childTnLst>
                                </p:cTn>
                              </p:par>
                            </p:childTnLst>
                          </p:cTn>
                        </p:par>
                        <p:par>
                          <p:cTn id="116" fill="hold">
                            <p:stCondLst>
                              <p:cond delay="6000"/>
                            </p:stCondLst>
                            <p:childTnLst>
                              <p:par>
                                <p:cTn id="117" presetID="1" presetClass="entr" presetSubtype="0" fill="hold" grpId="0" nodeType="afterEffect">
                                  <p:stCondLst>
                                    <p:cond delay="0"/>
                                  </p:stCondLst>
                                  <p:childTnLst>
                                    <p:set>
                                      <p:cBhvr>
                                        <p:cTn id="118" dur="1" fill="hold">
                                          <p:stCondLst>
                                            <p:cond delay="0"/>
                                          </p:stCondLst>
                                        </p:cTn>
                                        <p:tgtEl>
                                          <p:spTgt spid="25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8"/>
                                        </p:tgtEl>
                                        <p:attrNameLst>
                                          <p:attrName>style.visibility</p:attrName>
                                        </p:attrNameLst>
                                      </p:cBhvr>
                                      <p:to>
                                        <p:strVal val="visible"/>
                                      </p:to>
                                    </p:set>
                                    <p:anim calcmode="lin" valueType="num">
                                      <p:cBhvr additive="base">
                                        <p:cTn id="123" dur="500" fill="hold"/>
                                        <p:tgtEl>
                                          <p:spTgt spid="8"/>
                                        </p:tgtEl>
                                        <p:attrNameLst>
                                          <p:attrName>ppt_x</p:attrName>
                                        </p:attrNameLst>
                                      </p:cBhvr>
                                      <p:tavLst>
                                        <p:tav tm="0">
                                          <p:val>
                                            <p:strVal val="#ppt_x"/>
                                          </p:val>
                                        </p:tav>
                                        <p:tav tm="100000">
                                          <p:val>
                                            <p:strVal val="#ppt_x"/>
                                          </p:val>
                                        </p:tav>
                                      </p:tavLst>
                                    </p:anim>
                                    <p:anim calcmode="lin" valueType="num">
                                      <p:cBhvr additive="base">
                                        <p:cTn id="124" dur="500" fill="hold"/>
                                        <p:tgtEl>
                                          <p:spTgt spid="8"/>
                                        </p:tgtEl>
                                        <p:attrNameLst>
                                          <p:attrName>ppt_y</p:attrName>
                                        </p:attrNameLst>
                                      </p:cBhvr>
                                      <p:tavLst>
                                        <p:tav tm="0">
                                          <p:val>
                                            <p:strVal val="1+#ppt_h/2"/>
                                          </p:val>
                                        </p:tav>
                                        <p:tav tm="100000">
                                          <p:val>
                                            <p:strVal val="#ppt_y"/>
                                          </p:val>
                                        </p:tav>
                                      </p:tavLst>
                                    </p:anim>
                                  </p:childTnLst>
                                </p:cTn>
                              </p:par>
                            </p:childTnLst>
                          </p:cTn>
                        </p:par>
                        <p:par>
                          <p:cTn id="125" fill="hold">
                            <p:stCondLst>
                              <p:cond delay="500"/>
                            </p:stCondLst>
                            <p:childTnLst>
                              <p:par>
                                <p:cTn id="126" presetID="1" presetClass="entr" presetSubtype="0" fill="hold" nodeType="afterEffect">
                                  <p:stCondLst>
                                    <p:cond delay="0"/>
                                  </p:stCondLst>
                                  <p:childTnLst>
                                    <p:set>
                                      <p:cBhvr>
                                        <p:cTn id="127" dur="1" fill="hold">
                                          <p:stCondLst>
                                            <p:cond delay="0"/>
                                          </p:stCondLst>
                                        </p:cTn>
                                        <p:tgtEl>
                                          <p:spTgt spid="290"/>
                                        </p:tgtEl>
                                        <p:attrNameLst>
                                          <p:attrName>style.visibility</p:attrName>
                                        </p:attrNameLst>
                                      </p:cBhvr>
                                      <p:to>
                                        <p:strVal val="visible"/>
                                      </p:to>
                                    </p:set>
                                  </p:childTnLst>
                                </p:cTn>
                              </p:par>
                            </p:childTnLst>
                          </p:cTn>
                        </p:par>
                        <p:par>
                          <p:cTn id="128" fill="hold">
                            <p:stCondLst>
                              <p:cond delay="500"/>
                            </p:stCondLst>
                            <p:childTnLst>
                              <p:par>
                                <p:cTn id="129" presetID="1" presetClass="exit" presetSubtype="0" fill="hold" nodeType="afterEffect">
                                  <p:stCondLst>
                                    <p:cond delay="0"/>
                                  </p:stCondLst>
                                  <p:childTnLst>
                                    <p:set>
                                      <p:cBhvr>
                                        <p:cTn id="130" dur="1" fill="hold">
                                          <p:stCondLst>
                                            <p:cond delay="0"/>
                                          </p:stCondLst>
                                        </p:cTn>
                                        <p:tgtEl>
                                          <p:spTgt spid="276"/>
                                        </p:tgtEl>
                                        <p:attrNameLst>
                                          <p:attrName>style.visibility</p:attrName>
                                        </p:attrNameLst>
                                      </p:cBhvr>
                                      <p:to>
                                        <p:strVal val="hidden"/>
                                      </p:to>
                                    </p:se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417 -0.00056 L 0.04982 0.14778 " pathEditMode="relative" rAng="0" ptsTypes="AA">
                                      <p:cBhvr>
                                        <p:cTn id="133" dur="2000" fill="hold"/>
                                        <p:tgtEl>
                                          <p:spTgt spid="290"/>
                                        </p:tgtEl>
                                        <p:attrNameLst>
                                          <p:attrName>ppt_x</p:attrName>
                                          <p:attrName>ppt_y</p:attrName>
                                        </p:attrNameLst>
                                      </p:cBhvr>
                                      <p:rCtr x="2691" y="7417"/>
                                    </p:animMotion>
                                  </p:childTnLst>
                                </p:cTn>
                              </p:par>
                            </p:childTnLst>
                          </p:cTn>
                        </p:par>
                        <p:par>
                          <p:cTn id="134" fill="hold">
                            <p:stCondLst>
                              <p:cond delay="2500"/>
                            </p:stCondLst>
                            <p:childTnLst>
                              <p:par>
                                <p:cTn id="135" presetID="1" presetClass="entr" presetSubtype="0" fill="hold" grpId="0" nodeType="afterEffect">
                                  <p:stCondLst>
                                    <p:cond delay="0"/>
                                  </p:stCondLst>
                                  <p:childTnLst>
                                    <p:set>
                                      <p:cBhvr>
                                        <p:cTn id="136" dur="1" fill="hold">
                                          <p:stCondLst>
                                            <p:cond delay="0"/>
                                          </p:stCondLst>
                                        </p:cTn>
                                        <p:tgtEl>
                                          <p:spTgt spid="289"/>
                                        </p:tgtEl>
                                        <p:attrNameLst>
                                          <p:attrName>style.visibility</p:attrName>
                                        </p:attrNameLst>
                                      </p:cBhvr>
                                      <p:to>
                                        <p:strVal val="visible"/>
                                      </p:to>
                                    </p:set>
                                  </p:childTnLst>
                                </p:cTn>
                              </p:par>
                            </p:childTnLst>
                          </p:cTn>
                        </p:par>
                        <p:par>
                          <p:cTn id="137" fill="hold">
                            <p:stCondLst>
                              <p:cond delay="2500"/>
                            </p:stCondLst>
                            <p:childTnLst>
                              <p:par>
                                <p:cTn id="138" presetID="1" presetClass="exit" presetSubtype="0" fill="hold" nodeType="afterEffect">
                                  <p:stCondLst>
                                    <p:cond delay="0"/>
                                  </p:stCondLst>
                                  <p:childTnLst>
                                    <p:set>
                                      <p:cBhvr>
                                        <p:cTn id="139" dur="1" fill="hold">
                                          <p:stCondLst>
                                            <p:cond delay="0"/>
                                          </p:stCondLst>
                                        </p:cTn>
                                        <p:tgtEl>
                                          <p:spTgt spid="290"/>
                                        </p:tgtEl>
                                        <p:attrNameLst>
                                          <p:attrName>style.visibility</p:attrName>
                                        </p:attrNameLst>
                                      </p:cBhvr>
                                      <p:to>
                                        <p:strVal val="hidden"/>
                                      </p:to>
                                    </p:set>
                                  </p:childTnLst>
                                </p:cTn>
                              </p:par>
                            </p:childTnLst>
                          </p:cTn>
                        </p:par>
                        <p:par>
                          <p:cTn id="140" fill="hold">
                            <p:stCondLst>
                              <p:cond delay="2500"/>
                            </p:stCondLst>
                            <p:childTnLst>
                              <p:par>
                                <p:cTn id="141" presetID="1" presetClass="exit" presetSubtype="0" fill="hold" nodeType="afterEffect">
                                  <p:stCondLst>
                                    <p:cond delay="0"/>
                                  </p:stCondLst>
                                  <p:childTnLst>
                                    <p:set>
                                      <p:cBhvr>
                                        <p:cTn id="142" dur="1" fill="hold">
                                          <p:stCondLst>
                                            <p:cond delay="0"/>
                                          </p:stCondLst>
                                        </p:cTn>
                                        <p:tgtEl>
                                          <p:spTgt spid="290"/>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6" presetClass="entr" presetSubtype="16" fill="hold" nodeType="clickEffect">
                                  <p:stCondLst>
                                    <p:cond delay="0"/>
                                  </p:stCondLst>
                                  <p:childTnLst>
                                    <p:set>
                                      <p:cBhvr>
                                        <p:cTn id="146" dur="1" fill="hold">
                                          <p:stCondLst>
                                            <p:cond delay="0"/>
                                          </p:stCondLst>
                                        </p:cTn>
                                        <p:tgtEl>
                                          <p:spTgt spid="301"/>
                                        </p:tgtEl>
                                        <p:attrNameLst>
                                          <p:attrName>style.visibility</p:attrName>
                                        </p:attrNameLst>
                                      </p:cBhvr>
                                      <p:to>
                                        <p:strVal val="visible"/>
                                      </p:to>
                                    </p:set>
                                    <p:animEffect transition="in" filter="circle(in)">
                                      <p:cBhvr>
                                        <p:cTn id="147" dur="2000"/>
                                        <p:tgtEl>
                                          <p:spTgt spid="301"/>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7" grpId="0"/>
      <p:bldP spid="249" grpId="0"/>
      <p:bldP spid="250" grpId="0"/>
      <p:bldP spid="251" grpId="0"/>
      <p:bldP spid="252" grpId="0"/>
      <p:bldP spid="253" grpId="0"/>
      <p:bldP spid="254" grpId="0"/>
      <p:bldP spid="255" grpId="0"/>
      <p:bldP spid="256" grpId="0"/>
      <p:bldP spid="28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38" y="-139846"/>
            <a:ext cx="8229600" cy="952500"/>
          </a:xfrm>
        </p:spPr>
        <p:txBody>
          <a:bodyPr>
            <a:normAutofit/>
          </a:bodyPr>
          <a:lstStyle/>
          <a:p>
            <a:r>
              <a:rPr lang="en-US" sz="1800" b="1" dirty="0">
                <a:solidFill>
                  <a:srgbClr val="FFFF00"/>
                </a:solidFill>
              </a:rPr>
              <a:t>Transcription </a:t>
            </a:r>
            <a:r>
              <a:rPr lang="en-US" sz="1800" b="1" dirty="0"/>
              <a:t>( </a:t>
            </a:r>
            <a:r>
              <a:rPr lang="en-US" sz="1800" i="1" dirty="0"/>
              <a:t>according to Central Dogma of molecular biology</a:t>
            </a:r>
            <a:r>
              <a:rPr lang="en-US" sz="1800" b="1" dirty="0"/>
              <a:t>)</a:t>
            </a:r>
            <a:endParaRPr lang="en-IN" sz="1800" b="1" dirty="0"/>
          </a:p>
        </p:txBody>
      </p:sp>
      <p:grpSp>
        <p:nvGrpSpPr>
          <p:cNvPr id="12" name="Group 11">
            <a:extLst>
              <a:ext uri="{FF2B5EF4-FFF2-40B4-BE49-F238E27FC236}">
                <a16:creationId xmlns:a16="http://schemas.microsoft.com/office/drawing/2014/main" id="{FA702725-E61A-A44D-B7C5-8B4E592A1D32}"/>
              </a:ext>
            </a:extLst>
          </p:cNvPr>
          <p:cNvGrpSpPr/>
          <p:nvPr/>
        </p:nvGrpSpPr>
        <p:grpSpPr>
          <a:xfrm>
            <a:off x="205455" y="497497"/>
            <a:ext cx="6994683" cy="986467"/>
            <a:chOff x="169605" y="2671825"/>
            <a:chExt cx="6994683" cy="986467"/>
          </a:xfrm>
        </p:grpSpPr>
        <p:grpSp>
          <p:nvGrpSpPr>
            <p:cNvPr id="13" name="Group 12">
              <a:extLst>
                <a:ext uri="{FF2B5EF4-FFF2-40B4-BE49-F238E27FC236}">
                  <a16:creationId xmlns:a16="http://schemas.microsoft.com/office/drawing/2014/main" id="{B4C30F4F-2083-EA44-A645-A3F93C7FA171}"/>
                </a:ext>
              </a:extLst>
            </p:cNvPr>
            <p:cNvGrpSpPr/>
            <p:nvPr/>
          </p:nvGrpSpPr>
          <p:grpSpPr>
            <a:xfrm>
              <a:off x="606240" y="2857500"/>
              <a:ext cx="5741172" cy="576455"/>
              <a:chOff x="1147605" y="3735411"/>
              <a:chExt cx="5741172" cy="274201"/>
            </a:xfrm>
          </p:grpSpPr>
          <p:grpSp>
            <p:nvGrpSpPr>
              <p:cNvPr id="22" name="Group 21">
                <a:extLst>
                  <a:ext uri="{FF2B5EF4-FFF2-40B4-BE49-F238E27FC236}">
                    <a16:creationId xmlns:a16="http://schemas.microsoft.com/office/drawing/2014/main" id="{7D9C8950-3387-F64D-9B0C-091F7A9FD269}"/>
                  </a:ext>
                </a:extLst>
              </p:cNvPr>
              <p:cNvGrpSpPr/>
              <p:nvPr/>
            </p:nvGrpSpPr>
            <p:grpSpPr>
              <a:xfrm>
                <a:off x="5387662" y="3740219"/>
                <a:ext cx="1501115" cy="269393"/>
                <a:chOff x="5447149" y="3740219"/>
                <a:chExt cx="1501115" cy="269393"/>
              </a:xfrm>
            </p:grpSpPr>
            <p:grpSp>
              <p:nvGrpSpPr>
                <p:cNvPr id="100" name="Group 99">
                  <a:extLst>
                    <a:ext uri="{FF2B5EF4-FFF2-40B4-BE49-F238E27FC236}">
                      <a16:creationId xmlns:a16="http://schemas.microsoft.com/office/drawing/2014/main" id="{DBD74A5C-9144-FB47-9C78-412652E96D4D}"/>
                    </a:ext>
                  </a:extLst>
                </p:cNvPr>
                <p:cNvGrpSpPr/>
                <p:nvPr/>
              </p:nvGrpSpPr>
              <p:grpSpPr>
                <a:xfrm>
                  <a:off x="6287242" y="3740219"/>
                  <a:ext cx="661022" cy="269393"/>
                  <a:chOff x="6287242" y="3740219"/>
                  <a:chExt cx="661022" cy="269393"/>
                </a:xfrm>
              </p:grpSpPr>
              <p:grpSp>
                <p:nvGrpSpPr>
                  <p:cNvPr id="116" name="Group 115">
                    <a:extLst>
                      <a:ext uri="{FF2B5EF4-FFF2-40B4-BE49-F238E27FC236}">
                        <a16:creationId xmlns:a16="http://schemas.microsoft.com/office/drawing/2014/main" id="{AA33F5BE-AF76-5B42-8ED9-655AC151533F}"/>
                      </a:ext>
                    </a:extLst>
                  </p:cNvPr>
                  <p:cNvGrpSpPr/>
                  <p:nvPr/>
                </p:nvGrpSpPr>
                <p:grpSpPr>
                  <a:xfrm>
                    <a:off x="6732240" y="3740219"/>
                    <a:ext cx="216024" cy="269393"/>
                    <a:chOff x="6732240" y="3740219"/>
                    <a:chExt cx="216024" cy="269393"/>
                  </a:xfrm>
                </p:grpSpPr>
                <p:grpSp>
                  <p:nvGrpSpPr>
                    <p:cNvPr id="124" name="Group 123">
                      <a:extLst>
                        <a:ext uri="{FF2B5EF4-FFF2-40B4-BE49-F238E27FC236}">
                          <a16:creationId xmlns:a16="http://schemas.microsoft.com/office/drawing/2014/main" id="{B8F1454D-2801-0443-B181-B7F123AB3E7D}"/>
                        </a:ext>
                      </a:extLst>
                    </p:cNvPr>
                    <p:cNvGrpSpPr/>
                    <p:nvPr/>
                  </p:nvGrpSpPr>
                  <p:grpSpPr>
                    <a:xfrm>
                      <a:off x="6732240" y="3740219"/>
                      <a:ext cx="0" cy="269393"/>
                      <a:chOff x="6732240" y="3740219"/>
                      <a:chExt cx="0" cy="269393"/>
                    </a:xfrm>
                  </p:grpSpPr>
                  <p:cxnSp>
                    <p:nvCxnSpPr>
                      <p:cNvPr id="128" name="Straight Connector 127">
                        <a:extLst>
                          <a:ext uri="{FF2B5EF4-FFF2-40B4-BE49-F238E27FC236}">
                            <a16:creationId xmlns:a16="http://schemas.microsoft.com/office/drawing/2014/main" id="{75C1F7AE-DD16-C748-8FC8-9B0AF43D2DF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9" name="Straight Connector 128">
                        <a:extLst>
                          <a:ext uri="{FF2B5EF4-FFF2-40B4-BE49-F238E27FC236}">
                            <a16:creationId xmlns:a16="http://schemas.microsoft.com/office/drawing/2014/main" id="{0A27951B-1B86-7442-8FD2-ECCFA649CEE0}"/>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25" name="Group 124">
                      <a:extLst>
                        <a:ext uri="{FF2B5EF4-FFF2-40B4-BE49-F238E27FC236}">
                          <a16:creationId xmlns:a16="http://schemas.microsoft.com/office/drawing/2014/main" id="{0AD26F0B-A40A-0745-8939-99975A4EBB6F}"/>
                        </a:ext>
                      </a:extLst>
                    </p:cNvPr>
                    <p:cNvGrpSpPr/>
                    <p:nvPr/>
                  </p:nvGrpSpPr>
                  <p:grpSpPr>
                    <a:xfrm>
                      <a:off x="6948264" y="3740219"/>
                      <a:ext cx="0" cy="269393"/>
                      <a:chOff x="6732240" y="3740219"/>
                      <a:chExt cx="0" cy="269393"/>
                    </a:xfrm>
                  </p:grpSpPr>
                  <p:cxnSp>
                    <p:nvCxnSpPr>
                      <p:cNvPr id="126" name="Straight Connector 125">
                        <a:extLst>
                          <a:ext uri="{FF2B5EF4-FFF2-40B4-BE49-F238E27FC236}">
                            <a16:creationId xmlns:a16="http://schemas.microsoft.com/office/drawing/2014/main" id="{9CA2FD37-CE20-AB42-A515-95357065A5C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7" name="Straight Connector 126">
                        <a:extLst>
                          <a:ext uri="{FF2B5EF4-FFF2-40B4-BE49-F238E27FC236}">
                            <a16:creationId xmlns:a16="http://schemas.microsoft.com/office/drawing/2014/main" id="{0EBB5111-448C-E149-85E3-1AB0937007D0}"/>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17" name="Group 116">
                    <a:extLst>
                      <a:ext uri="{FF2B5EF4-FFF2-40B4-BE49-F238E27FC236}">
                        <a16:creationId xmlns:a16="http://schemas.microsoft.com/office/drawing/2014/main" id="{57AEDC24-0C1F-3547-8BCE-FF76C45A8C89}"/>
                      </a:ext>
                    </a:extLst>
                  </p:cNvPr>
                  <p:cNvGrpSpPr/>
                  <p:nvPr/>
                </p:nvGrpSpPr>
                <p:grpSpPr>
                  <a:xfrm>
                    <a:off x="6287242" y="3740219"/>
                    <a:ext cx="216024" cy="269393"/>
                    <a:chOff x="6732240" y="3740219"/>
                    <a:chExt cx="216024" cy="269393"/>
                  </a:xfrm>
                </p:grpSpPr>
                <p:grpSp>
                  <p:nvGrpSpPr>
                    <p:cNvPr id="118" name="Group 117">
                      <a:extLst>
                        <a:ext uri="{FF2B5EF4-FFF2-40B4-BE49-F238E27FC236}">
                          <a16:creationId xmlns:a16="http://schemas.microsoft.com/office/drawing/2014/main" id="{5FF161B4-EC39-E14F-BD29-88F49D9C7424}"/>
                        </a:ext>
                      </a:extLst>
                    </p:cNvPr>
                    <p:cNvGrpSpPr/>
                    <p:nvPr/>
                  </p:nvGrpSpPr>
                  <p:grpSpPr>
                    <a:xfrm>
                      <a:off x="6732240" y="3740219"/>
                      <a:ext cx="0" cy="269393"/>
                      <a:chOff x="6732240" y="3740219"/>
                      <a:chExt cx="0" cy="269393"/>
                    </a:xfrm>
                  </p:grpSpPr>
                  <p:cxnSp>
                    <p:nvCxnSpPr>
                      <p:cNvPr id="122" name="Straight Connector 121">
                        <a:extLst>
                          <a:ext uri="{FF2B5EF4-FFF2-40B4-BE49-F238E27FC236}">
                            <a16:creationId xmlns:a16="http://schemas.microsoft.com/office/drawing/2014/main" id="{5A579358-8BDD-4748-9889-0E911A4DE17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3" name="Straight Connector 122">
                        <a:extLst>
                          <a:ext uri="{FF2B5EF4-FFF2-40B4-BE49-F238E27FC236}">
                            <a16:creationId xmlns:a16="http://schemas.microsoft.com/office/drawing/2014/main" id="{4EA96DCD-1C90-8E4C-815F-75EBA9B03F9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9" name="Group 118">
                      <a:extLst>
                        <a:ext uri="{FF2B5EF4-FFF2-40B4-BE49-F238E27FC236}">
                          <a16:creationId xmlns:a16="http://schemas.microsoft.com/office/drawing/2014/main" id="{7781E3FA-4F2F-E448-BC4B-21D72447631D}"/>
                        </a:ext>
                      </a:extLst>
                    </p:cNvPr>
                    <p:cNvGrpSpPr/>
                    <p:nvPr/>
                  </p:nvGrpSpPr>
                  <p:grpSpPr>
                    <a:xfrm>
                      <a:off x="6948264" y="3740219"/>
                      <a:ext cx="0" cy="269393"/>
                      <a:chOff x="6732240" y="3740219"/>
                      <a:chExt cx="0" cy="269393"/>
                    </a:xfrm>
                  </p:grpSpPr>
                  <p:cxnSp>
                    <p:nvCxnSpPr>
                      <p:cNvPr id="120" name="Straight Connector 119">
                        <a:extLst>
                          <a:ext uri="{FF2B5EF4-FFF2-40B4-BE49-F238E27FC236}">
                            <a16:creationId xmlns:a16="http://schemas.microsoft.com/office/drawing/2014/main" id="{32252E86-2E45-9F4D-BEB9-B1D53326D711}"/>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1" name="Straight Connector 120">
                        <a:extLst>
                          <a:ext uri="{FF2B5EF4-FFF2-40B4-BE49-F238E27FC236}">
                            <a16:creationId xmlns:a16="http://schemas.microsoft.com/office/drawing/2014/main" id="{DBD15701-CD57-4243-929E-B2143BB6B41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101" name="Group 100">
                  <a:extLst>
                    <a:ext uri="{FF2B5EF4-FFF2-40B4-BE49-F238E27FC236}">
                      <a16:creationId xmlns:a16="http://schemas.microsoft.com/office/drawing/2014/main" id="{8E365AEE-E68E-E54F-A1D5-058A1106B648}"/>
                    </a:ext>
                  </a:extLst>
                </p:cNvPr>
                <p:cNvGrpSpPr/>
                <p:nvPr/>
              </p:nvGrpSpPr>
              <p:grpSpPr>
                <a:xfrm>
                  <a:off x="5447149" y="3740219"/>
                  <a:ext cx="661022" cy="269393"/>
                  <a:chOff x="6287242" y="3740219"/>
                  <a:chExt cx="661022" cy="269393"/>
                </a:xfrm>
              </p:grpSpPr>
              <p:grpSp>
                <p:nvGrpSpPr>
                  <p:cNvPr id="102" name="Group 101">
                    <a:extLst>
                      <a:ext uri="{FF2B5EF4-FFF2-40B4-BE49-F238E27FC236}">
                        <a16:creationId xmlns:a16="http://schemas.microsoft.com/office/drawing/2014/main" id="{1EDE6C47-A92D-0C40-A499-923ADB3D925E}"/>
                      </a:ext>
                    </a:extLst>
                  </p:cNvPr>
                  <p:cNvGrpSpPr/>
                  <p:nvPr/>
                </p:nvGrpSpPr>
                <p:grpSpPr>
                  <a:xfrm>
                    <a:off x="6732240" y="3740219"/>
                    <a:ext cx="216024" cy="269393"/>
                    <a:chOff x="6732240" y="3740219"/>
                    <a:chExt cx="216024" cy="269393"/>
                  </a:xfrm>
                </p:grpSpPr>
                <p:grpSp>
                  <p:nvGrpSpPr>
                    <p:cNvPr id="110" name="Group 109">
                      <a:extLst>
                        <a:ext uri="{FF2B5EF4-FFF2-40B4-BE49-F238E27FC236}">
                          <a16:creationId xmlns:a16="http://schemas.microsoft.com/office/drawing/2014/main" id="{8BDF9FEF-65AC-D548-A2C4-E4687026C9B4}"/>
                        </a:ext>
                      </a:extLst>
                    </p:cNvPr>
                    <p:cNvGrpSpPr/>
                    <p:nvPr/>
                  </p:nvGrpSpPr>
                  <p:grpSpPr>
                    <a:xfrm>
                      <a:off x="6732240" y="3740219"/>
                      <a:ext cx="0" cy="269393"/>
                      <a:chOff x="6732240" y="3740219"/>
                      <a:chExt cx="0" cy="269393"/>
                    </a:xfrm>
                  </p:grpSpPr>
                  <p:cxnSp>
                    <p:nvCxnSpPr>
                      <p:cNvPr id="114" name="Straight Connector 113">
                        <a:extLst>
                          <a:ext uri="{FF2B5EF4-FFF2-40B4-BE49-F238E27FC236}">
                            <a16:creationId xmlns:a16="http://schemas.microsoft.com/office/drawing/2014/main" id="{C3C1A820-E4E4-8E45-8C4F-9A144D57784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5" name="Straight Connector 114">
                        <a:extLst>
                          <a:ext uri="{FF2B5EF4-FFF2-40B4-BE49-F238E27FC236}">
                            <a16:creationId xmlns:a16="http://schemas.microsoft.com/office/drawing/2014/main" id="{15A6280A-EE92-7C4A-B505-4BAD947805A9}"/>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1" name="Group 110">
                      <a:extLst>
                        <a:ext uri="{FF2B5EF4-FFF2-40B4-BE49-F238E27FC236}">
                          <a16:creationId xmlns:a16="http://schemas.microsoft.com/office/drawing/2014/main" id="{ED431F06-26A9-A749-B2C4-5F1D8C6B02BD}"/>
                        </a:ext>
                      </a:extLst>
                    </p:cNvPr>
                    <p:cNvGrpSpPr/>
                    <p:nvPr/>
                  </p:nvGrpSpPr>
                  <p:grpSpPr>
                    <a:xfrm>
                      <a:off x="6948264" y="3740219"/>
                      <a:ext cx="0" cy="269393"/>
                      <a:chOff x="6732240" y="3740219"/>
                      <a:chExt cx="0" cy="269393"/>
                    </a:xfrm>
                  </p:grpSpPr>
                  <p:cxnSp>
                    <p:nvCxnSpPr>
                      <p:cNvPr id="112" name="Straight Connector 111">
                        <a:extLst>
                          <a:ext uri="{FF2B5EF4-FFF2-40B4-BE49-F238E27FC236}">
                            <a16:creationId xmlns:a16="http://schemas.microsoft.com/office/drawing/2014/main" id="{8D63AB25-32DC-1F4A-A9CC-25A142D00713}"/>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3" name="Straight Connector 112">
                        <a:extLst>
                          <a:ext uri="{FF2B5EF4-FFF2-40B4-BE49-F238E27FC236}">
                            <a16:creationId xmlns:a16="http://schemas.microsoft.com/office/drawing/2014/main" id="{489CAE1B-43A4-6148-8CAD-9595C6B9058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03" name="Group 102">
                    <a:extLst>
                      <a:ext uri="{FF2B5EF4-FFF2-40B4-BE49-F238E27FC236}">
                        <a16:creationId xmlns:a16="http://schemas.microsoft.com/office/drawing/2014/main" id="{ECEBE7DF-225A-904B-8F5B-F6E305DE5D1C}"/>
                      </a:ext>
                    </a:extLst>
                  </p:cNvPr>
                  <p:cNvGrpSpPr/>
                  <p:nvPr/>
                </p:nvGrpSpPr>
                <p:grpSpPr>
                  <a:xfrm>
                    <a:off x="6287242" y="3740219"/>
                    <a:ext cx="216024" cy="269393"/>
                    <a:chOff x="6732240" y="3740219"/>
                    <a:chExt cx="216024" cy="269393"/>
                  </a:xfrm>
                </p:grpSpPr>
                <p:grpSp>
                  <p:nvGrpSpPr>
                    <p:cNvPr id="104" name="Group 103">
                      <a:extLst>
                        <a:ext uri="{FF2B5EF4-FFF2-40B4-BE49-F238E27FC236}">
                          <a16:creationId xmlns:a16="http://schemas.microsoft.com/office/drawing/2014/main" id="{A2B5EE51-BA5C-3E4A-B033-EF1D2913874A}"/>
                        </a:ext>
                      </a:extLst>
                    </p:cNvPr>
                    <p:cNvGrpSpPr/>
                    <p:nvPr/>
                  </p:nvGrpSpPr>
                  <p:grpSpPr>
                    <a:xfrm>
                      <a:off x="6732240" y="3740219"/>
                      <a:ext cx="0" cy="269393"/>
                      <a:chOff x="6732240" y="3740219"/>
                      <a:chExt cx="0" cy="269393"/>
                    </a:xfrm>
                  </p:grpSpPr>
                  <p:cxnSp>
                    <p:nvCxnSpPr>
                      <p:cNvPr id="108" name="Straight Connector 107">
                        <a:extLst>
                          <a:ext uri="{FF2B5EF4-FFF2-40B4-BE49-F238E27FC236}">
                            <a16:creationId xmlns:a16="http://schemas.microsoft.com/office/drawing/2014/main" id="{287C792A-4F27-FF43-AAAF-214348C5A20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3A77A367-A210-6040-B198-2FC7C18AD59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5" name="Group 104">
                      <a:extLst>
                        <a:ext uri="{FF2B5EF4-FFF2-40B4-BE49-F238E27FC236}">
                          <a16:creationId xmlns:a16="http://schemas.microsoft.com/office/drawing/2014/main" id="{A42342B0-402F-5344-BC3C-F5F8B1DDDE56}"/>
                        </a:ext>
                      </a:extLst>
                    </p:cNvPr>
                    <p:cNvGrpSpPr/>
                    <p:nvPr/>
                  </p:nvGrpSpPr>
                  <p:grpSpPr>
                    <a:xfrm>
                      <a:off x="6948264" y="3740219"/>
                      <a:ext cx="0" cy="269393"/>
                      <a:chOff x="6732240" y="3740219"/>
                      <a:chExt cx="0" cy="269393"/>
                    </a:xfrm>
                  </p:grpSpPr>
                  <p:cxnSp>
                    <p:nvCxnSpPr>
                      <p:cNvPr id="106" name="Straight Connector 105">
                        <a:extLst>
                          <a:ext uri="{FF2B5EF4-FFF2-40B4-BE49-F238E27FC236}">
                            <a16:creationId xmlns:a16="http://schemas.microsoft.com/office/drawing/2014/main" id="{773FB55E-6240-5546-BAF5-2F8250E89F93}"/>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7" name="Straight Connector 106">
                        <a:extLst>
                          <a:ext uri="{FF2B5EF4-FFF2-40B4-BE49-F238E27FC236}">
                            <a16:creationId xmlns:a16="http://schemas.microsoft.com/office/drawing/2014/main" id="{B72BB0FB-CD27-4F4C-B725-F77B0E814EF2}"/>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3" name="Group 22">
                <a:extLst>
                  <a:ext uri="{FF2B5EF4-FFF2-40B4-BE49-F238E27FC236}">
                    <a16:creationId xmlns:a16="http://schemas.microsoft.com/office/drawing/2014/main" id="{7E975032-903E-C24C-A093-52557A28B30A}"/>
                  </a:ext>
                </a:extLst>
              </p:cNvPr>
              <p:cNvGrpSpPr/>
              <p:nvPr/>
            </p:nvGrpSpPr>
            <p:grpSpPr>
              <a:xfrm>
                <a:off x="3689947" y="3740219"/>
                <a:ext cx="1501115" cy="269393"/>
                <a:chOff x="5447149" y="3740219"/>
                <a:chExt cx="1501115" cy="269393"/>
              </a:xfrm>
            </p:grpSpPr>
            <p:grpSp>
              <p:nvGrpSpPr>
                <p:cNvPr id="70" name="Group 69">
                  <a:extLst>
                    <a:ext uri="{FF2B5EF4-FFF2-40B4-BE49-F238E27FC236}">
                      <a16:creationId xmlns:a16="http://schemas.microsoft.com/office/drawing/2014/main" id="{90A1C303-362E-CF4A-99FB-B9E233197B36}"/>
                    </a:ext>
                  </a:extLst>
                </p:cNvPr>
                <p:cNvGrpSpPr/>
                <p:nvPr/>
              </p:nvGrpSpPr>
              <p:grpSpPr>
                <a:xfrm>
                  <a:off x="6287242" y="3740219"/>
                  <a:ext cx="661022" cy="269393"/>
                  <a:chOff x="6287242" y="3740219"/>
                  <a:chExt cx="661022" cy="269393"/>
                </a:xfrm>
              </p:grpSpPr>
              <p:grpSp>
                <p:nvGrpSpPr>
                  <p:cNvPr id="86" name="Group 85">
                    <a:extLst>
                      <a:ext uri="{FF2B5EF4-FFF2-40B4-BE49-F238E27FC236}">
                        <a16:creationId xmlns:a16="http://schemas.microsoft.com/office/drawing/2014/main" id="{8053697D-F086-684B-8D74-C732480C7E2F}"/>
                      </a:ext>
                    </a:extLst>
                  </p:cNvPr>
                  <p:cNvGrpSpPr/>
                  <p:nvPr/>
                </p:nvGrpSpPr>
                <p:grpSpPr>
                  <a:xfrm>
                    <a:off x="6732240" y="3740219"/>
                    <a:ext cx="216024" cy="269393"/>
                    <a:chOff x="6732240" y="3740219"/>
                    <a:chExt cx="216024" cy="269393"/>
                  </a:xfrm>
                </p:grpSpPr>
                <p:grpSp>
                  <p:nvGrpSpPr>
                    <p:cNvPr id="94" name="Group 93">
                      <a:extLst>
                        <a:ext uri="{FF2B5EF4-FFF2-40B4-BE49-F238E27FC236}">
                          <a16:creationId xmlns:a16="http://schemas.microsoft.com/office/drawing/2014/main" id="{E3F28954-C56C-BB43-ACB5-697F958396FD}"/>
                        </a:ext>
                      </a:extLst>
                    </p:cNvPr>
                    <p:cNvGrpSpPr/>
                    <p:nvPr/>
                  </p:nvGrpSpPr>
                  <p:grpSpPr>
                    <a:xfrm>
                      <a:off x="6732240" y="3740219"/>
                      <a:ext cx="0" cy="269393"/>
                      <a:chOff x="6732240" y="3740219"/>
                      <a:chExt cx="0" cy="269393"/>
                    </a:xfrm>
                  </p:grpSpPr>
                  <p:cxnSp>
                    <p:nvCxnSpPr>
                      <p:cNvPr id="98" name="Straight Connector 97">
                        <a:extLst>
                          <a:ext uri="{FF2B5EF4-FFF2-40B4-BE49-F238E27FC236}">
                            <a16:creationId xmlns:a16="http://schemas.microsoft.com/office/drawing/2014/main" id="{C4131E47-817A-CF4E-8955-3C594449847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9" name="Straight Connector 98">
                        <a:extLst>
                          <a:ext uri="{FF2B5EF4-FFF2-40B4-BE49-F238E27FC236}">
                            <a16:creationId xmlns:a16="http://schemas.microsoft.com/office/drawing/2014/main" id="{D3717785-7F50-9143-B0BA-C415A21B34C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95" name="Group 94">
                      <a:extLst>
                        <a:ext uri="{FF2B5EF4-FFF2-40B4-BE49-F238E27FC236}">
                          <a16:creationId xmlns:a16="http://schemas.microsoft.com/office/drawing/2014/main" id="{188659ED-353B-504C-A053-0BEAEE1B68E8}"/>
                        </a:ext>
                      </a:extLst>
                    </p:cNvPr>
                    <p:cNvGrpSpPr/>
                    <p:nvPr/>
                  </p:nvGrpSpPr>
                  <p:grpSpPr>
                    <a:xfrm>
                      <a:off x="6948264" y="3740219"/>
                      <a:ext cx="0" cy="269393"/>
                      <a:chOff x="6732240" y="3740219"/>
                      <a:chExt cx="0" cy="269393"/>
                    </a:xfrm>
                  </p:grpSpPr>
                  <p:cxnSp>
                    <p:nvCxnSpPr>
                      <p:cNvPr id="96" name="Straight Connector 95">
                        <a:extLst>
                          <a:ext uri="{FF2B5EF4-FFF2-40B4-BE49-F238E27FC236}">
                            <a16:creationId xmlns:a16="http://schemas.microsoft.com/office/drawing/2014/main" id="{BBD3FE15-1036-274D-9519-8D2114A42BC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7" name="Straight Connector 96">
                        <a:extLst>
                          <a:ext uri="{FF2B5EF4-FFF2-40B4-BE49-F238E27FC236}">
                            <a16:creationId xmlns:a16="http://schemas.microsoft.com/office/drawing/2014/main" id="{4ED8EBA5-09B2-E44A-AD16-2E6CC1E7B9A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87" name="Group 86">
                    <a:extLst>
                      <a:ext uri="{FF2B5EF4-FFF2-40B4-BE49-F238E27FC236}">
                        <a16:creationId xmlns:a16="http://schemas.microsoft.com/office/drawing/2014/main" id="{44555AFC-104C-7C47-8FC9-8163243D852C}"/>
                      </a:ext>
                    </a:extLst>
                  </p:cNvPr>
                  <p:cNvGrpSpPr/>
                  <p:nvPr/>
                </p:nvGrpSpPr>
                <p:grpSpPr>
                  <a:xfrm>
                    <a:off x="6287242" y="3740219"/>
                    <a:ext cx="216024" cy="269393"/>
                    <a:chOff x="6732240" y="3740219"/>
                    <a:chExt cx="216024" cy="269393"/>
                  </a:xfrm>
                </p:grpSpPr>
                <p:grpSp>
                  <p:nvGrpSpPr>
                    <p:cNvPr id="88" name="Group 87">
                      <a:extLst>
                        <a:ext uri="{FF2B5EF4-FFF2-40B4-BE49-F238E27FC236}">
                          <a16:creationId xmlns:a16="http://schemas.microsoft.com/office/drawing/2014/main" id="{57C4659A-D1D1-644B-8F33-FB97F9D5CB8E}"/>
                        </a:ext>
                      </a:extLst>
                    </p:cNvPr>
                    <p:cNvGrpSpPr/>
                    <p:nvPr/>
                  </p:nvGrpSpPr>
                  <p:grpSpPr>
                    <a:xfrm>
                      <a:off x="6732240" y="3740219"/>
                      <a:ext cx="0" cy="269393"/>
                      <a:chOff x="6732240" y="3740219"/>
                      <a:chExt cx="0" cy="269393"/>
                    </a:xfrm>
                  </p:grpSpPr>
                  <p:cxnSp>
                    <p:nvCxnSpPr>
                      <p:cNvPr id="92" name="Straight Connector 91">
                        <a:extLst>
                          <a:ext uri="{FF2B5EF4-FFF2-40B4-BE49-F238E27FC236}">
                            <a16:creationId xmlns:a16="http://schemas.microsoft.com/office/drawing/2014/main" id="{42DE745D-1C31-1147-87C0-23DF80824DC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3" name="Straight Connector 92">
                        <a:extLst>
                          <a:ext uri="{FF2B5EF4-FFF2-40B4-BE49-F238E27FC236}">
                            <a16:creationId xmlns:a16="http://schemas.microsoft.com/office/drawing/2014/main" id="{36227337-E00F-6840-AA3E-FF11E9D08ED6}"/>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9" name="Group 88">
                      <a:extLst>
                        <a:ext uri="{FF2B5EF4-FFF2-40B4-BE49-F238E27FC236}">
                          <a16:creationId xmlns:a16="http://schemas.microsoft.com/office/drawing/2014/main" id="{69269BE8-45D8-474E-AB2C-AA39CF6A3C7C}"/>
                        </a:ext>
                      </a:extLst>
                    </p:cNvPr>
                    <p:cNvGrpSpPr/>
                    <p:nvPr/>
                  </p:nvGrpSpPr>
                  <p:grpSpPr>
                    <a:xfrm>
                      <a:off x="6948264" y="3740219"/>
                      <a:ext cx="0" cy="269393"/>
                      <a:chOff x="6732240" y="3740219"/>
                      <a:chExt cx="0" cy="269393"/>
                    </a:xfrm>
                  </p:grpSpPr>
                  <p:cxnSp>
                    <p:nvCxnSpPr>
                      <p:cNvPr id="90" name="Straight Connector 89">
                        <a:extLst>
                          <a:ext uri="{FF2B5EF4-FFF2-40B4-BE49-F238E27FC236}">
                            <a16:creationId xmlns:a16="http://schemas.microsoft.com/office/drawing/2014/main" id="{16EECC67-7F1D-D74E-BA8A-A0FF3C7BB17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1" name="Straight Connector 90">
                        <a:extLst>
                          <a:ext uri="{FF2B5EF4-FFF2-40B4-BE49-F238E27FC236}">
                            <a16:creationId xmlns:a16="http://schemas.microsoft.com/office/drawing/2014/main" id="{EF849767-57EF-F644-913B-13FF9648510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71" name="Group 70">
                  <a:extLst>
                    <a:ext uri="{FF2B5EF4-FFF2-40B4-BE49-F238E27FC236}">
                      <a16:creationId xmlns:a16="http://schemas.microsoft.com/office/drawing/2014/main" id="{9F61EC45-C903-6841-87D4-2A4A471182CA}"/>
                    </a:ext>
                  </a:extLst>
                </p:cNvPr>
                <p:cNvGrpSpPr/>
                <p:nvPr/>
              </p:nvGrpSpPr>
              <p:grpSpPr>
                <a:xfrm>
                  <a:off x="5447149" y="3740219"/>
                  <a:ext cx="661022" cy="269393"/>
                  <a:chOff x="6287242" y="3740219"/>
                  <a:chExt cx="661022" cy="269393"/>
                </a:xfrm>
              </p:grpSpPr>
              <p:grpSp>
                <p:nvGrpSpPr>
                  <p:cNvPr id="72" name="Group 71">
                    <a:extLst>
                      <a:ext uri="{FF2B5EF4-FFF2-40B4-BE49-F238E27FC236}">
                        <a16:creationId xmlns:a16="http://schemas.microsoft.com/office/drawing/2014/main" id="{DEB051E8-C8C0-8849-855E-EBFAF2834B16}"/>
                      </a:ext>
                    </a:extLst>
                  </p:cNvPr>
                  <p:cNvGrpSpPr/>
                  <p:nvPr/>
                </p:nvGrpSpPr>
                <p:grpSpPr>
                  <a:xfrm>
                    <a:off x="6732240" y="3740219"/>
                    <a:ext cx="216024" cy="269393"/>
                    <a:chOff x="6732240" y="3740219"/>
                    <a:chExt cx="216024" cy="269393"/>
                  </a:xfrm>
                </p:grpSpPr>
                <p:grpSp>
                  <p:nvGrpSpPr>
                    <p:cNvPr id="80" name="Group 79">
                      <a:extLst>
                        <a:ext uri="{FF2B5EF4-FFF2-40B4-BE49-F238E27FC236}">
                          <a16:creationId xmlns:a16="http://schemas.microsoft.com/office/drawing/2014/main" id="{B9E17EA6-3748-F24F-84E2-F6B0D0471A4C}"/>
                        </a:ext>
                      </a:extLst>
                    </p:cNvPr>
                    <p:cNvGrpSpPr/>
                    <p:nvPr/>
                  </p:nvGrpSpPr>
                  <p:grpSpPr>
                    <a:xfrm>
                      <a:off x="6732240" y="3740219"/>
                      <a:ext cx="0" cy="269393"/>
                      <a:chOff x="6732240" y="3740219"/>
                      <a:chExt cx="0" cy="269393"/>
                    </a:xfrm>
                  </p:grpSpPr>
                  <p:cxnSp>
                    <p:nvCxnSpPr>
                      <p:cNvPr id="84" name="Straight Connector 83">
                        <a:extLst>
                          <a:ext uri="{FF2B5EF4-FFF2-40B4-BE49-F238E27FC236}">
                            <a16:creationId xmlns:a16="http://schemas.microsoft.com/office/drawing/2014/main" id="{7A063CD0-5C08-C44E-B87A-87EDC8B7122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a16="http://schemas.microsoft.com/office/drawing/2014/main" id="{1438793F-CA7B-A844-821B-723229F507F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1" name="Group 80">
                      <a:extLst>
                        <a:ext uri="{FF2B5EF4-FFF2-40B4-BE49-F238E27FC236}">
                          <a16:creationId xmlns:a16="http://schemas.microsoft.com/office/drawing/2014/main" id="{DAFD36E6-8FD3-8B42-926E-6ECA859B86B2}"/>
                        </a:ext>
                      </a:extLst>
                    </p:cNvPr>
                    <p:cNvGrpSpPr/>
                    <p:nvPr/>
                  </p:nvGrpSpPr>
                  <p:grpSpPr>
                    <a:xfrm>
                      <a:off x="6948264" y="3740219"/>
                      <a:ext cx="0" cy="269393"/>
                      <a:chOff x="6732240" y="3740219"/>
                      <a:chExt cx="0" cy="269393"/>
                    </a:xfrm>
                  </p:grpSpPr>
                  <p:cxnSp>
                    <p:nvCxnSpPr>
                      <p:cNvPr id="82" name="Straight Connector 81">
                        <a:extLst>
                          <a:ext uri="{FF2B5EF4-FFF2-40B4-BE49-F238E27FC236}">
                            <a16:creationId xmlns:a16="http://schemas.microsoft.com/office/drawing/2014/main" id="{0797340D-E006-5D45-97ED-F6825213327F}"/>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CBBED681-8C22-784E-ABD2-A8875AE9505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3" name="Group 72">
                    <a:extLst>
                      <a:ext uri="{FF2B5EF4-FFF2-40B4-BE49-F238E27FC236}">
                        <a16:creationId xmlns:a16="http://schemas.microsoft.com/office/drawing/2014/main" id="{7C5D5D7A-E527-F340-B672-EB118ADECE64}"/>
                      </a:ext>
                    </a:extLst>
                  </p:cNvPr>
                  <p:cNvGrpSpPr/>
                  <p:nvPr/>
                </p:nvGrpSpPr>
                <p:grpSpPr>
                  <a:xfrm>
                    <a:off x="6287242" y="3740219"/>
                    <a:ext cx="216024" cy="269393"/>
                    <a:chOff x="6732240" y="3740219"/>
                    <a:chExt cx="216024" cy="269393"/>
                  </a:xfrm>
                </p:grpSpPr>
                <p:grpSp>
                  <p:nvGrpSpPr>
                    <p:cNvPr id="74" name="Group 73">
                      <a:extLst>
                        <a:ext uri="{FF2B5EF4-FFF2-40B4-BE49-F238E27FC236}">
                          <a16:creationId xmlns:a16="http://schemas.microsoft.com/office/drawing/2014/main" id="{7166CF19-0366-C14D-80A6-3499BF8B3661}"/>
                        </a:ext>
                      </a:extLst>
                    </p:cNvPr>
                    <p:cNvGrpSpPr/>
                    <p:nvPr/>
                  </p:nvGrpSpPr>
                  <p:grpSpPr>
                    <a:xfrm>
                      <a:off x="6732240" y="3740219"/>
                      <a:ext cx="0" cy="269393"/>
                      <a:chOff x="6732240" y="3740219"/>
                      <a:chExt cx="0" cy="269393"/>
                    </a:xfrm>
                  </p:grpSpPr>
                  <p:cxnSp>
                    <p:nvCxnSpPr>
                      <p:cNvPr id="78" name="Straight Connector 77">
                        <a:extLst>
                          <a:ext uri="{FF2B5EF4-FFF2-40B4-BE49-F238E27FC236}">
                            <a16:creationId xmlns:a16="http://schemas.microsoft.com/office/drawing/2014/main" id="{BD36DB17-0D35-D04C-9446-B0256039B90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a16="http://schemas.microsoft.com/office/drawing/2014/main" id="{7DA2B1F5-B9B2-C046-9268-5687851C323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5" name="Group 74">
                      <a:extLst>
                        <a:ext uri="{FF2B5EF4-FFF2-40B4-BE49-F238E27FC236}">
                          <a16:creationId xmlns:a16="http://schemas.microsoft.com/office/drawing/2014/main" id="{AE95FBDD-8ED6-D942-A9D2-BC41033E0024}"/>
                        </a:ext>
                      </a:extLst>
                    </p:cNvPr>
                    <p:cNvGrpSpPr/>
                    <p:nvPr/>
                  </p:nvGrpSpPr>
                  <p:grpSpPr>
                    <a:xfrm>
                      <a:off x="6948264" y="3740219"/>
                      <a:ext cx="0" cy="269393"/>
                      <a:chOff x="6732240" y="3740219"/>
                      <a:chExt cx="0" cy="269393"/>
                    </a:xfrm>
                  </p:grpSpPr>
                  <p:cxnSp>
                    <p:nvCxnSpPr>
                      <p:cNvPr id="76" name="Straight Connector 75">
                        <a:extLst>
                          <a:ext uri="{FF2B5EF4-FFF2-40B4-BE49-F238E27FC236}">
                            <a16:creationId xmlns:a16="http://schemas.microsoft.com/office/drawing/2014/main" id="{3E408E8F-B31F-B149-823D-120868198B7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7" name="Straight Connector 76">
                        <a:extLst>
                          <a:ext uri="{FF2B5EF4-FFF2-40B4-BE49-F238E27FC236}">
                            <a16:creationId xmlns:a16="http://schemas.microsoft.com/office/drawing/2014/main" id="{9945A5E7-5580-F143-AAC6-EAABB1776898}"/>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4" name="Group 23">
                <a:extLst>
                  <a:ext uri="{FF2B5EF4-FFF2-40B4-BE49-F238E27FC236}">
                    <a16:creationId xmlns:a16="http://schemas.microsoft.com/office/drawing/2014/main" id="{2B968B2C-0789-0D42-BEEE-B1C96659C900}"/>
                  </a:ext>
                </a:extLst>
              </p:cNvPr>
              <p:cNvGrpSpPr/>
              <p:nvPr/>
            </p:nvGrpSpPr>
            <p:grpSpPr>
              <a:xfrm>
                <a:off x="1979712" y="3740219"/>
                <a:ext cx="1501115" cy="269393"/>
                <a:chOff x="5447149" y="3740219"/>
                <a:chExt cx="1501115" cy="269393"/>
              </a:xfrm>
            </p:grpSpPr>
            <p:grpSp>
              <p:nvGrpSpPr>
                <p:cNvPr id="40" name="Group 39">
                  <a:extLst>
                    <a:ext uri="{FF2B5EF4-FFF2-40B4-BE49-F238E27FC236}">
                      <a16:creationId xmlns:a16="http://schemas.microsoft.com/office/drawing/2014/main" id="{E4A09767-CE46-B14B-B569-600BE9F582E1}"/>
                    </a:ext>
                  </a:extLst>
                </p:cNvPr>
                <p:cNvGrpSpPr/>
                <p:nvPr/>
              </p:nvGrpSpPr>
              <p:grpSpPr>
                <a:xfrm>
                  <a:off x="6287242" y="3740219"/>
                  <a:ext cx="661022" cy="269393"/>
                  <a:chOff x="6287242" y="3740219"/>
                  <a:chExt cx="661022" cy="269393"/>
                </a:xfrm>
              </p:grpSpPr>
              <p:grpSp>
                <p:nvGrpSpPr>
                  <p:cNvPr id="56" name="Group 55">
                    <a:extLst>
                      <a:ext uri="{FF2B5EF4-FFF2-40B4-BE49-F238E27FC236}">
                        <a16:creationId xmlns:a16="http://schemas.microsoft.com/office/drawing/2014/main" id="{F6D5A425-A633-5E4C-93D3-53C8198DA085}"/>
                      </a:ext>
                    </a:extLst>
                  </p:cNvPr>
                  <p:cNvGrpSpPr/>
                  <p:nvPr/>
                </p:nvGrpSpPr>
                <p:grpSpPr>
                  <a:xfrm>
                    <a:off x="6732240" y="3740219"/>
                    <a:ext cx="216024" cy="269393"/>
                    <a:chOff x="6732240" y="3740219"/>
                    <a:chExt cx="216024" cy="269393"/>
                  </a:xfrm>
                </p:grpSpPr>
                <p:grpSp>
                  <p:nvGrpSpPr>
                    <p:cNvPr id="64" name="Group 63">
                      <a:extLst>
                        <a:ext uri="{FF2B5EF4-FFF2-40B4-BE49-F238E27FC236}">
                          <a16:creationId xmlns:a16="http://schemas.microsoft.com/office/drawing/2014/main" id="{99C8710A-2176-D040-A0EE-E49C219B005D}"/>
                        </a:ext>
                      </a:extLst>
                    </p:cNvPr>
                    <p:cNvGrpSpPr/>
                    <p:nvPr/>
                  </p:nvGrpSpPr>
                  <p:grpSpPr>
                    <a:xfrm>
                      <a:off x="6732240" y="3740219"/>
                      <a:ext cx="0" cy="269393"/>
                      <a:chOff x="6732240" y="3740219"/>
                      <a:chExt cx="0" cy="269393"/>
                    </a:xfrm>
                  </p:grpSpPr>
                  <p:cxnSp>
                    <p:nvCxnSpPr>
                      <p:cNvPr id="68" name="Straight Connector 67">
                        <a:extLst>
                          <a:ext uri="{FF2B5EF4-FFF2-40B4-BE49-F238E27FC236}">
                            <a16:creationId xmlns:a16="http://schemas.microsoft.com/office/drawing/2014/main" id="{79519C54-CBE6-174E-8474-0DACA45B651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C5C1F755-9007-B842-AB14-502528762DD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65" name="Group 64">
                      <a:extLst>
                        <a:ext uri="{FF2B5EF4-FFF2-40B4-BE49-F238E27FC236}">
                          <a16:creationId xmlns:a16="http://schemas.microsoft.com/office/drawing/2014/main" id="{0C66DEA4-C149-1345-A351-AF86AE6297AC}"/>
                        </a:ext>
                      </a:extLst>
                    </p:cNvPr>
                    <p:cNvGrpSpPr/>
                    <p:nvPr/>
                  </p:nvGrpSpPr>
                  <p:grpSpPr>
                    <a:xfrm>
                      <a:off x="6948264" y="3740219"/>
                      <a:ext cx="0" cy="269393"/>
                      <a:chOff x="6732240" y="3740219"/>
                      <a:chExt cx="0" cy="269393"/>
                    </a:xfrm>
                  </p:grpSpPr>
                  <p:cxnSp>
                    <p:nvCxnSpPr>
                      <p:cNvPr id="66" name="Straight Connector 65">
                        <a:extLst>
                          <a:ext uri="{FF2B5EF4-FFF2-40B4-BE49-F238E27FC236}">
                            <a16:creationId xmlns:a16="http://schemas.microsoft.com/office/drawing/2014/main" id="{7FB92110-4D5C-524A-A270-08E86D0A7F7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7C390540-D84A-8F47-A384-493D0EDEB994}"/>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7" name="Group 56">
                    <a:extLst>
                      <a:ext uri="{FF2B5EF4-FFF2-40B4-BE49-F238E27FC236}">
                        <a16:creationId xmlns:a16="http://schemas.microsoft.com/office/drawing/2014/main" id="{BE1665CC-D719-F84A-85F9-11FFAD3B7137}"/>
                      </a:ext>
                    </a:extLst>
                  </p:cNvPr>
                  <p:cNvGrpSpPr/>
                  <p:nvPr/>
                </p:nvGrpSpPr>
                <p:grpSpPr>
                  <a:xfrm>
                    <a:off x="6287242" y="3740219"/>
                    <a:ext cx="216024" cy="269393"/>
                    <a:chOff x="6732240" y="3740219"/>
                    <a:chExt cx="216024" cy="269393"/>
                  </a:xfrm>
                </p:grpSpPr>
                <p:grpSp>
                  <p:nvGrpSpPr>
                    <p:cNvPr id="58" name="Group 57">
                      <a:extLst>
                        <a:ext uri="{FF2B5EF4-FFF2-40B4-BE49-F238E27FC236}">
                          <a16:creationId xmlns:a16="http://schemas.microsoft.com/office/drawing/2014/main" id="{8BA809E8-3844-B949-B983-E6E41DD54367}"/>
                        </a:ext>
                      </a:extLst>
                    </p:cNvPr>
                    <p:cNvGrpSpPr/>
                    <p:nvPr/>
                  </p:nvGrpSpPr>
                  <p:grpSpPr>
                    <a:xfrm>
                      <a:off x="6732240" y="3740219"/>
                      <a:ext cx="0" cy="269393"/>
                      <a:chOff x="6732240" y="3740219"/>
                      <a:chExt cx="0" cy="269393"/>
                    </a:xfrm>
                  </p:grpSpPr>
                  <p:cxnSp>
                    <p:nvCxnSpPr>
                      <p:cNvPr id="62" name="Straight Connector 61">
                        <a:extLst>
                          <a:ext uri="{FF2B5EF4-FFF2-40B4-BE49-F238E27FC236}">
                            <a16:creationId xmlns:a16="http://schemas.microsoft.com/office/drawing/2014/main" id="{0014EDFA-F3A8-3B4F-9C67-2293C13C1EC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2CE0AE11-45C3-A245-8A1E-A1900D2DBCF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9" name="Group 58">
                      <a:extLst>
                        <a:ext uri="{FF2B5EF4-FFF2-40B4-BE49-F238E27FC236}">
                          <a16:creationId xmlns:a16="http://schemas.microsoft.com/office/drawing/2014/main" id="{A116D26B-4F99-294F-95AA-F60833FFA0F8}"/>
                        </a:ext>
                      </a:extLst>
                    </p:cNvPr>
                    <p:cNvGrpSpPr/>
                    <p:nvPr/>
                  </p:nvGrpSpPr>
                  <p:grpSpPr>
                    <a:xfrm>
                      <a:off x="6948264" y="3740219"/>
                      <a:ext cx="0" cy="269393"/>
                      <a:chOff x="6732240" y="3740219"/>
                      <a:chExt cx="0" cy="269393"/>
                    </a:xfrm>
                  </p:grpSpPr>
                  <p:cxnSp>
                    <p:nvCxnSpPr>
                      <p:cNvPr id="60" name="Straight Connector 59">
                        <a:extLst>
                          <a:ext uri="{FF2B5EF4-FFF2-40B4-BE49-F238E27FC236}">
                            <a16:creationId xmlns:a16="http://schemas.microsoft.com/office/drawing/2014/main" id="{87D4E171-98A4-A54E-9FF9-E75832DA2D75}"/>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1" name="Straight Connector 60">
                        <a:extLst>
                          <a:ext uri="{FF2B5EF4-FFF2-40B4-BE49-F238E27FC236}">
                            <a16:creationId xmlns:a16="http://schemas.microsoft.com/office/drawing/2014/main" id="{9A392D3A-2C10-3245-8D19-5F9F0E7B31DA}"/>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1" name="Group 40">
                  <a:extLst>
                    <a:ext uri="{FF2B5EF4-FFF2-40B4-BE49-F238E27FC236}">
                      <a16:creationId xmlns:a16="http://schemas.microsoft.com/office/drawing/2014/main" id="{0EA0BEB4-CCB2-6D4D-82B1-270477517433}"/>
                    </a:ext>
                  </a:extLst>
                </p:cNvPr>
                <p:cNvGrpSpPr/>
                <p:nvPr/>
              </p:nvGrpSpPr>
              <p:grpSpPr>
                <a:xfrm>
                  <a:off x="5447149" y="3740219"/>
                  <a:ext cx="661022" cy="269393"/>
                  <a:chOff x="6287242" y="3740219"/>
                  <a:chExt cx="661022" cy="269393"/>
                </a:xfrm>
              </p:grpSpPr>
              <p:grpSp>
                <p:nvGrpSpPr>
                  <p:cNvPr id="42" name="Group 41">
                    <a:extLst>
                      <a:ext uri="{FF2B5EF4-FFF2-40B4-BE49-F238E27FC236}">
                        <a16:creationId xmlns:a16="http://schemas.microsoft.com/office/drawing/2014/main" id="{98A1F06B-994B-E54A-825C-9CD775D5BCD6}"/>
                      </a:ext>
                    </a:extLst>
                  </p:cNvPr>
                  <p:cNvGrpSpPr/>
                  <p:nvPr/>
                </p:nvGrpSpPr>
                <p:grpSpPr>
                  <a:xfrm>
                    <a:off x="6732240" y="3740219"/>
                    <a:ext cx="216024" cy="269393"/>
                    <a:chOff x="6732240" y="3740219"/>
                    <a:chExt cx="216024" cy="269393"/>
                  </a:xfrm>
                </p:grpSpPr>
                <p:grpSp>
                  <p:nvGrpSpPr>
                    <p:cNvPr id="50" name="Group 49">
                      <a:extLst>
                        <a:ext uri="{FF2B5EF4-FFF2-40B4-BE49-F238E27FC236}">
                          <a16:creationId xmlns:a16="http://schemas.microsoft.com/office/drawing/2014/main" id="{4DA399C9-0C59-8E42-8635-A7F4FD97BBF1}"/>
                        </a:ext>
                      </a:extLst>
                    </p:cNvPr>
                    <p:cNvGrpSpPr/>
                    <p:nvPr/>
                  </p:nvGrpSpPr>
                  <p:grpSpPr>
                    <a:xfrm>
                      <a:off x="6732240" y="3740219"/>
                      <a:ext cx="0" cy="269393"/>
                      <a:chOff x="6732240" y="3740219"/>
                      <a:chExt cx="0" cy="269393"/>
                    </a:xfrm>
                  </p:grpSpPr>
                  <p:cxnSp>
                    <p:nvCxnSpPr>
                      <p:cNvPr id="54" name="Straight Connector 53">
                        <a:extLst>
                          <a:ext uri="{FF2B5EF4-FFF2-40B4-BE49-F238E27FC236}">
                            <a16:creationId xmlns:a16="http://schemas.microsoft.com/office/drawing/2014/main" id="{7344DC05-0E37-1D4C-975E-7050D24C0FF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5" name="Straight Connector 54">
                        <a:extLst>
                          <a:ext uri="{FF2B5EF4-FFF2-40B4-BE49-F238E27FC236}">
                            <a16:creationId xmlns:a16="http://schemas.microsoft.com/office/drawing/2014/main" id="{3B2A3A3C-56A7-F643-97EF-CF4650C6589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1" name="Group 50">
                      <a:extLst>
                        <a:ext uri="{FF2B5EF4-FFF2-40B4-BE49-F238E27FC236}">
                          <a16:creationId xmlns:a16="http://schemas.microsoft.com/office/drawing/2014/main" id="{923D425D-C7C9-1348-AD12-146EDB76337F}"/>
                        </a:ext>
                      </a:extLst>
                    </p:cNvPr>
                    <p:cNvGrpSpPr/>
                    <p:nvPr/>
                  </p:nvGrpSpPr>
                  <p:grpSpPr>
                    <a:xfrm>
                      <a:off x="6948264" y="3740219"/>
                      <a:ext cx="0" cy="269393"/>
                      <a:chOff x="6732240" y="3740219"/>
                      <a:chExt cx="0" cy="269393"/>
                    </a:xfrm>
                  </p:grpSpPr>
                  <p:cxnSp>
                    <p:nvCxnSpPr>
                      <p:cNvPr id="52" name="Straight Connector 51">
                        <a:extLst>
                          <a:ext uri="{FF2B5EF4-FFF2-40B4-BE49-F238E27FC236}">
                            <a16:creationId xmlns:a16="http://schemas.microsoft.com/office/drawing/2014/main" id="{9C63D5B8-3048-E246-9DA6-C325429C42A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3" name="Straight Connector 52">
                        <a:extLst>
                          <a:ext uri="{FF2B5EF4-FFF2-40B4-BE49-F238E27FC236}">
                            <a16:creationId xmlns:a16="http://schemas.microsoft.com/office/drawing/2014/main" id="{6F1C18F5-EC08-9249-B559-44FB2CA1EA37}"/>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3" name="Group 42">
                    <a:extLst>
                      <a:ext uri="{FF2B5EF4-FFF2-40B4-BE49-F238E27FC236}">
                        <a16:creationId xmlns:a16="http://schemas.microsoft.com/office/drawing/2014/main" id="{0AA8B1A4-0916-6444-9864-983DE76D16C0}"/>
                      </a:ext>
                    </a:extLst>
                  </p:cNvPr>
                  <p:cNvGrpSpPr/>
                  <p:nvPr/>
                </p:nvGrpSpPr>
                <p:grpSpPr>
                  <a:xfrm>
                    <a:off x="6287242" y="3740219"/>
                    <a:ext cx="216024" cy="269393"/>
                    <a:chOff x="6732240" y="3740219"/>
                    <a:chExt cx="216024" cy="269393"/>
                  </a:xfrm>
                </p:grpSpPr>
                <p:grpSp>
                  <p:nvGrpSpPr>
                    <p:cNvPr id="44" name="Group 43">
                      <a:extLst>
                        <a:ext uri="{FF2B5EF4-FFF2-40B4-BE49-F238E27FC236}">
                          <a16:creationId xmlns:a16="http://schemas.microsoft.com/office/drawing/2014/main" id="{370DC8C3-A3FD-6B41-8048-36FC4A192CC3}"/>
                        </a:ext>
                      </a:extLst>
                    </p:cNvPr>
                    <p:cNvGrpSpPr/>
                    <p:nvPr/>
                  </p:nvGrpSpPr>
                  <p:grpSpPr>
                    <a:xfrm>
                      <a:off x="6732240" y="3740219"/>
                      <a:ext cx="0" cy="269393"/>
                      <a:chOff x="6732240" y="3740219"/>
                      <a:chExt cx="0" cy="269393"/>
                    </a:xfrm>
                  </p:grpSpPr>
                  <p:cxnSp>
                    <p:nvCxnSpPr>
                      <p:cNvPr id="48" name="Straight Connector 47">
                        <a:extLst>
                          <a:ext uri="{FF2B5EF4-FFF2-40B4-BE49-F238E27FC236}">
                            <a16:creationId xmlns:a16="http://schemas.microsoft.com/office/drawing/2014/main" id="{A235673B-4491-454B-AD25-F3E32FAA4B3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46B38354-8CDF-EE4E-B21E-2F53375A4D4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5" name="Group 44">
                      <a:extLst>
                        <a:ext uri="{FF2B5EF4-FFF2-40B4-BE49-F238E27FC236}">
                          <a16:creationId xmlns:a16="http://schemas.microsoft.com/office/drawing/2014/main" id="{31709E19-5B8C-5846-8D84-055812D48E08}"/>
                        </a:ext>
                      </a:extLst>
                    </p:cNvPr>
                    <p:cNvGrpSpPr/>
                    <p:nvPr/>
                  </p:nvGrpSpPr>
                  <p:grpSpPr>
                    <a:xfrm>
                      <a:off x="6948264" y="3740219"/>
                      <a:ext cx="0" cy="269393"/>
                      <a:chOff x="6732240" y="3740219"/>
                      <a:chExt cx="0" cy="269393"/>
                    </a:xfrm>
                  </p:grpSpPr>
                  <p:cxnSp>
                    <p:nvCxnSpPr>
                      <p:cNvPr id="46" name="Straight Connector 45">
                        <a:extLst>
                          <a:ext uri="{FF2B5EF4-FFF2-40B4-BE49-F238E27FC236}">
                            <a16:creationId xmlns:a16="http://schemas.microsoft.com/office/drawing/2014/main" id="{B44BA8DC-3E5E-EB44-A080-A715854E973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7" name="Straight Connector 46">
                        <a:extLst>
                          <a:ext uri="{FF2B5EF4-FFF2-40B4-BE49-F238E27FC236}">
                            <a16:creationId xmlns:a16="http://schemas.microsoft.com/office/drawing/2014/main" id="{E75916E3-A921-474F-97BC-FCA75B2EB1B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5" name="Group 24">
                <a:extLst>
                  <a:ext uri="{FF2B5EF4-FFF2-40B4-BE49-F238E27FC236}">
                    <a16:creationId xmlns:a16="http://schemas.microsoft.com/office/drawing/2014/main" id="{C98C0412-46FE-424A-B553-EA2634307137}"/>
                  </a:ext>
                </a:extLst>
              </p:cNvPr>
              <p:cNvGrpSpPr/>
              <p:nvPr/>
            </p:nvGrpSpPr>
            <p:grpSpPr>
              <a:xfrm>
                <a:off x="1147605" y="3735411"/>
                <a:ext cx="661022" cy="269397"/>
                <a:chOff x="6287242" y="3740215"/>
                <a:chExt cx="661022" cy="269397"/>
              </a:xfrm>
            </p:grpSpPr>
            <p:grpSp>
              <p:nvGrpSpPr>
                <p:cNvPr id="26" name="Group 25">
                  <a:extLst>
                    <a:ext uri="{FF2B5EF4-FFF2-40B4-BE49-F238E27FC236}">
                      <a16:creationId xmlns:a16="http://schemas.microsoft.com/office/drawing/2014/main" id="{7C3DFF87-0650-AA4F-8B49-F43C0AC3F2CB}"/>
                    </a:ext>
                  </a:extLst>
                </p:cNvPr>
                <p:cNvGrpSpPr/>
                <p:nvPr/>
              </p:nvGrpSpPr>
              <p:grpSpPr>
                <a:xfrm>
                  <a:off x="6732240" y="3740215"/>
                  <a:ext cx="216024" cy="269397"/>
                  <a:chOff x="6732240" y="3740215"/>
                  <a:chExt cx="216024" cy="269397"/>
                </a:xfrm>
              </p:grpSpPr>
              <p:grpSp>
                <p:nvGrpSpPr>
                  <p:cNvPr id="34" name="Group 33">
                    <a:extLst>
                      <a:ext uri="{FF2B5EF4-FFF2-40B4-BE49-F238E27FC236}">
                        <a16:creationId xmlns:a16="http://schemas.microsoft.com/office/drawing/2014/main" id="{AD7FD3BC-4D24-D443-B4D6-739AAA48A9C7}"/>
                      </a:ext>
                    </a:extLst>
                  </p:cNvPr>
                  <p:cNvGrpSpPr/>
                  <p:nvPr/>
                </p:nvGrpSpPr>
                <p:grpSpPr>
                  <a:xfrm>
                    <a:off x="6732240" y="3740215"/>
                    <a:ext cx="0" cy="269397"/>
                    <a:chOff x="6732240" y="3740215"/>
                    <a:chExt cx="0" cy="269397"/>
                  </a:xfrm>
                </p:grpSpPr>
                <p:cxnSp>
                  <p:nvCxnSpPr>
                    <p:cNvPr id="38" name="Straight Connector 37">
                      <a:extLst>
                        <a:ext uri="{FF2B5EF4-FFF2-40B4-BE49-F238E27FC236}">
                          <a16:creationId xmlns:a16="http://schemas.microsoft.com/office/drawing/2014/main" id="{1EFB527F-9055-CD4C-A5D7-E2ED6564CCBF}"/>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id="{1A2565E7-0E72-874A-B5D8-88477A70DC4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5" name="Group 34">
                    <a:extLst>
                      <a:ext uri="{FF2B5EF4-FFF2-40B4-BE49-F238E27FC236}">
                        <a16:creationId xmlns:a16="http://schemas.microsoft.com/office/drawing/2014/main" id="{D0DC84E1-0F11-8443-BB5A-80EFB24B5B9C}"/>
                      </a:ext>
                    </a:extLst>
                  </p:cNvPr>
                  <p:cNvGrpSpPr/>
                  <p:nvPr/>
                </p:nvGrpSpPr>
                <p:grpSpPr>
                  <a:xfrm>
                    <a:off x="6948264" y="3740215"/>
                    <a:ext cx="0" cy="269397"/>
                    <a:chOff x="6732240" y="3740215"/>
                    <a:chExt cx="0" cy="269397"/>
                  </a:xfrm>
                </p:grpSpPr>
                <p:cxnSp>
                  <p:nvCxnSpPr>
                    <p:cNvPr id="36" name="Straight Connector 35">
                      <a:extLst>
                        <a:ext uri="{FF2B5EF4-FFF2-40B4-BE49-F238E27FC236}">
                          <a16:creationId xmlns:a16="http://schemas.microsoft.com/office/drawing/2014/main" id="{5C456B6D-47D0-0E46-AAE8-0E87977E5BCA}"/>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7" name="Straight Connector 36">
                      <a:extLst>
                        <a:ext uri="{FF2B5EF4-FFF2-40B4-BE49-F238E27FC236}">
                          <a16:creationId xmlns:a16="http://schemas.microsoft.com/office/drawing/2014/main" id="{DA897E58-D620-7847-ABCC-AFB4C4F0629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7" name="Group 26">
                  <a:extLst>
                    <a:ext uri="{FF2B5EF4-FFF2-40B4-BE49-F238E27FC236}">
                      <a16:creationId xmlns:a16="http://schemas.microsoft.com/office/drawing/2014/main" id="{4E30E07F-3AE8-0F4B-9B03-5993167FD4FC}"/>
                    </a:ext>
                  </a:extLst>
                </p:cNvPr>
                <p:cNvGrpSpPr/>
                <p:nvPr/>
              </p:nvGrpSpPr>
              <p:grpSpPr>
                <a:xfrm>
                  <a:off x="6287242" y="3740215"/>
                  <a:ext cx="216024" cy="269397"/>
                  <a:chOff x="6732240" y="3740215"/>
                  <a:chExt cx="216024" cy="269397"/>
                </a:xfrm>
              </p:grpSpPr>
              <p:grpSp>
                <p:nvGrpSpPr>
                  <p:cNvPr id="28" name="Group 27">
                    <a:extLst>
                      <a:ext uri="{FF2B5EF4-FFF2-40B4-BE49-F238E27FC236}">
                        <a16:creationId xmlns:a16="http://schemas.microsoft.com/office/drawing/2014/main" id="{7A63E623-13A8-8D42-82EB-DD574CFF189B}"/>
                      </a:ext>
                    </a:extLst>
                  </p:cNvPr>
                  <p:cNvGrpSpPr/>
                  <p:nvPr/>
                </p:nvGrpSpPr>
                <p:grpSpPr>
                  <a:xfrm>
                    <a:off x="6732240" y="3740215"/>
                    <a:ext cx="0" cy="269397"/>
                    <a:chOff x="6732240" y="3740215"/>
                    <a:chExt cx="0" cy="269397"/>
                  </a:xfrm>
                </p:grpSpPr>
                <p:cxnSp>
                  <p:nvCxnSpPr>
                    <p:cNvPr id="32" name="Straight Connector 31">
                      <a:extLst>
                        <a:ext uri="{FF2B5EF4-FFF2-40B4-BE49-F238E27FC236}">
                          <a16:creationId xmlns:a16="http://schemas.microsoft.com/office/drawing/2014/main" id="{80E0ED2D-9FA2-034E-97EB-58787167EF92}"/>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63911DA5-C0C8-1846-9EDF-63674725CA8B}"/>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29" name="Group 28">
                    <a:extLst>
                      <a:ext uri="{FF2B5EF4-FFF2-40B4-BE49-F238E27FC236}">
                        <a16:creationId xmlns:a16="http://schemas.microsoft.com/office/drawing/2014/main" id="{FE96E9F4-A396-6F42-A505-47C3D13EF4EA}"/>
                      </a:ext>
                    </a:extLst>
                  </p:cNvPr>
                  <p:cNvGrpSpPr/>
                  <p:nvPr/>
                </p:nvGrpSpPr>
                <p:grpSpPr>
                  <a:xfrm>
                    <a:off x="6948264" y="3740215"/>
                    <a:ext cx="0" cy="269397"/>
                    <a:chOff x="6732240" y="3740215"/>
                    <a:chExt cx="0" cy="269397"/>
                  </a:xfrm>
                </p:grpSpPr>
                <p:cxnSp>
                  <p:nvCxnSpPr>
                    <p:cNvPr id="30" name="Straight Connector 29">
                      <a:extLst>
                        <a:ext uri="{FF2B5EF4-FFF2-40B4-BE49-F238E27FC236}">
                          <a16:creationId xmlns:a16="http://schemas.microsoft.com/office/drawing/2014/main" id="{E4EE89A1-19B3-C048-B77C-2E27796EE78E}"/>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1" name="Straight Connector 30">
                      <a:extLst>
                        <a:ext uri="{FF2B5EF4-FFF2-40B4-BE49-F238E27FC236}">
                          <a16:creationId xmlns:a16="http://schemas.microsoft.com/office/drawing/2014/main" id="{1C5C9636-93CD-AD4E-A735-500D157E8411}"/>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4" name="Group 13">
              <a:extLst>
                <a:ext uri="{FF2B5EF4-FFF2-40B4-BE49-F238E27FC236}">
                  <a16:creationId xmlns:a16="http://schemas.microsoft.com/office/drawing/2014/main" id="{0F006544-9A6D-7944-9446-047A4E4F8DCF}"/>
                </a:ext>
              </a:extLst>
            </p:cNvPr>
            <p:cNvGrpSpPr/>
            <p:nvPr/>
          </p:nvGrpSpPr>
          <p:grpSpPr>
            <a:xfrm>
              <a:off x="169605" y="2671825"/>
              <a:ext cx="6908281" cy="399589"/>
              <a:chOff x="169605" y="2672834"/>
              <a:chExt cx="6908281" cy="399589"/>
            </a:xfrm>
          </p:grpSpPr>
          <p:cxnSp>
            <p:nvCxnSpPr>
              <p:cNvPr id="19" name="Straight Arrow Connector 18">
                <a:extLst>
                  <a:ext uri="{FF2B5EF4-FFF2-40B4-BE49-F238E27FC236}">
                    <a16:creationId xmlns:a16="http://schemas.microsoft.com/office/drawing/2014/main" id="{338D4BA5-EAFE-254B-8E24-39233E184154}"/>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CE8D9119-55E3-7F4B-8BAD-BA313CE9034A}"/>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21" name="Rectangle 20">
                <a:extLst>
                  <a:ext uri="{FF2B5EF4-FFF2-40B4-BE49-F238E27FC236}">
                    <a16:creationId xmlns:a16="http://schemas.microsoft.com/office/drawing/2014/main" id="{9AED8F31-876A-CC40-A5D8-9A8C5DAC3B88}"/>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15" name="Group 14">
              <a:extLst>
                <a:ext uri="{FF2B5EF4-FFF2-40B4-BE49-F238E27FC236}">
                  <a16:creationId xmlns:a16="http://schemas.microsoft.com/office/drawing/2014/main" id="{77FA4094-6DAC-7B47-9158-305BE9027EF1}"/>
                </a:ext>
              </a:extLst>
            </p:cNvPr>
            <p:cNvGrpSpPr/>
            <p:nvPr/>
          </p:nvGrpSpPr>
          <p:grpSpPr>
            <a:xfrm>
              <a:off x="205071" y="3278043"/>
              <a:ext cx="6959217" cy="380249"/>
              <a:chOff x="205071" y="3463718"/>
              <a:chExt cx="6959217" cy="380249"/>
            </a:xfrm>
          </p:grpSpPr>
          <p:cxnSp>
            <p:nvCxnSpPr>
              <p:cNvPr id="16" name="Straight Arrow Connector 15">
                <a:extLst>
                  <a:ext uri="{FF2B5EF4-FFF2-40B4-BE49-F238E27FC236}">
                    <a16:creationId xmlns:a16="http://schemas.microsoft.com/office/drawing/2014/main" id="{EA5C8B40-1EC0-464F-BBC1-C757E8FAA980}"/>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16">
                <a:extLst>
                  <a:ext uri="{FF2B5EF4-FFF2-40B4-BE49-F238E27FC236}">
                    <a16:creationId xmlns:a16="http://schemas.microsoft.com/office/drawing/2014/main" id="{6C076CC7-DA25-9B4E-BB7D-2E5116DA23A6}"/>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18" name="Rectangle 17">
                <a:extLst>
                  <a:ext uri="{FF2B5EF4-FFF2-40B4-BE49-F238E27FC236}">
                    <a16:creationId xmlns:a16="http://schemas.microsoft.com/office/drawing/2014/main" id="{899F2208-5F1A-1E46-90D3-55E92184E21D}"/>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grpSp>
      <p:sp>
        <p:nvSpPr>
          <p:cNvPr id="4" name="Rectangle 3">
            <a:extLst>
              <a:ext uri="{FF2B5EF4-FFF2-40B4-BE49-F238E27FC236}">
                <a16:creationId xmlns:a16="http://schemas.microsoft.com/office/drawing/2014/main" id="{21F6DF01-31AA-3248-B6F2-1977AF21B53C}"/>
              </a:ext>
            </a:extLst>
          </p:cNvPr>
          <p:cNvSpPr/>
          <p:nvPr/>
        </p:nvSpPr>
        <p:spPr>
          <a:xfrm>
            <a:off x="7035163" y="677235"/>
            <a:ext cx="2154757" cy="538609"/>
          </a:xfrm>
          <a:prstGeom prst="rect">
            <a:avLst/>
          </a:prstGeom>
        </p:spPr>
        <p:txBody>
          <a:bodyPr wrap="none">
            <a:spAutoFit/>
          </a:bodyPr>
          <a:lstStyle/>
          <a:p>
            <a:pPr algn="ctr"/>
            <a:r>
              <a:rPr lang="en-US" b="1" dirty="0"/>
              <a:t>DNA Helix</a:t>
            </a:r>
          </a:p>
          <a:p>
            <a:pPr algn="ctr"/>
            <a:r>
              <a:rPr lang="en-US" sz="1100" b="1" dirty="0"/>
              <a:t>(Polymer of deoxyribonucleotide)</a:t>
            </a:r>
            <a:endParaRPr lang="en-US" sz="1100" dirty="0"/>
          </a:p>
        </p:txBody>
      </p:sp>
      <p:grpSp>
        <p:nvGrpSpPr>
          <p:cNvPr id="6" name="Group 5">
            <a:extLst>
              <a:ext uri="{FF2B5EF4-FFF2-40B4-BE49-F238E27FC236}">
                <a16:creationId xmlns:a16="http://schemas.microsoft.com/office/drawing/2014/main" id="{CDF18E8E-C16F-5042-A1BA-F318E2C56830}"/>
              </a:ext>
            </a:extLst>
          </p:cNvPr>
          <p:cNvGrpSpPr/>
          <p:nvPr/>
        </p:nvGrpSpPr>
        <p:grpSpPr>
          <a:xfrm>
            <a:off x="615100" y="2180097"/>
            <a:ext cx="8238400" cy="538609"/>
            <a:chOff x="615100" y="2180097"/>
            <a:chExt cx="8238400" cy="538609"/>
          </a:xfrm>
        </p:grpSpPr>
        <p:grpSp>
          <p:nvGrpSpPr>
            <p:cNvPr id="134" name="Group 133">
              <a:extLst>
                <a:ext uri="{FF2B5EF4-FFF2-40B4-BE49-F238E27FC236}">
                  <a16:creationId xmlns:a16="http://schemas.microsoft.com/office/drawing/2014/main" id="{726EBBD9-B4E3-3B46-9F07-08F3E8EEF59F}"/>
                </a:ext>
              </a:extLst>
            </p:cNvPr>
            <p:cNvGrpSpPr/>
            <p:nvPr/>
          </p:nvGrpSpPr>
          <p:grpSpPr>
            <a:xfrm>
              <a:off x="615100" y="2185538"/>
              <a:ext cx="6336704" cy="312840"/>
              <a:chOff x="425228" y="2857493"/>
              <a:chExt cx="6336704" cy="312840"/>
            </a:xfrm>
          </p:grpSpPr>
          <p:grpSp>
            <p:nvGrpSpPr>
              <p:cNvPr id="135" name="Group 134">
                <a:extLst>
                  <a:ext uri="{FF2B5EF4-FFF2-40B4-BE49-F238E27FC236}">
                    <a16:creationId xmlns:a16="http://schemas.microsoft.com/office/drawing/2014/main" id="{A40485EE-42E4-7345-AFED-5AFA921057C1}"/>
                  </a:ext>
                </a:extLst>
              </p:cNvPr>
              <p:cNvGrpSpPr/>
              <p:nvPr/>
            </p:nvGrpSpPr>
            <p:grpSpPr>
              <a:xfrm>
                <a:off x="606240" y="2857493"/>
                <a:ext cx="5741172" cy="312840"/>
                <a:chOff x="1147605" y="3735411"/>
                <a:chExt cx="5741172" cy="148808"/>
              </a:xfrm>
            </p:grpSpPr>
            <p:grpSp>
              <p:nvGrpSpPr>
                <p:cNvPr id="144" name="Group 143">
                  <a:extLst>
                    <a:ext uri="{FF2B5EF4-FFF2-40B4-BE49-F238E27FC236}">
                      <a16:creationId xmlns:a16="http://schemas.microsoft.com/office/drawing/2014/main" id="{ED6DACE4-3AA1-EE46-AB2C-CD98AD2531E2}"/>
                    </a:ext>
                  </a:extLst>
                </p:cNvPr>
                <p:cNvGrpSpPr/>
                <p:nvPr/>
              </p:nvGrpSpPr>
              <p:grpSpPr>
                <a:xfrm>
                  <a:off x="5387662" y="3740219"/>
                  <a:ext cx="1501115" cy="144000"/>
                  <a:chOff x="5447149" y="3740219"/>
                  <a:chExt cx="1501115" cy="144000"/>
                </a:xfrm>
              </p:grpSpPr>
              <p:grpSp>
                <p:nvGrpSpPr>
                  <p:cNvPr id="222" name="Group 221">
                    <a:extLst>
                      <a:ext uri="{FF2B5EF4-FFF2-40B4-BE49-F238E27FC236}">
                        <a16:creationId xmlns:a16="http://schemas.microsoft.com/office/drawing/2014/main" id="{F9B4D8EC-825D-A047-991B-7048B049F40A}"/>
                      </a:ext>
                    </a:extLst>
                  </p:cNvPr>
                  <p:cNvGrpSpPr/>
                  <p:nvPr/>
                </p:nvGrpSpPr>
                <p:grpSpPr>
                  <a:xfrm>
                    <a:off x="6287242" y="3740219"/>
                    <a:ext cx="661022" cy="144000"/>
                    <a:chOff x="6287242" y="3740219"/>
                    <a:chExt cx="661022" cy="144000"/>
                  </a:xfrm>
                </p:grpSpPr>
                <p:grpSp>
                  <p:nvGrpSpPr>
                    <p:cNvPr id="238" name="Group 237">
                      <a:extLst>
                        <a:ext uri="{FF2B5EF4-FFF2-40B4-BE49-F238E27FC236}">
                          <a16:creationId xmlns:a16="http://schemas.microsoft.com/office/drawing/2014/main" id="{A0A8BB33-B070-2140-AFB2-D7E8A3F4BCEA}"/>
                        </a:ext>
                      </a:extLst>
                    </p:cNvPr>
                    <p:cNvGrpSpPr/>
                    <p:nvPr/>
                  </p:nvGrpSpPr>
                  <p:grpSpPr>
                    <a:xfrm>
                      <a:off x="6732240" y="3740219"/>
                      <a:ext cx="216024" cy="144000"/>
                      <a:chOff x="6732240" y="3740219"/>
                      <a:chExt cx="216024" cy="144000"/>
                    </a:xfrm>
                  </p:grpSpPr>
                  <p:cxnSp>
                    <p:nvCxnSpPr>
                      <p:cNvPr id="250" name="Straight Connector 249">
                        <a:extLst>
                          <a:ext uri="{FF2B5EF4-FFF2-40B4-BE49-F238E27FC236}">
                            <a16:creationId xmlns:a16="http://schemas.microsoft.com/office/drawing/2014/main" id="{32ABD57B-13B7-1B44-94BB-ED4DA8974F5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48" name="Straight Connector 247">
                        <a:extLst>
                          <a:ext uri="{FF2B5EF4-FFF2-40B4-BE49-F238E27FC236}">
                            <a16:creationId xmlns:a16="http://schemas.microsoft.com/office/drawing/2014/main" id="{4BEF8674-F187-264C-BC85-8C229CF5C131}"/>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39" name="Group 238">
                      <a:extLst>
                        <a:ext uri="{FF2B5EF4-FFF2-40B4-BE49-F238E27FC236}">
                          <a16:creationId xmlns:a16="http://schemas.microsoft.com/office/drawing/2014/main" id="{729D9636-3297-4446-A308-C337745B286C}"/>
                        </a:ext>
                      </a:extLst>
                    </p:cNvPr>
                    <p:cNvGrpSpPr/>
                    <p:nvPr/>
                  </p:nvGrpSpPr>
                  <p:grpSpPr>
                    <a:xfrm>
                      <a:off x="6287242" y="3740219"/>
                      <a:ext cx="216024" cy="144000"/>
                      <a:chOff x="6732240" y="3740219"/>
                      <a:chExt cx="216024" cy="144000"/>
                    </a:xfrm>
                  </p:grpSpPr>
                  <p:cxnSp>
                    <p:nvCxnSpPr>
                      <p:cNvPr id="244" name="Straight Connector 243">
                        <a:extLst>
                          <a:ext uri="{FF2B5EF4-FFF2-40B4-BE49-F238E27FC236}">
                            <a16:creationId xmlns:a16="http://schemas.microsoft.com/office/drawing/2014/main" id="{A9350EAA-7F19-E447-A4A7-20AF7D7DD59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42" name="Straight Connector 241">
                        <a:extLst>
                          <a:ext uri="{FF2B5EF4-FFF2-40B4-BE49-F238E27FC236}">
                            <a16:creationId xmlns:a16="http://schemas.microsoft.com/office/drawing/2014/main" id="{116AE028-66A1-E043-9461-1BE4A6D44B39}"/>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223" name="Group 222">
                    <a:extLst>
                      <a:ext uri="{FF2B5EF4-FFF2-40B4-BE49-F238E27FC236}">
                        <a16:creationId xmlns:a16="http://schemas.microsoft.com/office/drawing/2014/main" id="{B84B42E6-1BEF-0E49-8ADB-A929692ECE3A}"/>
                      </a:ext>
                    </a:extLst>
                  </p:cNvPr>
                  <p:cNvGrpSpPr/>
                  <p:nvPr/>
                </p:nvGrpSpPr>
                <p:grpSpPr>
                  <a:xfrm>
                    <a:off x="5447149" y="3740219"/>
                    <a:ext cx="661022" cy="144000"/>
                    <a:chOff x="6287242" y="3740219"/>
                    <a:chExt cx="661022" cy="144000"/>
                  </a:xfrm>
                </p:grpSpPr>
                <p:grpSp>
                  <p:nvGrpSpPr>
                    <p:cNvPr id="224" name="Group 223">
                      <a:extLst>
                        <a:ext uri="{FF2B5EF4-FFF2-40B4-BE49-F238E27FC236}">
                          <a16:creationId xmlns:a16="http://schemas.microsoft.com/office/drawing/2014/main" id="{FC3FC7E9-F0D6-9F4B-A0DA-C31A088BD3EC}"/>
                        </a:ext>
                      </a:extLst>
                    </p:cNvPr>
                    <p:cNvGrpSpPr/>
                    <p:nvPr/>
                  </p:nvGrpSpPr>
                  <p:grpSpPr>
                    <a:xfrm>
                      <a:off x="6732240" y="3740219"/>
                      <a:ext cx="216024" cy="144000"/>
                      <a:chOff x="6732240" y="3740219"/>
                      <a:chExt cx="216024" cy="144000"/>
                    </a:xfrm>
                  </p:grpSpPr>
                  <p:cxnSp>
                    <p:nvCxnSpPr>
                      <p:cNvPr id="236" name="Straight Connector 235">
                        <a:extLst>
                          <a:ext uri="{FF2B5EF4-FFF2-40B4-BE49-F238E27FC236}">
                            <a16:creationId xmlns:a16="http://schemas.microsoft.com/office/drawing/2014/main" id="{8BEC6498-A107-174D-B83B-335ED1D5BB6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34" name="Straight Connector 233">
                        <a:extLst>
                          <a:ext uri="{FF2B5EF4-FFF2-40B4-BE49-F238E27FC236}">
                            <a16:creationId xmlns:a16="http://schemas.microsoft.com/office/drawing/2014/main" id="{D9E23FC5-1FE0-D74A-B57B-BDAD409158AB}"/>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25" name="Group 224">
                      <a:extLst>
                        <a:ext uri="{FF2B5EF4-FFF2-40B4-BE49-F238E27FC236}">
                          <a16:creationId xmlns:a16="http://schemas.microsoft.com/office/drawing/2014/main" id="{D877A7EA-8DCE-E74C-9419-5A51A2E3D5E5}"/>
                        </a:ext>
                      </a:extLst>
                    </p:cNvPr>
                    <p:cNvGrpSpPr/>
                    <p:nvPr/>
                  </p:nvGrpSpPr>
                  <p:grpSpPr>
                    <a:xfrm>
                      <a:off x="6287242" y="3740219"/>
                      <a:ext cx="216024" cy="144000"/>
                      <a:chOff x="6732240" y="3740219"/>
                      <a:chExt cx="216024" cy="144000"/>
                    </a:xfrm>
                  </p:grpSpPr>
                  <p:cxnSp>
                    <p:nvCxnSpPr>
                      <p:cNvPr id="230" name="Straight Connector 229">
                        <a:extLst>
                          <a:ext uri="{FF2B5EF4-FFF2-40B4-BE49-F238E27FC236}">
                            <a16:creationId xmlns:a16="http://schemas.microsoft.com/office/drawing/2014/main" id="{C108F885-52E6-894D-BD71-B1BDD07E092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28" name="Straight Connector 227">
                        <a:extLst>
                          <a:ext uri="{FF2B5EF4-FFF2-40B4-BE49-F238E27FC236}">
                            <a16:creationId xmlns:a16="http://schemas.microsoft.com/office/drawing/2014/main" id="{60135007-38F4-9F4F-9E37-EFD36FF49052}"/>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5" name="Group 144">
                  <a:extLst>
                    <a:ext uri="{FF2B5EF4-FFF2-40B4-BE49-F238E27FC236}">
                      <a16:creationId xmlns:a16="http://schemas.microsoft.com/office/drawing/2014/main" id="{0EBAE63E-463A-0941-89B8-C47B34226A8B}"/>
                    </a:ext>
                  </a:extLst>
                </p:cNvPr>
                <p:cNvGrpSpPr/>
                <p:nvPr/>
              </p:nvGrpSpPr>
              <p:grpSpPr>
                <a:xfrm>
                  <a:off x="3689947" y="3740219"/>
                  <a:ext cx="1501115" cy="144000"/>
                  <a:chOff x="5447149" y="3740219"/>
                  <a:chExt cx="1501115" cy="144000"/>
                </a:xfrm>
              </p:grpSpPr>
              <p:grpSp>
                <p:nvGrpSpPr>
                  <p:cNvPr id="192" name="Group 191">
                    <a:extLst>
                      <a:ext uri="{FF2B5EF4-FFF2-40B4-BE49-F238E27FC236}">
                        <a16:creationId xmlns:a16="http://schemas.microsoft.com/office/drawing/2014/main" id="{8C527FFA-3F91-E244-BD36-DE5979982D34}"/>
                      </a:ext>
                    </a:extLst>
                  </p:cNvPr>
                  <p:cNvGrpSpPr/>
                  <p:nvPr/>
                </p:nvGrpSpPr>
                <p:grpSpPr>
                  <a:xfrm>
                    <a:off x="6287242" y="3740219"/>
                    <a:ext cx="661022" cy="144000"/>
                    <a:chOff x="6287242" y="3740219"/>
                    <a:chExt cx="661022" cy="144000"/>
                  </a:xfrm>
                </p:grpSpPr>
                <p:grpSp>
                  <p:nvGrpSpPr>
                    <p:cNvPr id="208" name="Group 207">
                      <a:extLst>
                        <a:ext uri="{FF2B5EF4-FFF2-40B4-BE49-F238E27FC236}">
                          <a16:creationId xmlns:a16="http://schemas.microsoft.com/office/drawing/2014/main" id="{C8F9CA80-0CAC-EF45-A53F-3415FF52DD65}"/>
                        </a:ext>
                      </a:extLst>
                    </p:cNvPr>
                    <p:cNvGrpSpPr/>
                    <p:nvPr/>
                  </p:nvGrpSpPr>
                  <p:grpSpPr>
                    <a:xfrm>
                      <a:off x="6732240" y="3740219"/>
                      <a:ext cx="216024" cy="144000"/>
                      <a:chOff x="6732240" y="3740219"/>
                      <a:chExt cx="216024" cy="144000"/>
                    </a:xfrm>
                  </p:grpSpPr>
                  <p:cxnSp>
                    <p:nvCxnSpPr>
                      <p:cNvPr id="220" name="Straight Connector 219">
                        <a:extLst>
                          <a:ext uri="{FF2B5EF4-FFF2-40B4-BE49-F238E27FC236}">
                            <a16:creationId xmlns:a16="http://schemas.microsoft.com/office/drawing/2014/main" id="{20F3A1F5-FB83-F248-9544-79F1AA1821B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18" name="Straight Connector 217">
                        <a:extLst>
                          <a:ext uri="{FF2B5EF4-FFF2-40B4-BE49-F238E27FC236}">
                            <a16:creationId xmlns:a16="http://schemas.microsoft.com/office/drawing/2014/main" id="{7FE7F803-F95E-AF4C-A121-5EBA5DBDB4E7}"/>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209" name="Group 208">
                      <a:extLst>
                        <a:ext uri="{FF2B5EF4-FFF2-40B4-BE49-F238E27FC236}">
                          <a16:creationId xmlns:a16="http://schemas.microsoft.com/office/drawing/2014/main" id="{F673C32D-7F10-524D-871D-7E4A68EA4E28}"/>
                        </a:ext>
                      </a:extLst>
                    </p:cNvPr>
                    <p:cNvGrpSpPr/>
                    <p:nvPr/>
                  </p:nvGrpSpPr>
                  <p:grpSpPr>
                    <a:xfrm>
                      <a:off x="6287242" y="3740219"/>
                      <a:ext cx="216024" cy="144000"/>
                      <a:chOff x="6732240" y="3740219"/>
                      <a:chExt cx="216024" cy="144000"/>
                    </a:xfrm>
                  </p:grpSpPr>
                  <p:cxnSp>
                    <p:nvCxnSpPr>
                      <p:cNvPr id="214" name="Straight Connector 213">
                        <a:extLst>
                          <a:ext uri="{FF2B5EF4-FFF2-40B4-BE49-F238E27FC236}">
                            <a16:creationId xmlns:a16="http://schemas.microsoft.com/office/drawing/2014/main" id="{C228D5A2-1E0A-1C4A-B578-1F0FAC827947}"/>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12" name="Straight Connector 211">
                        <a:extLst>
                          <a:ext uri="{FF2B5EF4-FFF2-40B4-BE49-F238E27FC236}">
                            <a16:creationId xmlns:a16="http://schemas.microsoft.com/office/drawing/2014/main" id="{18705E27-346B-7446-9019-8C1816CE73A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193" name="Group 192">
                    <a:extLst>
                      <a:ext uri="{FF2B5EF4-FFF2-40B4-BE49-F238E27FC236}">
                        <a16:creationId xmlns:a16="http://schemas.microsoft.com/office/drawing/2014/main" id="{F4C676C2-B3A4-9349-9103-C4FA3C345495}"/>
                      </a:ext>
                    </a:extLst>
                  </p:cNvPr>
                  <p:cNvGrpSpPr/>
                  <p:nvPr/>
                </p:nvGrpSpPr>
                <p:grpSpPr>
                  <a:xfrm>
                    <a:off x="5447149" y="3740219"/>
                    <a:ext cx="661022" cy="144000"/>
                    <a:chOff x="6287242" y="3740219"/>
                    <a:chExt cx="661022" cy="144000"/>
                  </a:xfrm>
                </p:grpSpPr>
                <p:grpSp>
                  <p:nvGrpSpPr>
                    <p:cNvPr id="194" name="Group 193">
                      <a:extLst>
                        <a:ext uri="{FF2B5EF4-FFF2-40B4-BE49-F238E27FC236}">
                          <a16:creationId xmlns:a16="http://schemas.microsoft.com/office/drawing/2014/main" id="{3C0E931F-C39C-5F42-AFE8-002CE8FD9B2C}"/>
                        </a:ext>
                      </a:extLst>
                    </p:cNvPr>
                    <p:cNvGrpSpPr/>
                    <p:nvPr/>
                  </p:nvGrpSpPr>
                  <p:grpSpPr>
                    <a:xfrm>
                      <a:off x="6732240" y="3740219"/>
                      <a:ext cx="216024" cy="144000"/>
                      <a:chOff x="6732240" y="3740219"/>
                      <a:chExt cx="216024" cy="144000"/>
                    </a:xfrm>
                  </p:grpSpPr>
                  <p:cxnSp>
                    <p:nvCxnSpPr>
                      <p:cNvPr id="206" name="Straight Connector 205">
                        <a:extLst>
                          <a:ext uri="{FF2B5EF4-FFF2-40B4-BE49-F238E27FC236}">
                            <a16:creationId xmlns:a16="http://schemas.microsoft.com/office/drawing/2014/main" id="{810E75ED-D4CD-EC4F-BBD0-5E626B4A1D2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04" name="Straight Connector 203">
                        <a:extLst>
                          <a:ext uri="{FF2B5EF4-FFF2-40B4-BE49-F238E27FC236}">
                            <a16:creationId xmlns:a16="http://schemas.microsoft.com/office/drawing/2014/main" id="{FA617BA8-886F-ED48-ACCD-85B63DF9A0B0}"/>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95" name="Group 194">
                      <a:extLst>
                        <a:ext uri="{FF2B5EF4-FFF2-40B4-BE49-F238E27FC236}">
                          <a16:creationId xmlns:a16="http://schemas.microsoft.com/office/drawing/2014/main" id="{190E193C-CFC0-EF4A-A001-FEE87E1C9F26}"/>
                        </a:ext>
                      </a:extLst>
                    </p:cNvPr>
                    <p:cNvGrpSpPr/>
                    <p:nvPr/>
                  </p:nvGrpSpPr>
                  <p:grpSpPr>
                    <a:xfrm>
                      <a:off x="6287242" y="3740219"/>
                      <a:ext cx="216024" cy="144000"/>
                      <a:chOff x="6732240" y="3740219"/>
                      <a:chExt cx="216024" cy="144000"/>
                    </a:xfrm>
                  </p:grpSpPr>
                  <p:cxnSp>
                    <p:nvCxnSpPr>
                      <p:cNvPr id="200" name="Straight Connector 199">
                        <a:extLst>
                          <a:ext uri="{FF2B5EF4-FFF2-40B4-BE49-F238E27FC236}">
                            <a16:creationId xmlns:a16="http://schemas.microsoft.com/office/drawing/2014/main" id="{EFD6B3A1-2E5C-FB4C-869E-8A1C0FDA01B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98" name="Straight Connector 197">
                        <a:extLst>
                          <a:ext uri="{FF2B5EF4-FFF2-40B4-BE49-F238E27FC236}">
                            <a16:creationId xmlns:a16="http://schemas.microsoft.com/office/drawing/2014/main" id="{3F90B23F-233C-7140-B0B2-52FD8DA53EAD}"/>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6" name="Group 145">
                  <a:extLst>
                    <a:ext uri="{FF2B5EF4-FFF2-40B4-BE49-F238E27FC236}">
                      <a16:creationId xmlns:a16="http://schemas.microsoft.com/office/drawing/2014/main" id="{562C0C1F-EBF5-C049-8556-A4C42BA2C6BB}"/>
                    </a:ext>
                  </a:extLst>
                </p:cNvPr>
                <p:cNvGrpSpPr/>
                <p:nvPr/>
              </p:nvGrpSpPr>
              <p:grpSpPr>
                <a:xfrm>
                  <a:off x="1979712" y="3740219"/>
                  <a:ext cx="1501115" cy="144000"/>
                  <a:chOff x="5447149" y="3740219"/>
                  <a:chExt cx="1501115" cy="144000"/>
                </a:xfrm>
              </p:grpSpPr>
              <p:grpSp>
                <p:nvGrpSpPr>
                  <p:cNvPr id="162" name="Group 161">
                    <a:extLst>
                      <a:ext uri="{FF2B5EF4-FFF2-40B4-BE49-F238E27FC236}">
                        <a16:creationId xmlns:a16="http://schemas.microsoft.com/office/drawing/2014/main" id="{27979FA0-7504-694B-966E-C9755B925CE1}"/>
                      </a:ext>
                    </a:extLst>
                  </p:cNvPr>
                  <p:cNvGrpSpPr/>
                  <p:nvPr/>
                </p:nvGrpSpPr>
                <p:grpSpPr>
                  <a:xfrm>
                    <a:off x="6287242" y="3740219"/>
                    <a:ext cx="661022" cy="144000"/>
                    <a:chOff x="6287242" y="3740219"/>
                    <a:chExt cx="661022" cy="144000"/>
                  </a:xfrm>
                </p:grpSpPr>
                <p:grpSp>
                  <p:nvGrpSpPr>
                    <p:cNvPr id="178" name="Group 177">
                      <a:extLst>
                        <a:ext uri="{FF2B5EF4-FFF2-40B4-BE49-F238E27FC236}">
                          <a16:creationId xmlns:a16="http://schemas.microsoft.com/office/drawing/2014/main" id="{45A8DF2D-712E-D141-80AA-530200CCA965}"/>
                        </a:ext>
                      </a:extLst>
                    </p:cNvPr>
                    <p:cNvGrpSpPr/>
                    <p:nvPr/>
                  </p:nvGrpSpPr>
                  <p:grpSpPr>
                    <a:xfrm>
                      <a:off x="6732240" y="3740219"/>
                      <a:ext cx="216024" cy="144000"/>
                      <a:chOff x="6732240" y="3740219"/>
                      <a:chExt cx="216024" cy="144000"/>
                    </a:xfrm>
                  </p:grpSpPr>
                  <p:cxnSp>
                    <p:nvCxnSpPr>
                      <p:cNvPr id="190" name="Straight Connector 189">
                        <a:extLst>
                          <a:ext uri="{FF2B5EF4-FFF2-40B4-BE49-F238E27FC236}">
                            <a16:creationId xmlns:a16="http://schemas.microsoft.com/office/drawing/2014/main" id="{9FA48710-3A18-6047-B46E-D240CB3AA14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88" name="Straight Connector 187">
                        <a:extLst>
                          <a:ext uri="{FF2B5EF4-FFF2-40B4-BE49-F238E27FC236}">
                            <a16:creationId xmlns:a16="http://schemas.microsoft.com/office/drawing/2014/main" id="{25B2B4F1-C611-5043-A062-D38EF5243B14}"/>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79" name="Group 178">
                      <a:extLst>
                        <a:ext uri="{FF2B5EF4-FFF2-40B4-BE49-F238E27FC236}">
                          <a16:creationId xmlns:a16="http://schemas.microsoft.com/office/drawing/2014/main" id="{DB9E35D3-6019-C945-A38B-64A829FFD06B}"/>
                        </a:ext>
                      </a:extLst>
                    </p:cNvPr>
                    <p:cNvGrpSpPr/>
                    <p:nvPr/>
                  </p:nvGrpSpPr>
                  <p:grpSpPr>
                    <a:xfrm>
                      <a:off x="6287242" y="3740219"/>
                      <a:ext cx="216024" cy="144000"/>
                      <a:chOff x="6732240" y="3740219"/>
                      <a:chExt cx="216024" cy="144000"/>
                    </a:xfrm>
                  </p:grpSpPr>
                  <p:cxnSp>
                    <p:nvCxnSpPr>
                      <p:cNvPr id="184" name="Straight Connector 183">
                        <a:extLst>
                          <a:ext uri="{FF2B5EF4-FFF2-40B4-BE49-F238E27FC236}">
                            <a16:creationId xmlns:a16="http://schemas.microsoft.com/office/drawing/2014/main" id="{C71EF8DA-3C45-A841-9622-A163E10B2064}"/>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82" name="Straight Connector 181">
                        <a:extLst>
                          <a:ext uri="{FF2B5EF4-FFF2-40B4-BE49-F238E27FC236}">
                            <a16:creationId xmlns:a16="http://schemas.microsoft.com/office/drawing/2014/main" id="{0F406B87-1825-7349-BCE5-460CE121ADDB}"/>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nvGrpSpPr>
                  <p:cNvPr id="163" name="Group 162">
                    <a:extLst>
                      <a:ext uri="{FF2B5EF4-FFF2-40B4-BE49-F238E27FC236}">
                        <a16:creationId xmlns:a16="http://schemas.microsoft.com/office/drawing/2014/main" id="{97F567B2-9E45-5940-9A29-B98E815138A3}"/>
                      </a:ext>
                    </a:extLst>
                  </p:cNvPr>
                  <p:cNvGrpSpPr/>
                  <p:nvPr/>
                </p:nvGrpSpPr>
                <p:grpSpPr>
                  <a:xfrm>
                    <a:off x="5447149" y="3740219"/>
                    <a:ext cx="661022" cy="144000"/>
                    <a:chOff x="6287242" y="3740219"/>
                    <a:chExt cx="661022" cy="144000"/>
                  </a:xfrm>
                </p:grpSpPr>
                <p:grpSp>
                  <p:nvGrpSpPr>
                    <p:cNvPr id="164" name="Group 163">
                      <a:extLst>
                        <a:ext uri="{FF2B5EF4-FFF2-40B4-BE49-F238E27FC236}">
                          <a16:creationId xmlns:a16="http://schemas.microsoft.com/office/drawing/2014/main" id="{F265D8A1-4AF3-1D4E-8933-9E69AB1628E4}"/>
                        </a:ext>
                      </a:extLst>
                    </p:cNvPr>
                    <p:cNvGrpSpPr/>
                    <p:nvPr/>
                  </p:nvGrpSpPr>
                  <p:grpSpPr>
                    <a:xfrm>
                      <a:off x="6732240" y="3740219"/>
                      <a:ext cx="216024" cy="144000"/>
                      <a:chOff x="6732240" y="3740219"/>
                      <a:chExt cx="216024" cy="144000"/>
                    </a:xfrm>
                  </p:grpSpPr>
                  <p:cxnSp>
                    <p:nvCxnSpPr>
                      <p:cNvPr id="176" name="Straight Connector 175">
                        <a:extLst>
                          <a:ext uri="{FF2B5EF4-FFF2-40B4-BE49-F238E27FC236}">
                            <a16:creationId xmlns:a16="http://schemas.microsoft.com/office/drawing/2014/main" id="{5AB85166-3E19-6248-B36D-6B6AC0D0367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4" name="Straight Connector 173">
                        <a:extLst>
                          <a:ext uri="{FF2B5EF4-FFF2-40B4-BE49-F238E27FC236}">
                            <a16:creationId xmlns:a16="http://schemas.microsoft.com/office/drawing/2014/main" id="{8DC36CD9-71A4-6D41-90E1-BBE97A0C813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65" name="Group 164">
                      <a:extLst>
                        <a:ext uri="{FF2B5EF4-FFF2-40B4-BE49-F238E27FC236}">
                          <a16:creationId xmlns:a16="http://schemas.microsoft.com/office/drawing/2014/main" id="{F951487F-9336-764E-91DA-CE30E7555599}"/>
                        </a:ext>
                      </a:extLst>
                    </p:cNvPr>
                    <p:cNvGrpSpPr/>
                    <p:nvPr/>
                  </p:nvGrpSpPr>
                  <p:grpSpPr>
                    <a:xfrm>
                      <a:off x="6287242" y="3740219"/>
                      <a:ext cx="216024" cy="144000"/>
                      <a:chOff x="6732240" y="3740219"/>
                      <a:chExt cx="216024" cy="144000"/>
                    </a:xfrm>
                  </p:grpSpPr>
                  <p:cxnSp>
                    <p:nvCxnSpPr>
                      <p:cNvPr id="170" name="Straight Connector 169">
                        <a:extLst>
                          <a:ext uri="{FF2B5EF4-FFF2-40B4-BE49-F238E27FC236}">
                            <a16:creationId xmlns:a16="http://schemas.microsoft.com/office/drawing/2014/main" id="{C7B2B724-2B1F-054C-8AC8-8DA1F6634B8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8" name="Straight Connector 167">
                        <a:extLst>
                          <a:ext uri="{FF2B5EF4-FFF2-40B4-BE49-F238E27FC236}">
                            <a16:creationId xmlns:a16="http://schemas.microsoft.com/office/drawing/2014/main" id="{E6994A40-2873-A04D-BE3D-1D86F1CB98E6}"/>
                          </a:ext>
                        </a:extLst>
                      </p:cNvPr>
                      <p:cNvCxnSpPr/>
                      <p:nvPr/>
                    </p:nvCxnSpPr>
                    <p:spPr>
                      <a:xfrm>
                        <a:off x="6948264"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grpSp>
              <p:nvGrpSpPr>
                <p:cNvPr id="147" name="Group 146">
                  <a:extLst>
                    <a:ext uri="{FF2B5EF4-FFF2-40B4-BE49-F238E27FC236}">
                      <a16:creationId xmlns:a16="http://schemas.microsoft.com/office/drawing/2014/main" id="{D9CC73EC-9D05-104C-A85B-B1A45C3F871E}"/>
                    </a:ext>
                  </a:extLst>
                </p:cNvPr>
                <p:cNvGrpSpPr/>
                <p:nvPr/>
              </p:nvGrpSpPr>
              <p:grpSpPr>
                <a:xfrm>
                  <a:off x="1147605" y="3735411"/>
                  <a:ext cx="661022" cy="144000"/>
                  <a:chOff x="6287242" y="3740215"/>
                  <a:chExt cx="661022" cy="144000"/>
                </a:xfrm>
              </p:grpSpPr>
              <p:grpSp>
                <p:nvGrpSpPr>
                  <p:cNvPr id="148" name="Group 147">
                    <a:extLst>
                      <a:ext uri="{FF2B5EF4-FFF2-40B4-BE49-F238E27FC236}">
                        <a16:creationId xmlns:a16="http://schemas.microsoft.com/office/drawing/2014/main" id="{472CC50B-1EC0-F341-8255-D12BA9C755AA}"/>
                      </a:ext>
                    </a:extLst>
                  </p:cNvPr>
                  <p:cNvGrpSpPr/>
                  <p:nvPr/>
                </p:nvGrpSpPr>
                <p:grpSpPr>
                  <a:xfrm>
                    <a:off x="6732240" y="3740215"/>
                    <a:ext cx="216024" cy="144000"/>
                    <a:chOff x="6732240" y="3740215"/>
                    <a:chExt cx="216024" cy="144000"/>
                  </a:xfrm>
                </p:grpSpPr>
                <p:cxnSp>
                  <p:nvCxnSpPr>
                    <p:cNvPr id="160" name="Straight Connector 159">
                      <a:extLst>
                        <a:ext uri="{FF2B5EF4-FFF2-40B4-BE49-F238E27FC236}">
                          <a16:creationId xmlns:a16="http://schemas.microsoft.com/office/drawing/2014/main" id="{1BCBF8E9-F03F-B946-BF81-9EBA110E5556}"/>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58" name="Straight Connector 157">
                      <a:extLst>
                        <a:ext uri="{FF2B5EF4-FFF2-40B4-BE49-F238E27FC236}">
                          <a16:creationId xmlns:a16="http://schemas.microsoft.com/office/drawing/2014/main" id="{6388CEE7-AA4E-9D4C-BE41-6A7AD72B7754}"/>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nvGrpSpPr>
                  <p:cNvPr id="149" name="Group 148">
                    <a:extLst>
                      <a:ext uri="{FF2B5EF4-FFF2-40B4-BE49-F238E27FC236}">
                        <a16:creationId xmlns:a16="http://schemas.microsoft.com/office/drawing/2014/main" id="{7E7848C6-488E-344C-810A-FA14E4EBB587}"/>
                      </a:ext>
                    </a:extLst>
                  </p:cNvPr>
                  <p:cNvGrpSpPr/>
                  <p:nvPr/>
                </p:nvGrpSpPr>
                <p:grpSpPr>
                  <a:xfrm>
                    <a:off x="6287242" y="3740215"/>
                    <a:ext cx="216024" cy="144000"/>
                    <a:chOff x="6732240" y="3740215"/>
                    <a:chExt cx="216024" cy="144000"/>
                  </a:xfrm>
                </p:grpSpPr>
                <p:cxnSp>
                  <p:nvCxnSpPr>
                    <p:cNvPr id="154" name="Straight Connector 153">
                      <a:extLst>
                        <a:ext uri="{FF2B5EF4-FFF2-40B4-BE49-F238E27FC236}">
                          <a16:creationId xmlns:a16="http://schemas.microsoft.com/office/drawing/2014/main" id="{1675889F-A4E5-0549-871E-36BA0D134F3D}"/>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52" name="Straight Connector 151">
                      <a:extLst>
                        <a:ext uri="{FF2B5EF4-FFF2-40B4-BE49-F238E27FC236}">
                          <a16:creationId xmlns:a16="http://schemas.microsoft.com/office/drawing/2014/main" id="{401E20AE-F911-5F4A-8010-1EDB312D638B}"/>
                        </a:ext>
                      </a:extLst>
                    </p:cNvPr>
                    <p:cNvCxnSpPr/>
                    <p:nvPr/>
                  </p:nvCxnSpPr>
                  <p:spPr>
                    <a:xfrm>
                      <a:off x="6948264"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grpSp>
            </p:grpSp>
          </p:grpSp>
          <p:cxnSp>
            <p:nvCxnSpPr>
              <p:cNvPr id="141" name="Straight Arrow Connector 140">
                <a:extLst>
                  <a:ext uri="{FF2B5EF4-FFF2-40B4-BE49-F238E27FC236}">
                    <a16:creationId xmlns:a16="http://schemas.microsoft.com/office/drawing/2014/main" id="{5C288A61-CB0A-6543-9754-4EA2700B00A8}"/>
                  </a:ext>
                </a:extLst>
              </p:cNvPr>
              <p:cNvCxnSpPr>
                <a:cxnSpLocks/>
              </p:cNvCxnSpPr>
              <p:nvPr/>
            </p:nvCxnSpPr>
            <p:spPr>
              <a:xfrm flipH="1">
                <a:off x="425228" y="2878382"/>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253" name="Rectangle 252">
              <a:extLst>
                <a:ext uri="{FF2B5EF4-FFF2-40B4-BE49-F238E27FC236}">
                  <a16:creationId xmlns:a16="http://schemas.microsoft.com/office/drawing/2014/main" id="{B08A68C9-C861-7440-9841-8223D2E54341}"/>
                </a:ext>
              </a:extLst>
            </p:cNvPr>
            <p:cNvSpPr/>
            <p:nvPr/>
          </p:nvSpPr>
          <p:spPr>
            <a:xfrm>
              <a:off x="7051404" y="2180097"/>
              <a:ext cx="1802096" cy="538609"/>
            </a:xfrm>
            <a:prstGeom prst="rect">
              <a:avLst/>
            </a:prstGeom>
          </p:spPr>
          <p:txBody>
            <a:bodyPr wrap="none">
              <a:spAutoFit/>
            </a:bodyPr>
            <a:lstStyle/>
            <a:p>
              <a:pPr algn="ctr"/>
              <a:r>
                <a:rPr lang="en-US" b="1" dirty="0"/>
                <a:t>mRNA</a:t>
              </a:r>
            </a:p>
            <a:p>
              <a:pPr lvl="0" algn="ctr"/>
              <a:r>
                <a:rPr lang="en-US" sz="1100" b="1" dirty="0">
                  <a:solidFill>
                    <a:prstClr val="white"/>
                  </a:solidFill>
                </a:rPr>
                <a:t>(Polymer of ribonucleotide)</a:t>
              </a:r>
              <a:endParaRPr lang="en-US" sz="1100" dirty="0">
                <a:solidFill>
                  <a:prstClr val="white"/>
                </a:solidFill>
              </a:endParaRPr>
            </a:p>
          </p:txBody>
        </p:sp>
      </p:grpSp>
      <p:grpSp>
        <p:nvGrpSpPr>
          <p:cNvPr id="7" name="Group 6">
            <a:extLst>
              <a:ext uri="{FF2B5EF4-FFF2-40B4-BE49-F238E27FC236}">
                <a16:creationId xmlns:a16="http://schemas.microsoft.com/office/drawing/2014/main" id="{FB9F71D0-D683-6141-94E9-00E37D6851B2}"/>
              </a:ext>
            </a:extLst>
          </p:cNvPr>
          <p:cNvGrpSpPr/>
          <p:nvPr/>
        </p:nvGrpSpPr>
        <p:grpSpPr>
          <a:xfrm>
            <a:off x="2808382" y="3426547"/>
            <a:ext cx="1641796" cy="1105986"/>
            <a:chOff x="2808382" y="3426547"/>
            <a:chExt cx="1641796" cy="1105986"/>
          </a:xfrm>
        </p:grpSpPr>
        <p:sp>
          <p:nvSpPr>
            <p:cNvPr id="254" name="Rectangle 253">
              <a:extLst>
                <a:ext uri="{FF2B5EF4-FFF2-40B4-BE49-F238E27FC236}">
                  <a16:creationId xmlns:a16="http://schemas.microsoft.com/office/drawing/2014/main" id="{194B77C4-6F00-1A48-BD10-BD5D789D0EBB}"/>
                </a:ext>
              </a:extLst>
            </p:cNvPr>
            <p:cNvSpPr/>
            <p:nvPr/>
          </p:nvSpPr>
          <p:spPr>
            <a:xfrm>
              <a:off x="2808382" y="3840036"/>
              <a:ext cx="1641796" cy="692497"/>
            </a:xfrm>
            <a:prstGeom prst="rect">
              <a:avLst/>
            </a:prstGeom>
          </p:spPr>
          <p:txBody>
            <a:bodyPr wrap="none">
              <a:spAutoFit/>
            </a:bodyPr>
            <a:lstStyle/>
            <a:p>
              <a:pPr algn="ctr"/>
              <a:r>
                <a:rPr lang="en-US" sz="1400" b="1" dirty="0"/>
                <a:t>Protein</a:t>
              </a:r>
            </a:p>
            <a:p>
              <a:pPr lvl="0" algn="ctr"/>
              <a:r>
                <a:rPr lang="en-US" sz="1100" b="1" dirty="0">
                  <a:solidFill>
                    <a:prstClr val="white"/>
                  </a:solidFill>
                </a:rPr>
                <a:t>(Polymer of amino acids)</a:t>
              </a:r>
              <a:endParaRPr lang="en-US" sz="1100" dirty="0">
                <a:solidFill>
                  <a:prstClr val="white"/>
                </a:solidFill>
              </a:endParaRPr>
            </a:p>
            <a:p>
              <a:pPr algn="ctr"/>
              <a:endParaRPr lang="en-US" sz="1400" dirty="0"/>
            </a:p>
          </p:txBody>
        </p:sp>
        <p:grpSp>
          <p:nvGrpSpPr>
            <p:cNvPr id="255" name="Group 254">
              <a:extLst>
                <a:ext uri="{FF2B5EF4-FFF2-40B4-BE49-F238E27FC236}">
                  <a16:creationId xmlns:a16="http://schemas.microsoft.com/office/drawing/2014/main" id="{9875D0BA-94DD-FF4C-9F1E-007E52B77C5E}"/>
                </a:ext>
              </a:extLst>
            </p:cNvPr>
            <p:cNvGrpSpPr/>
            <p:nvPr/>
          </p:nvGrpSpPr>
          <p:grpSpPr>
            <a:xfrm rot="1163083">
              <a:off x="3341059" y="3426547"/>
              <a:ext cx="576742" cy="420686"/>
              <a:chOff x="5308912" y="669032"/>
              <a:chExt cx="1225935" cy="1370856"/>
            </a:xfrm>
          </p:grpSpPr>
          <p:grpSp>
            <p:nvGrpSpPr>
              <p:cNvPr id="256" name="Group 255">
                <a:extLst>
                  <a:ext uri="{FF2B5EF4-FFF2-40B4-BE49-F238E27FC236}">
                    <a16:creationId xmlns:a16="http://schemas.microsoft.com/office/drawing/2014/main" id="{A9BDB5EF-3BB6-EF40-9542-0DD755625450}"/>
                  </a:ext>
                </a:extLst>
              </p:cNvPr>
              <p:cNvGrpSpPr/>
              <p:nvPr/>
            </p:nvGrpSpPr>
            <p:grpSpPr>
              <a:xfrm>
                <a:off x="5336881" y="759669"/>
                <a:ext cx="1179335" cy="1201478"/>
                <a:chOff x="5151986" y="759669"/>
                <a:chExt cx="1179335" cy="1201478"/>
              </a:xfrm>
            </p:grpSpPr>
            <p:sp>
              <p:nvSpPr>
                <p:cNvPr id="261" name="Freeform 260">
                  <a:extLst>
                    <a:ext uri="{FF2B5EF4-FFF2-40B4-BE49-F238E27FC236}">
                      <a16:creationId xmlns:a16="http://schemas.microsoft.com/office/drawing/2014/main" id="{852A6381-C942-5549-96DF-2EE43A56015B}"/>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a:extLst>
                    <a:ext uri="{FF2B5EF4-FFF2-40B4-BE49-F238E27FC236}">
                      <a16:creationId xmlns:a16="http://schemas.microsoft.com/office/drawing/2014/main" id="{9C3C97A0-D0E1-8447-8638-B048967571A9}"/>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 name="Group 256">
                <a:extLst>
                  <a:ext uri="{FF2B5EF4-FFF2-40B4-BE49-F238E27FC236}">
                    <a16:creationId xmlns:a16="http://schemas.microsoft.com/office/drawing/2014/main" id="{25357AC5-D7DF-0F48-8DC1-ED3CB86720F9}"/>
                  </a:ext>
                </a:extLst>
              </p:cNvPr>
              <p:cNvGrpSpPr/>
              <p:nvPr/>
            </p:nvGrpSpPr>
            <p:grpSpPr>
              <a:xfrm>
                <a:off x="5308912" y="669032"/>
                <a:ext cx="1225935" cy="1370856"/>
                <a:chOff x="5285393" y="-302823"/>
                <a:chExt cx="1225935" cy="1370856"/>
              </a:xfrm>
            </p:grpSpPr>
            <p:sp>
              <p:nvSpPr>
                <p:cNvPr id="258" name="Freeform 257">
                  <a:extLst>
                    <a:ext uri="{FF2B5EF4-FFF2-40B4-BE49-F238E27FC236}">
                      <a16:creationId xmlns:a16="http://schemas.microsoft.com/office/drawing/2014/main" id="{75E0C226-24D4-BD47-B7F1-EEDFE682C4B1}"/>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a:extLst>
                    <a:ext uri="{FF2B5EF4-FFF2-40B4-BE49-F238E27FC236}">
                      <a16:creationId xmlns:a16="http://schemas.microsoft.com/office/drawing/2014/main" id="{0B35FCA2-3207-3845-AB7C-2ECD347D150B}"/>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a:extLst>
                    <a:ext uri="{FF2B5EF4-FFF2-40B4-BE49-F238E27FC236}">
                      <a16:creationId xmlns:a16="http://schemas.microsoft.com/office/drawing/2014/main" id="{FFEE5ED4-241B-7642-BB25-0EF72B0368F2}"/>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 name="Group 2">
            <a:extLst>
              <a:ext uri="{FF2B5EF4-FFF2-40B4-BE49-F238E27FC236}">
                <a16:creationId xmlns:a16="http://schemas.microsoft.com/office/drawing/2014/main" id="{DB91CFB0-2D14-A545-9C19-FBDD69E5B33C}"/>
              </a:ext>
            </a:extLst>
          </p:cNvPr>
          <p:cNvGrpSpPr/>
          <p:nvPr/>
        </p:nvGrpSpPr>
        <p:grpSpPr>
          <a:xfrm>
            <a:off x="3629279" y="1408048"/>
            <a:ext cx="1680487" cy="657364"/>
            <a:chOff x="3629279" y="1408048"/>
            <a:chExt cx="1680487" cy="657364"/>
          </a:xfrm>
        </p:grpSpPr>
        <p:cxnSp>
          <p:nvCxnSpPr>
            <p:cNvPr id="1025" name="Straight Arrow Connector 1024">
              <a:extLst>
                <a:ext uri="{FF2B5EF4-FFF2-40B4-BE49-F238E27FC236}">
                  <a16:creationId xmlns:a16="http://schemas.microsoft.com/office/drawing/2014/main" id="{00A24225-FE9E-8443-B2F2-0517E9130D03}"/>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3" name="Rectangle 262">
              <a:extLst>
                <a:ext uri="{FF2B5EF4-FFF2-40B4-BE49-F238E27FC236}">
                  <a16:creationId xmlns:a16="http://schemas.microsoft.com/office/drawing/2014/main" id="{5E2ACB8C-B260-E745-9163-AF5CC9652C63}"/>
                </a:ext>
              </a:extLst>
            </p:cNvPr>
            <p:cNvSpPr/>
            <p:nvPr/>
          </p:nvSpPr>
          <p:spPr>
            <a:xfrm>
              <a:off x="3629279" y="1408048"/>
              <a:ext cx="1680487" cy="369332"/>
            </a:xfrm>
            <a:prstGeom prst="rect">
              <a:avLst/>
            </a:prstGeom>
          </p:spPr>
          <p:txBody>
            <a:bodyPr wrap="square">
              <a:spAutoFit/>
            </a:bodyPr>
            <a:lstStyle/>
            <a:p>
              <a:r>
                <a:rPr lang="en-US" b="1" dirty="0">
                  <a:solidFill>
                    <a:srgbClr val="FFFF00"/>
                  </a:solidFill>
                </a:rPr>
                <a:t>1. Transcription</a:t>
              </a:r>
              <a:endParaRPr lang="en-US" dirty="0">
                <a:solidFill>
                  <a:srgbClr val="FFFF00"/>
                </a:solidFill>
              </a:endParaRPr>
            </a:p>
          </p:txBody>
        </p:sp>
      </p:grpSp>
      <p:grpSp>
        <p:nvGrpSpPr>
          <p:cNvPr id="5" name="Group 4">
            <a:extLst>
              <a:ext uri="{FF2B5EF4-FFF2-40B4-BE49-F238E27FC236}">
                <a16:creationId xmlns:a16="http://schemas.microsoft.com/office/drawing/2014/main" id="{D5FA58CF-0611-C148-B509-74F7B00F12D8}"/>
              </a:ext>
            </a:extLst>
          </p:cNvPr>
          <p:cNvGrpSpPr/>
          <p:nvPr/>
        </p:nvGrpSpPr>
        <p:grpSpPr>
          <a:xfrm>
            <a:off x="3629278" y="2641476"/>
            <a:ext cx="1680487" cy="648000"/>
            <a:chOff x="3629278" y="2641476"/>
            <a:chExt cx="1680487" cy="648000"/>
          </a:xfrm>
        </p:grpSpPr>
        <p:cxnSp>
          <p:nvCxnSpPr>
            <p:cNvPr id="252" name="Straight Arrow Connector 251">
              <a:extLst>
                <a:ext uri="{FF2B5EF4-FFF2-40B4-BE49-F238E27FC236}">
                  <a16:creationId xmlns:a16="http://schemas.microsoft.com/office/drawing/2014/main" id="{B3DE72B6-EB35-0044-90C0-912E1AA09DCD}"/>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4" name="Rectangle 263">
              <a:extLst>
                <a:ext uri="{FF2B5EF4-FFF2-40B4-BE49-F238E27FC236}">
                  <a16:creationId xmlns:a16="http://schemas.microsoft.com/office/drawing/2014/main" id="{0456D9C1-0C08-CE49-87A0-C0F5B02911F0}"/>
                </a:ext>
              </a:extLst>
            </p:cNvPr>
            <p:cNvSpPr/>
            <p:nvPr/>
          </p:nvSpPr>
          <p:spPr>
            <a:xfrm>
              <a:off x="3629278" y="2691854"/>
              <a:ext cx="1680487" cy="369332"/>
            </a:xfrm>
            <a:prstGeom prst="rect">
              <a:avLst/>
            </a:prstGeom>
          </p:spPr>
          <p:txBody>
            <a:bodyPr wrap="square">
              <a:spAutoFit/>
            </a:bodyPr>
            <a:lstStyle/>
            <a:p>
              <a:r>
                <a:rPr lang="en-US" b="1" dirty="0">
                  <a:solidFill>
                    <a:srgbClr val="FFFF00"/>
                  </a:solidFill>
                </a:rPr>
                <a:t>2. Translation</a:t>
              </a:r>
              <a:endParaRPr lang="en-US" dirty="0">
                <a:solidFill>
                  <a:srgbClr val="FFFF00"/>
                </a:solidFill>
              </a:endParaRPr>
            </a:p>
          </p:txBody>
        </p:sp>
      </p:grpSp>
      <p:sp>
        <p:nvSpPr>
          <p:cNvPr id="8" name="Rectangle 7">
            <a:extLst>
              <a:ext uri="{FF2B5EF4-FFF2-40B4-BE49-F238E27FC236}">
                <a16:creationId xmlns:a16="http://schemas.microsoft.com/office/drawing/2014/main" id="{16FF11E9-754E-3E4C-B00C-7566AF4A3E5F}"/>
              </a:ext>
            </a:extLst>
          </p:cNvPr>
          <p:cNvSpPr/>
          <p:nvPr/>
        </p:nvSpPr>
        <p:spPr>
          <a:xfrm>
            <a:off x="3832571" y="1671321"/>
            <a:ext cx="5275933" cy="307777"/>
          </a:xfrm>
          <a:prstGeom prst="rect">
            <a:avLst/>
          </a:prstGeom>
        </p:spPr>
        <p:txBody>
          <a:bodyPr wrap="square">
            <a:spAutoFit/>
          </a:bodyPr>
          <a:lstStyle/>
          <a:p>
            <a:r>
              <a:rPr lang="en-IN" sz="1400" b="1" i="1" dirty="0">
                <a:solidFill>
                  <a:srgbClr val="FFFF00"/>
                </a:solidFill>
              </a:rPr>
              <a:t>(Copying genetic information</a:t>
            </a:r>
            <a:r>
              <a:rPr lang="en-IN" sz="1400" b="1" i="1" dirty="0">
                <a:solidFill>
                  <a:srgbClr val="FF0000"/>
                </a:solidFill>
              </a:rPr>
              <a:t> </a:t>
            </a:r>
            <a:r>
              <a:rPr lang="en-IN" sz="1400" b="1" i="1" dirty="0">
                <a:solidFill>
                  <a:srgbClr val="FFFF00"/>
                </a:solidFill>
              </a:rPr>
              <a:t>from one strand of the DNA into RNA)</a:t>
            </a:r>
            <a:endParaRPr lang="en-US" sz="1400" i="1" dirty="0"/>
          </a:p>
        </p:txBody>
      </p:sp>
    </p:spTree>
    <p:extLst>
      <p:ext uri="{BB962C8B-B14F-4D97-AF65-F5344CB8AC3E}">
        <p14:creationId xmlns:p14="http://schemas.microsoft.com/office/powerpoint/2010/main" val="7965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4828"/>
            <a:ext cx="8928992" cy="571501"/>
          </a:xfrm>
        </p:spPr>
        <p:txBody>
          <a:bodyPr>
            <a:normAutofit/>
          </a:bodyPr>
          <a:lstStyle/>
          <a:p>
            <a:r>
              <a:rPr lang="en-IN" sz="2000" b="1" dirty="0"/>
              <a:t>Transcription</a:t>
            </a:r>
          </a:p>
        </p:txBody>
      </p:sp>
      <p:sp>
        <p:nvSpPr>
          <p:cNvPr id="3" name="Content Placeholder 2"/>
          <p:cNvSpPr>
            <a:spLocks noGrp="1"/>
          </p:cNvSpPr>
          <p:nvPr>
            <p:ph idx="1"/>
          </p:nvPr>
        </p:nvSpPr>
        <p:spPr>
          <a:xfrm>
            <a:off x="107504" y="393840"/>
            <a:ext cx="8928992" cy="4119844"/>
          </a:xfrm>
        </p:spPr>
        <p:txBody>
          <a:bodyPr>
            <a:normAutofit/>
          </a:bodyPr>
          <a:lstStyle/>
          <a:p>
            <a:pPr algn="just"/>
            <a:r>
              <a:rPr lang="en-IN" sz="1800" dirty="0"/>
              <a:t>Transcription is the process of </a:t>
            </a:r>
            <a:r>
              <a:rPr lang="en-IN" sz="1800" b="1" dirty="0">
                <a:solidFill>
                  <a:srgbClr val="FFFF00"/>
                </a:solidFill>
              </a:rPr>
              <a:t>copying genetic information </a:t>
            </a:r>
            <a:r>
              <a:rPr lang="en-IN" sz="1800" b="1" dirty="0">
                <a:solidFill>
                  <a:srgbClr val="FF0000"/>
                </a:solidFill>
              </a:rPr>
              <a:t>(genetic codes) </a:t>
            </a:r>
            <a:r>
              <a:rPr lang="en-IN" sz="1800" b="1" dirty="0">
                <a:solidFill>
                  <a:srgbClr val="FFFF00"/>
                </a:solidFill>
              </a:rPr>
              <a:t>from one strand of the DNA into RNA.</a:t>
            </a:r>
          </a:p>
          <a:p>
            <a:pPr algn="just"/>
            <a:r>
              <a:rPr lang="en-IN" sz="1800" dirty="0"/>
              <a:t>A </a:t>
            </a:r>
            <a:r>
              <a:rPr lang="en-IN" sz="1800" dirty="0">
                <a:solidFill>
                  <a:srgbClr val="FFFF00"/>
                </a:solidFill>
              </a:rPr>
              <a:t>segment of </a:t>
            </a:r>
            <a:r>
              <a:rPr lang="en-IN" sz="1800" b="1" dirty="0">
                <a:solidFill>
                  <a:srgbClr val="FFFF00"/>
                </a:solidFill>
              </a:rPr>
              <a:t>one strand of DNA (template) </a:t>
            </a:r>
            <a:r>
              <a:rPr lang="en-IN" sz="1800" dirty="0">
                <a:solidFill>
                  <a:srgbClr val="FFFF00"/>
                </a:solidFill>
              </a:rPr>
              <a:t>is transcribed into RNA</a:t>
            </a:r>
          </a:p>
          <a:p>
            <a:pPr marL="0" indent="0" algn="just">
              <a:buNone/>
            </a:pPr>
            <a:endParaRPr lang="en-IN" sz="300" b="1" dirty="0"/>
          </a:p>
          <a:p>
            <a:pPr marL="0" indent="0" algn="just">
              <a:buNone/>
            </a:pPr>
            <a:r>
              <a:rPr lang="en-IN" sz="1800" b="1" dirty="0"/>
              <a:t>Why both the strands are not copied during transcription?</a:t>
            </a:r>
          </a:p>
          <a:p>
            <a:pPr marL="0" indent="0" algn="just">
              <a:buNone/>
            </a:pPr>
            <a:r>
              <a:rPr lang="en-US" sz="1800" b="1" dirty="0"/>
              <a:t>Answer: </a:t>
            </a:r>
          </a:p>
          <a:p>
            <a:pPr marL="0" indent="0" algn="just">
              <a:buNone/>
            </a:pPr>
            <a:r>
              <a:rPr lang="en-US" sz="1800" dirty="0"/>
              <a:t>Incase both strands act a template, they would </a:t>
            </a:r>
            <a:r>
              <a:rPr lang="en-US" sz="1800" b="1" dirty="0">
                <a:solidFill>
                  <a:srgbClr val="FFFF00"/>
                </a:solidFill>
              </a:rPr>
              <a:t>code for RNA molecule with different sequences</a:t>
            </a:r>
            <a:r>
              <a:rPr lang="en-US" sz="1800" dirty="0"/>
              <a:t>, and in turn, if they </a:t>
            </a:r>
            <a:r>
              <a:rPr lang="en-US" sz="1800" b="1" dirty="0">
                <a:solidFill>
                  <a:srgbClr val="FFFF00"/>
                </a:solidFill>
              </a:rPr>
              <a:t>code for different proteins</a:t>
            </a:r>
            <a:r>
              <a:rPr lang="en-US" sz="1800" dirty="0"/>
              <a:t>, with different sequence of amino acids. Hence, </a:t>
            </a:r>
            <a:r>
              <a:rPr lang="en-US" sz="1800" b="1" dirty="0">
                <a:solidFill>
                  <a:srgbClr val="FFFF00"/>
                </a:solidFill>
              </a:rPr>
              <a:t>one segment of the DNA would be coding for two different proteins, </a:t>
            </a:r>
            <a:r>
              <a:rPr lang="en-US" sz="1800" dirty="0"/>
              <a:t>and this would </a:t>
            </a:r>
            <a:r>
              <a:rPr lang="en-US" sz="1800" b="1" dirty="0">
                <a:solidFill>
                  <a:srgbClr val="FFFF00"/>
                </a:solidFill>
              </a:rPr>
              <a:t>complicate the genetic information transfer machinery</a:t>
            </a:r>
            <a:r>
              <a:rPr lang="en-US" sz="1800" dirty="0"/>
              <a:t>. </a:t>
            </a:r>
          </a:p>
          <a:p>
            <a:pPr marL="0" indent="0" algn="just">
              <a:buNone/>
            </a:pPr>
            <a:r>
              <a:rPr lang="en-US" sz="1800" dirty="0"/>
              <a:t>Moreover, the </a:t>
            </a:r>
            <a:r>
              <a:rPr lang="en-US" sz="1800" b="1" dirty="0">
                <a:solidFill>
                  <a:srgbClr val="FFFF00"/>
                </a:solidFill>
              </a:rPr>
              <a:t>two RNA molecules if produced simultaneously would be complementary to each other</a:t>
            </a:r>
            <a:r>
              <a:rPr lang="en-US" sz="1800" dirty="0"/>
              <a:t>, hence </a:t>
            </a:r>
            <a:r>
              <a:rPr lang="en-US" sz="1800" b="1" dirty="0">
                <a:solidFill>
                  <a:srgbClr val="FFFF00"/>
                </a:solidFill>
              </a:rPr>
              <a:t>would form a double stranded RNA. </a:t>
            </a:r>
            <a:r>
              <a:rPr lang="en-US" sz="1800" dirty="0"/>
              <a:t>This would prevent RNA from being translated into protein and the exercise of transcription would become a futile one.</a:t>
            </a:r>
          </a:p>
          <a:p>
            <a:pPr algn="just"/>
            <a:endParaRPr lang="en-I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91467A-0443-5441-B715-92457486DFAA}"/>
              </a:ext>
            </a:extLst>
          </p:cNvPr>
          <p:cNvSpPr/>
          <p:nvPr/>
        </p:nvSpPr>
        <p:spPr>
          <a:xfrm>
            <a:off x="7071552" y="2035653"/>
            <a:ext cx="115448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DNA Helix</a:t>
            </a:r>
          </a:p>
        </p:txBody>
      </p:sp>
      <p:grpSp>
        <p:nvGrpSpPr>
          <p:cNvPr id="11" name="Group 10">
            <a:extLst>
              <a:ext uri="{FF2B5EF4-FFF2-40B4-BE49-F238E27FC236}">
                <a16:creationId xmlns:a16="http://schemas.microsoft.com/office/drawing/2014/main" id="{CA6F39BC-8EC6-6F41-9F98-CE620CB9B332}"/>
              </a:ext>
            </a:extLst>
          </p:cNvPr>
          <p:cNvGrpSpPr/>
          <p:nvPr/>
        </p:nvGrpSpPr>
        <p:grpSpPr>
          <a:xfrm>
            <a:off x="606240" y="2003121"/>
            <a:ext cx="5741172" cy="566347"/>
            <a:chOff x="1147605" y="3740219"/>
            <a:chExt cx="5741172" cy="269393"/>
          </a:xfrm>
        </p:grpSpPr>
        <p:grpSp>
          <p:nvGrpSpPr>
            <p:cNvPr id="20" name="Group 19">
              <a:extLst>
                <a:ext uri="{FF2B5EF4-FFF2-40B4-BE49-F238E27FC236}">
                  <a16:creationId xmlns:a16="http://schemas.microsoft.com/office/drawing/2014/main" id="{562F65A8-4879-304C-80EB-4AA10F71EEBE}"/>
                </a:ext>
              </a:extLst>
            </p:cNvPr>
            <p:cNvGrpSpPr/>
            <p:nvPr/>
          </p:nvGrpSpPr>
          <p:grpSpPr>
            <a:xfrm>
              <a:off x="5387662" y="3740219"/>
              <a:ext cx="1501115" cy="269393"/>
              <a:chOff x="5447149" y="3740219"/>
              <a:chExt cx="1501115" cy="269393"/>
            </a:xfrm>
          </p:grpSpPr>
          <p:grpSp>
            <p:nvGrpSpPr>
              <p:cNvPr id="98" name="Group 97">
                <a:extLst>
                  <a:ext uri="{FF2B5EF4-FFF2-40B4-BE49-F238E27FC236}">
                    <a16:creationId xmlns:a16="http://schemas.microsoft.com/office/drawing/2014/main" id="{18474AE3-E10F-3B4F-9935-4CC2DD20AFB9}"/>
                  </a:ext>
                </a:extLst>
              </p:cNvPr>
              <p:cNvGrpSpPr/>
              <p:nvPr/>
            </p:nvGrpSpPr>
            <p:grpSpPr>
              <a:xfrm>
                <a:off x="6287242" y="3740219"/>
                <a:ext cx="661022" cy="269393"/>
                <a:chOff x="6287242" y="3740219"/>
                <a:chExt cx="661022" cy="269393"/>
              </a:xfrm>
            </p:grpSpPr>
            <p:grpSp>
              <p:nvGrpSpPr>
                <p:cNvPr id="114" name="Group 113">
                  <a:extLst>
                    <a:ext uri="{FF2B5EF4-FFF2-40B4-BE49-F238E27FC236}">
                      <a16:creationId xmlns:a16="http://schemas.microsoft.com/office/drawing/2014/main" id="{E2C18F88-25A0-A648-98B6-56E39AD4BDBD}"/>
                    </a:ext>
                  </a:extLst>
                </p:cNvPr>
                <p:cNvGrpSpPr/>
                <p:nvPr/>
              </p:nvGrpSpPr>
              <p:grpSpPr>
                <a:xfrm>
                  <a:off x="6732240" y="3740219"/>
                  <a:ext cx="216024" cy="269393"/>
                  <a:chOff x="6732240" y="3740219"/>
                  <a:chExt cx="216024" cy="269393"/>
                </a:xfrm>
              </p:grpSpPr>
              <p:grpSp>
                <p:nvGrpSpPr>
                  <p:cNvPr id="122" name="Group 121">
                    <a:extLst>
                      <a:ext uri="{FF2B5EF4-FFF2-40B4-BE49-F238E27FC236}">
                        <a16:creationId xmlns:a16="http://schemas.microsoft.com/office/drawing/2014/main" id="{4FD5378B-700B-CD40-AF10-2D6C0B3A62A3}"/>
                      </a:ext>
                    </a:extLst>
                  </p:cNvPr>
                  <p:cNvGrpSpPr/>
                  <p:nvPr/>
                </p:nvGrpSpPr>
                <p:grpSpPr>
                  <a:xfrm>
                    <a:off x="6732240" y="3740219"/>
                    <a:ext cx="0" cy="269393"/>
                    <a:chOff x="6732240" y="3740219"/>
                    <a:chExt cx="0" cy="269393"/>
                  </a:xfrm>
                </p:grpSpPr>
                <p:cxnSp>
                  <p:nvCxnSpPr>
                    <p:cNvPr id="126" name="Straight Connector 125">
                      <a:extLst>
                        <a:ext uri="{FF2B5EF4-FFF2-40B4-BE49-F238E27FC236}">
                          <a16:creationId xmlns:a16="http://schemas.microsoft.com/office/drawing/2014/main" id="{71D89848-FE90-1047-B5E7-A1DE9AEBD5B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7" name="Straight Connector 126">
                      <a:extLst>
                        <a:ext uri="{FF2B5EF4-FFF2-40B4-BE49-F238E27FC236}">
                          <a16:creationId xmlns:a16="http://schemas.microsoft.com/office/drawing/2014/main" id="{A33F1794-C184-254C-A1C3-ADB5CE52CF0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23" name="Group 122">
                    <a:extLst>
                      <a:ext uri="{FF2B5EF4-FFF2-40B4-BE49-F238E27FC236}">
                        <a16:creationId xmlns:a16="http://schemas.microsoft.com/office/drawing/2014/main" id="{67296D46-C45D-B947-A1D7-51F14C1922F3}"/>
                      </a:ext>
                    </a:extLst>
                  </p:cNvPr>
                  <p:cNvGrpSpPr/>
                  <p:nvPr/>
                </p:nvGrpSpPr>
                <p:grpSpPr>
                  <a:xfrm>
                    <a:off x="6948264" y="3740219"/>
                    <a:ext cx="0" cy="269393"/>
                    <a:chOff x="6732240" y="3740219"/>
                    <a:chExt cx="0" cy="269393"/>
                  </a:xfrm>
                </p:grpSpPr>
                <p:cxnSp>
                  <p:nvCxnSpPr>
                    <p:cNvPr id="124" name="Straight Connector 123">
                      <a:extLst>
                        <a:ext uri="{FF2B5EF4-FFF2-40B4-BE49-F238E27FC236}">
                          <a16:creationId xmlns:a16="http://schemas.microsoft.com/office/drawing/2014/main" id="{7389F9E4-5240-554B-9B9A-5007E0B29CC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5" name="Straight Connector 124">
                      <a:extLst>
                        <a:ext uri="{FF2B5EF4-FFF2-40B4-BE49-F238E27FC236}">
                          <a16:creationId xmlns:a16="http://schemas.microsoft.com/office/drawing/2014/main" id="{67F6AFBC-0F33-594B-A0C3-277CB615E6F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15" name="Group 114">
                  <a:extLst>
                    <a:ext uri="{FF2B5EF4-FFF2-40B4-BE49-F238E27FC236}">
                      <a16:creationId xmlns:a16="http://schemas.microsoft.com/office/drawing/2014/main" id="{0E00A098-969D-8340-A98A-0927C95C2DF4}"/>
                    </a:ext>
                  </a:extLst>
                </p:cNvPr>
                <p:cNvGrpSpPr/>
                <p:nvPr/>
              </p:nvGrpSpPr>
              <p:grpSpPr>
                <a:xfrm>
                  <a:off x="6287242" y="3740219"/>
                  <a:ext cx="216024" cy="269393"/>
                  <a:chOff x="6732240" y="3740219"/>
                  <a:chExt cx="216024" cy="269393"/>
                </a:xfrm>
              </p:grpSpPr>
              <p:grpSp>
                <p:nvGrpSpPr>
                  <p:cNvPr id="116" name="Group 115">
                    <a:extLst>
                      <a:ext uri="{FF2B5EF4-FFF2-40B4-BE49-F238E27FC236}">
                        <a16:creationId xmlns:a16="http://schemas.microsoft.com/office/drawing/2014/main" id="{A54216F6-97B1-B04A-A10F-E38AFFCC1B29}"/>
                      </a:ext>
                    </a:extLst>
                  </p:cNvPr>
                  <p:cNvGrpSpPr/>
                  <p:nvPr/>
                </p:nvGrpSpPr>
                <p:grpSpPr>
                  <a:xfrm>
                    <a:off x="6732240" y="3740219"/>
                    <a:ext cx="0" cy="269393"/>
                    <a:chOff x="6732240" y="3740219"/>
                    <a:chExt cx="0" cy="269393"/>
                  </a:xfrm>
                </p:grpSpPr>
                <p:cxnSp>
                  <p:nvCxnSpPr>
                    <p:cNvPr id="120" name="Straight Connector 119">
                      <a:extLst>
                        <a:ext uri="{FF2B5EF4-FFF2-40B4-BE49-F238E27FC236}">
                          <a16:creationId xmlns:a16="http://schemas.microsoft.com/office/drawing/2014/main" id="{62F95C97-8D04-6640-9612-2E2B7B05B83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DD24DB2D-4C0B-4B4A-A9AE-9E3B9492DDC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7" name="Group 116">
                    <a:extLst>
                      <a:ext uri="{FF2B5EF4-FFF2-40B4-BE49-F238E27FC236}">
                        <a16:creationId xmlns:a16="http://schemas.microsoft.com/office/drawing/2014/main" id="{61F228C1-86A3-A04D-BA13-4A25C4F27145}"/>
                      </a:ext>
                    </a:extLst>
                  </p:cNvPr>
                  <p:cNvGrpSpPr/>
                  <p:nvPr/>
                </p:nvGrpSpPr>
                <p:grpSpPr>
                  <a:xfrm>
                    <a:off x="6948264" y="3740219"/>
                    <a:ext cx="0" cy="269393"/>
                    <a:chOff x="6732240" y="3740219"/>
                    <a:chExt cx="0" cy="269393"/>
                  </a:xfrm>
                </p:grpSpPr>
                <p:cxnSp>
                  <p:nvCxnSpPr>
                    <p:cNvPr id="118" name="Straight Connector 117">
                      <a:extLst>
                        <a:ext uri="{FF2B5EF4-FFF2-40B4-BE49-F238E27FC236}">
                          <a16:creationId xmlns:a16="http://schemas.microsoft.com/office/drawing/2014/main" id="{39AABFE3-8C51-124F-8BE3-55DEB9E51EC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9" name="Straight Connector 118">
                      <a:extLst>
                        <a:ext uri="{FF2B5EF4-FFF2-40B4-BE49-F238E27FC236}">
                          <a16:creationId xmlns:a16="http://schemas.microsoft.com/office/drawing/2014/main" id="{08B5FD83-3AFE-FF48-828E-8AEFA250F48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99" name="Group 98">
                <a:extLst>
                  <a:ext uri="{FF2B5EF4-FFF2-40B4-BE49-F238E27FC236}">
                    <a16:creationId xmlns:a16="http://schemas.microsoft.com/office/drawing/2014/main" id="{105545D0-BCF5-4044-9787-8E7B7776F4F2}"/>
                  </a:ext>
                </a:extLst>
              </p:cNvPr>
              <p:cNvGrpSpPr/>
              <p:nvPr/>
            </p:nvGrpSpPr>
            <p:grpSpPr>
              <a:xfrm>
                <a:off x="5447149" y="3740219"/>
                <a:ext cx="661022" cy="269393"/>
                <a:chOff x="6287242" y="3740219"/>
                <a:chExt cx="661022" cy="269393"/>
              </a:xfrm>
            </p:grpSpPr>
            <p:grpSp>
              <p:nvGrpSpPr>
                <p:cNvPr id="100" name="Group 99">
                  <a:extLst>
                    <a:ext uri="{FF2B5EF4-FFF2-40B4-BE49-F238E27FC236}">
                      <a16:creationId xmlns:a16="http://schemas.microsoft.com/office/drawing/2014/main" id="{D548AC1C-E6B5-014D-B98B-0BA0D3034760}"/>
                    </a:ext>
                  </a:extLst>
                </p:cNvPr>
                <p:cNvGrpSpPr/>
                <p:nvPr/>
              </p:nvGrpSpPr>
              <p:grpSpPr>
                <a:xfrm>
                  <a:off x="6732240" y="3740219"/>
                  <a:ext cx="216024" cy="269393"/>
                  <a:chOff x="6732240" y="3740219"/>
                  <a:chExt cx="216024" cy="269393"/>
                </a:xfrm>
              </p:grpSpPr>
              <p:grpSp>
                <p:nvGrpSpPr>
                  <p:cNvPr id="108" name="Group 107">
                    <a:extLst>
                      <a:ext uri="{FF2B5EF4-FFF2-40B4-BE49-F238E27FC236}">
                        <a16:creationId xmlns:a16="http://schemas.microsoft.com/office/drawing/2014/main" id="{7C450022-DBB0-894C-87C8-BB86809634AF}"/>
                      </a:ext>
                    </a:extLst>
                  </p:cNvPr>
                  <p:cNvGrpSpPr/>
                  <p:nvPr/>
                </p:nvGrpSpPr>
                <p:grpSpPr>
                  <a:xfrm>
                    <a:off x="6732240" y="3740219"/>
                    <a:ext cx="0" cy="269393"/>
                    <a:chOff x="6732240" y="3740219"/>
                    <a:chExt cx="0" cy="269393"/>
                  </a:xfrm>
                </p:grpSpPr>
                <p:cxnSp>
                  <p:nvCxnSpPr>
                    <p:cNvPr id="112" name="Straight Connector 111">
                      <a:extLst>
                        <a:ext uri="{FF2B5EF4-FFF2-40B4-BE49-F238E27FC236}">
                          <a16:creationId xmlns:a16="http://schemas.microsoft.com/office/drawing/2014/main" id="{4F614ECD-E72B-B942-8EFE-C59824DFF91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ACBFB2B5-C0CD-2C41-B158-F2EE9535E1B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9" name="Group 108">
                    <a:extLst>
                      <a:ext uri="{FF2B5EF4-FFF2-40B4-BE49-F238E27FC236}">
                        <a16:creationId xmlns:a16="http://schemas.microsoft.com/office/drawing/2014/main" id="{82B0FDC2-D4CE-F14F-9780-CECC5F135A2B}"/>
                      </a:ext>
                    </a:extLst>
                  </p:cNvPr>
                  <p:cNvGrpSpPr/>
                  <p:nvPr/>
                </p:nvGrpSpPr>
                <p:grpSpPr>
                  <a:xfrm>
                    <a:off x="6948264" y="3740219"/>
                    <a:ext cx="0" cy="269393"/>
                    <a:chOff x="6732240" y="3740219"/>
                    <a:chExt cx="0" cy="269393"/>
                  </a:xfrm>
                </p:grpSpPr>
                <p:cxnSp>
                  <p:nvCxnSpPr>
                    <p:cNvPr id="110" name="Straight Connector 109">
                      <a:extLst>
                        <a:ext uri="{FF2B5EF4-FFF2-40B4-BE49-F238E27FC236}">
                          <a16:creationId xmlns:a16="http://schemas.microsoft.com/office/drawing/2014/main" id="{B5E73B94-3931-2645-8671-C220FC578BC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1" name="Straight Connector 110">
                      <a:extLst>
                        <a:ext uri="{FF2B5EF4-FFF2-40B4-BE49-F238E27FC236}">
                          <a16:creationId xmlns:a16="http://schemas.microsoft.com/office/drawing/2014/main" id="{E842F440-7F33-164D-8C76-88F3EEF857E8}"/>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01" name="Group 100">
                  <a:extLst>
                    <a:ext uri="{FF2B5EF4-FFF2-40B4-BE49-F238E27FC236}">
                      <a16:creationId xmlns:a16="http://schemas.microsoft.com/office/drawing/2014/main" id="{7E00D32C-679C-264A-A20A-AE4A53264258}"/>
                    </a:ext>
                  </a:extLst>
                </p:cNvPr>
                <p:cNvGrpSpPr/>
                <p:nvPr/>
              </p:nvGrpSpPr>
              <p:grpSpPr>
                <a:xfrm>
                  <a:off x="6287242" y="3740219"/>
                  <a:ext cx="216024" cy="269393"/>
                  <a:chOff x="6732240" y="3740219"/>
                  <a:chExt cx="216024" cy="269393"/>
                </a:xfrm>
              </p:grpSpPr>
              <p:grpSp>
                <p:nvGrpSpPr>
                  <p:cNvPr id="102" name="Group 101">
                    <a:extLst>
                      <a:ext uri="{FF2B5EF4-FFF2-40B4-BE49-F238E27FC236}">
                        <a16:creationId xmlns:a16="http://schemas.microsoft.com/office/drawing/2014/main" id="{9BE35735-B5CC-1944-BCDF-1CED6B4E2D77}"/>
                      </a:ext>
                    </a:extLst>
                  </p:cNvPr>
                  <p:cNvGrpSpPr/>
                  <p:nvPr/>
                </p:nvGrpSpPr>
                <p:grpSpPr>
                  <a:xfrm>
                    <a:off x="6732240" y="3740219"/>
                    <a:ext cx="0" cy="269393"/>
                    <a:chOff x="6732240" y="3740219"/>
                    <a:chExt cx="0" cy="269393"/>
                  </a:xfrm>
                </p:grpSpPr>
                <p:cxnSp>
                  <p:nvCxnSpPr>
                    <p:cNvPr id="106" name="Straight Connector 105">
                      <a:extLst>
                        <a:ext uri="{FF2B5EF4-FFF2-40B4-BE49-F238E27FC236}">
                          <a16:creationId xmlns:a16="http://schemas.microsoft.com/office/drawing/2014/main" id="{DAA83D12-C14B-854D-9B0C-5FDD453488B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7" name="Straight Connector 106">
                      <a:extLst>
                        <a:ext uri="{FF2B5EF4-FFF2-40B4-BE49-F238E27FC236}">
                          <a16:creationId xmlns:a16="http://schemas.microsoft.com/office/drawing/2014/main" id="{7B46E358-AA89-284E-A3DB-9C692190B8C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3" name="Group 102">
                    <a:extLst>
                      <a:ext uri="{FF2B5EF4-FFF2-40B4-BE49-F238E27FC236}">
                        <a16:creationId xmlns:a16="http://schemas.microsoft.com/office/drawing/2014/main" id="{000C5E6D-E886-2647-819B-5DBCAE2D5CA3}"/>
                      </a:ext>
                    </a:extLst>
                  </p:cNvPr>
                  <p:cNvGrpSpPr/>
                  <p:nvPr/>
                </p:nvGrpSpPr>
                <p:grpSpPr>
                  <a:xfrm>
                    <a:off x="6948264" y="3740219"/>
                    <a:ext cx="0" cy="269393"/>
                    <a:chOff x="6732240" y="3740219"/>
                    <a:chExt cx="0" cy="269393"/>
                  </a:xfrm>
                </p:grpSpPr>
                <p:cxnSp>
                  <p:nvCxnSpPr>
                    <p:cNvPr id="104" name="Straight Connector 103">
                      <a:extLst>
                        <a:ext uri="{FF2B5EF4-FFF2-40B4-BE49-F238E27FC236}">
                          <a16:creationId xmlns:a16="http://schemas.microsoft.com/office/drawing/2014/main" id="{195E164A-C5BC-2A42-998D-E7BB1E52B75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5" name="Straight Connector 104">
                      <a:extLst>
                        <a:ext uri="{FF2B5EF4-FFF2-40B4-BE49-F238E27FC236}">
                          <a16:creationId xmlns:a16="http://schemas.microsoft.com/office/drawing/2014/main" id="{3896BF37-9E26-C244-B637-3D8DA299B8E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1" name="Group 20">
              <a:extLst>
                <a:ext uri="{FF2B5EF4-FFF2-40B4-BE49-F238E27FC236}">
                  <a16:creationId xmlns:a16="http://schemas.microsoft.com/office/drawing/2014/main" id="{EACFF994-E26E-AB4F-A646-F7E24B9F7095}"/>
                </a:ext>
              </a:extLst>
            </p:cNvPr>
            <p:cNvGrpSpPr/>
            <p:nvPr/>
          </p:nvGrpSpPr>
          <p:grpSpPr>
            <a:xfrm>
              <a:off x="3689947" y="3740219"/>
              <a:ext cx="1501115" cy="269393"/>
              <a:chOff x="5447149" y="3740219"/>
              <a:chExt cx="1501115" cy="269393"/>
            </a:xfrm>
          </p:grpSpPr>
          <p:grpSp>
            <p:nvGrpSpPr>
              <p:cNvPr id="68" name="Group 67">
                <a:extLst>
                  <a:ext uri="{FF2B5EF4-FFF2-40B4-BE49-F238E27FC236}">
                    <a16:creationId xmlns:a16="http://schemas.microsoft.com/office/drawing/2014/main" id="{A883C449-9A27-2D42-A3B5-19CCF4521D6C}"/>
                  </a:ext>
                </a:extLst>
              </p:cNvPr>
              <p:cNvGrpSpPr/>
              <p:nvPr/>
            </p:nvGrpSpPr>
            <p:grpSpPr>
              <a:xfrm>
                <a:off x="6287242" y="3740219"/>
                <a:ext cx="661022" cy="269393"/>
                <a:chOff x="6287242" y="3740219"/>
                <a:chExt cx="661022" cy="269393"/>
              </a:xfrm>
            </p:grpSpPr>
            <p:grpSp>
              <p:nvGrpSpPr>
                <p:cNvPr id="84" name="Group 83">
                  <a:extLst>
                    <a:ext uri="{FF2B5EF4-FFF2-40B4-BE49-F238E27FC236}">
                      <a16:creationId xmlns:a16="http://schemas.microsoft.com/office/drawing/2014/main" id="{6FA37052-ABB6-FC43-A200-3A3F03F69746}"/>
                    </a:ext>
                  </a:extLst>
                </p:cNvPr>
                <p:cNvGrpSpPr/>
                <p:nvPr/>
              </p:nvGrpSpPr>
              <p:grpSpPr>
                <a:xfrm>
                  <a:off x="6732240" y="3740219"/>
                  <a:ext cx="216024" cy="269393"/>
                  <a:chOff x="6732240" y="3740219"/>
                  <a:chExt cx="216024" cy="269393"/>
                </a:xfrm>
              </p:grpSpPr>
              <p:grpSp>
                <p:nvGrpSpPr>
                  <p:cNvPr id="92" name="Group 91">
                    <a:extLst>
                      <a:ext uri="{FF2B5EF4-FFF2-40B4-BE49-F238E27FC236}">
                        <a16:creationId xmlns:a16="http://schemas.microsoft.com/office/drawing/2014/main" id="{B20392A8-CF50-1549-B193-0AF68264A2DA}"/>
                      </a:ext>
                    </a:extLst>
                  </p:cNvPr>
                  <p:cNvGrpSpPr/>
                  <p:nvPr/>
                </p:nvGrpSpPr>
                <p:grpSpPr>
                  <a:xfrm>
                    <a:off x="6732240" y="3740219"/>
                    <a:ext cx="0" cy="269393"/>
                    <a:chOff x="6732240" y="3740219"/>
                    <a:chExt cx="0" cy="269393"/>
                  </a:xfrm>
                </p:grpSpPr>
                <p:cxnSp>
                  <p:nvCxnSpPr>
                    <p:cNvPr id="96" name="Straight Connector 95">
                      <a:extLst>
                        <a:ext uri="{FF2B5EF4-FFF2-40B4-BE49-F238E27FC236}">
                          <a16:creationId xmlns:a16="http://schemas.microsoft.com/office/drawing/2014/main" id="{5E951AA9-2600-654F-9B46-C8C661A56FE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7" name="Straight Connector 96">
                      <a:extLst>
                        <a:ext uri="{FF2B5EF4-FFF2-40B4-BE49-F238E27FC236}">
                          <a16:creationId xmlns:a16="http://schemas.microsoft.com/office/drawing/2014/main" id="{EFCFDA7A-E7CE-1947-881F-4993D2BFF4D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93" name="Group 92">
                    <a:extLst>
                      <a:ext uri="{FF2B5EF4-FFF2-40B4-BE49-F238E27FC236}">
                        <a16:creationId xmlns:a16="http://schemas.microsoft.com/office/drawing/2014/main" id="{D49B74EE-F479-3342-81D7-E146126E1BEE}"/>
                      </a:ext>
                    </a:extLst>
                  </p:cNvPr>
                  <p:cNvGrpSpPr/>
                  <p:nvPr/>
                </p:nvGrpSpPr>
                <p:grpSpPr>
                  <a:xfrm>
                    <a:off x="6948264" y="3740219"/>
                    <a:ext cx="0" cy="269393"/>
                    <a:chOff x="6732240" y="3740219"/>
                    <a:chExt cx="0" cy="269393"/>
                  </a:xfrm>
                </p:grpSpPr>
                <p:cxnSp>
                  <p:nvCxnSpPr>
                    <p:cNvPr id="94" name="Straight Connector 93">
                      <a:extLst>
                        <a:ext uri="{FF2B5EF4-FFF2-40B4-BE49-F238E27FC236}">
                          <a16:creationId xmlns:a16="http://schemas.microsoft.com/office/drawing/2014/main" id="{C311D0CF-DBA7-2040-9112-BE06F587651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8EA4496C-3C0E-DC43-8E2E-31B1F010B930}"/>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85" name="Group 84">
                  <a:extLst>
                    <a:ext uri="{FF2B5EF4-FFF2-40B4-BE49-F238E27FC236}">
                      <a16:creationId xmlns:a16="http://schemas.microsoft.com/office/drawing/2014/main" id="{CC2EA1A5-2B33-DA4E-B9E0-45E7C9FB8ADF}"/>
                    </a:ext>
                  </a:extLst>
                </p:cNvPr>
                <p:cNvGrpSpPr/>
                <p:nvPr/>
              </p:nvGrpSpPr>
              <p:grpSpPr>
                <a:xfrm>
                  <a:off x="6287242" y="3740219"/>
                  <a:ext cx="216024" cy="269393"/>
                  <a:chOff x="6732240" y="3740219"/>
                  <a:chExt cx="216024" cy="269393"/>
                </a:xfrm>
              </p:grpSpPr>
              <p:grpSp>
                <p:nvGrpSpPr>
                  <p:cNvPr id="86" name="Group 85">
                    <a:extLst>
                      <a:ext uri="{FF2B5EF4-FFF2-40B4-BE49-F238E27FC236}">
                        <a16:creationId xmlns:a16="http://schemas.microsoft.com/office/drawing/2014/main" id="{948D37FF-B196-0E44-970C-F85B2C51046E}"/>
                      </a:ext>
                    </a:extLst>
                  </p:cNvPr>
                  <p:cNvGrpSpPr/>
                  <p:nvPr/>
                </p:nvGrpSpPr>
                <p:grpSpPr>
                  <a:xfrm>
                    <a:off x="6732240" y="3740219"/>
                    <a:ext cx="0" cy="269393"/>
                    <a:chOff x="6732240" y="3740219"/>
                    <a:chExt cx="0" cy="269393"/>
                  </a:xfrm>
                </p:grpSpPr>
                <p:cxnSp>
                  <p:nvCxnSpPr>
                    <p:cNvPr id="90" name="Straight Connector 89">
                      <a:extLst>
                        <a:ext uri="{FF2B5EF4-FFF2-40B4-BE49-F238E27FC236}">
                          <a16:creationId xmlns:a16="http://schemas.microsoft.com/office/drawing/2014/main" id="{1DFB33E2-BCB6-6C4E-83B6-63DA51900F3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1" name="Straight Connector 90">
                      <a:extLst>
                        <a:ext uri="{FF2B5EF4-FFF2-40B4-BE49-F238E27FC236}">
                          <a16:creationId xmlns:a16="http://schemas.microsoft.com/office/drawing/2014/main" id="{93AD33C9-1F12-0A4A-9EA5-4B2F173EDA2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7" name="Group 86">
                    <a:extLst>
                      <a:ext uri="{FF2B5EF4-FFF2-40B4-BE49-F238E27FC236}">
                        <a16:creationId xmlns:a16="http://schemas.microsoft.com/office/drawing/2014/main" id="{1A335E9C-D714-1C4E-9CDD-28DC246EFD7F}"/>
                      </a:ext>
                    </a:extLst>
                  </p:cNvPr>
                  <p:cNvGrpSpPr/>
                  <p:nvPr/>
                </p:nvGrpSpPr>
                <p:grpSpPr>
                  <a:xfrm>
                    <a:off x="6948264" y="3740219"/>
                    <a:ext cx="0" cy="269393"/>
                    <a:chOff x="6732240" y="3740219"/>
                    <a:chExt cx="0" cy="269393"/>
                  </a:xfrm>
                </p:grpSpPr>
                <p:cxnSp>
                  <p:nvCxnSpPr>
                    <p:cNvPr id="88" name="Straight Connector 87">
                      <a:extLst>
                        <a:ext uri="{FF2B5EF4-FFF2-40B4-BE49-F238E27FC236}">
                          <a16:creationId xmlns:a16="http://schemas.microsoft.com/office/drawing/2014/main" id="{DB6282E6-DE99-C04A-868E-0E5831EAC36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201585D-F3EB-DD41-9C52-B1C400F1FBFF}"/>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69" name="Group 68">
                <a:extLst>
                  <a:ext uri="{FF2B5EF4-FFF2-40B4-BE49-F238E27FC236}">
                    <a16:creationId xmlns:a16="http://schemas.microsoft.com/office/drawing/2014/main" id="{DEB282AA-030D-BB44-8188-12E14572F4A5}"/>
                  </a:ext>
                </a:extLst>
              </p:cNvPr>
              <p:cNvGrpSpPr/>
              <p:nvPr/>
            </p:nvGrpSpPr>
            <p:grpSpPr>
              <a:xfrm>
                <a:off x="5447149" y="3740219"/>
                <a:ext cx="661022" cy="269393"/>
                <a:chOff x="6287242" y="3740219"/>
                <a:chExt cx="661022" cy="269393"/>
              </a:xfrm>
            </p:grpSpPr>
            <p:grpSp>
              <p:nvGrpSpPr>
                <p:cNvPr id="70" name="Group 69">
                  <a:extLst>
                    <a:ext uri="{FF2B5EF4-FFF2-40B4-BE49-F238E27FC236}">
                      <a16:creationId xmlns:a16="http://schemas.microsoft.com/office/drawing/2014/main" id="{42386FAB-6639-AC41-8331-CE8FBCAA2419}"/>
                    </a:ext>
                  </a:extLst>
                </p:cNvPr>
                <p:cNvGrpSpPr/>
                <p:nvPr/>
              </p:nvGrpSpPr>
              <p:grpSpPr>
                <a:xfrm>
                  <a:off x="6732240" y="3740219"/>
                  <a:ext cx="216024" cy="269393"/>
                  <a:chOff x="6732240" y="3740219"/>
                  <a:chExt cx="216024" cy="269393"/>
                </a:xfrm>
              </p:grpSpPr>
              <p:grpSp>
                <p:nvGrpSpPr>
                  <p:cNvPr id="78" name="Group 77">
                    <a:extLst>
                      <a:ext uri="{FF2B5EF4-FFF2-40B4-BE49-F238E27FC236}">
                        <a16:creationId xmlns:a16="http://schemas.microsoft.com/office/drawing/2014/main" id="{BCF46F99-CC75-424B-9C07-D39495FA96B1}"/>
                      </a:ext>
                    </a:extLst>
                  </p:cNvPr>
                  <p:cNvGrpSpPr/>
                  <p:nvPr/>
                </p:nvGrpSpPr>
                <p:grpSpPr>
                  <a:xfrm>
                    <a:off x="6732240" y="3740219"/>
                    <a:ext cx="0" cy="269393"/>
                    <a:chOff x="6732240" y="3740219"/>
                    <a:chExt cx="0" cy="269393"/>
                  </a:xfrm>
                </p:grpSpPr>
                <p:cxnSp>
                  <p:nvCxnSpPr>
                    <p:cNvPr id="82" name="Straight Connector 81">
                      <a:extLst>
                        <a:ext uri="{FF2B5EF4-FFF2-40B4-BE49-F238E27FC236}">
                          <a16:creationId xmlns:a16="http://schemas.microsoft.com/office/drawing/2014/main" id="{F4EBE740-98ED-ED4B-AF91-0EDB6F222AB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C59128D6-7B78-D94F-B753-6E1E25D1549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9" name="Group 78">
                    <a:extLst>
                      <a:ext uri="{FF2B5EF4-FFF2-40B4-BE49-F238E27FC236}">
                        <a16:creationId xmlns:a16="http://schemas.microsoft.com/office/drawing/2014/main" id="{FB326CBD-66DD-5B4D-A02A-81A7A514E34E}"/>
                      </a:ext>
                    </a:extLst>
                  </p:cNvPr>
                  <p:cNvGrpSpPr/>
                  <p:nvPr/>
                </p:nvGrpSpPr>
                <p:grpSpPr>
                  <a:xfrm>
                    <a:off x="6948264" y="3740219"/>
                    <a:ext cx="0" cy="269393"/>
                    <a:chOff x="6732240" y="3740219"/>
                    <a:chExt cx="0" cy="269393"/>
                  </a:xfrm>
                </p:grpSpPr>
                <p:cxnSp>
                  <p:nvCxnSpPr>
                    <p:cNvPr id="80" name="Straight Connector 79">
                      <a:extLst>
                        <a:ext uri="{FF2B5EF4-FFF2-40B4-BE49-F238E27FC236}">
                          <a16:creationId xmlns:a16="http://schemas.microsoft.com/office/drawing/2014/main" id="{83AD4F12-0C6D-7D46-863E-36701C8592D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1" name="Straight Connector 80">
                      <a:extLst>
                        <a:ext uri="{FF2B5EF4-FFF2-40B4-BE49-F238E27FC236}">
                          <a16:creationId xmlns:a16="http://schemas.microsoft.com/office/drawing/2014/main" id="{292F59C8-6C7A-BF4B-9009-8D384EE6C39F}"/>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1" name="Group 70">
                  <a:extLst>
                    <a:ext uri="{FF2B5EF4-FFF2-40B4-BE49-F238E27FC236}">
                      <a16:creationId xmlns:a16="http://schemas.microsoft.com/office/drawing/2014/main" id="{5F36AA9B-7189-C640-8179-0B57AFCCD36B}"/>
                    </a:ext>
                  </a:extLst>
                </p:cNvPr>
                <p:cNvGrpSpPr/>
                <p:nvPr/>
              </p:nvGrpSpPr>
              <p:grpSpPr>
                <a:xfrm>
                  <a:off x="6287242" y="3740219"/>
                  <a:ext cx="216024" cy="269393"/>
                  <a:chOff x="6732240" y="3740219"/>
                  <a:chExt cx="216024" cy="269393"/>
                </a:xfrm>
              </p:grpSpPr>
              <p:grpSp>
                <p:nvGrpSpPr>
                  <p:cNvPr id="72" name="Group 71">
                    <a:extLst>
                      <a:ext uri="{FF2B5EF4-FFF2-40B4-BE49-F238E27FC236}">
                        <a16:creationId xmlns:a16="http://schemas.microsoft.com/office/drawing/2014/main" id="{C7B8035B-B6D9-E749-97B1-76C3A6551FB7}"/>
                      </a:ext>
                    </a:extLst>
                  </p:cNvPr>
                  <p:cNvGrpSpPr/>
                  <p:nvPr/>
                </p:nvGrpSpPr>
                <p:grpSpPr>
                  <a:xfrm>
                    <a:off x="6732240" y="3740219"/>
                    <a:ext cx="0" cy="269393"/>
                    <a:chOff x="6732240" y="3740219"/>
                    <a:chExt cx="0" cy="269393"/>
                  </a:xfrm>
                </p:grpSpPr>
                <p:cxnSp>
                  <p:nvCxnSpPr>
                    <p:cNvPr id="76" name="Straight Connector 75">
                      <a:extLst>
                        <a:ext uri="{FF2B5EF4-FFF2-40B4-BE49-F238E27FC236}">
                          <a16:creationId xmlns:a16="http://schemas.microsoft.com/office/drawing/2014/main" id="{80411236-99B5-5948-873E-C2BA5837EA1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7" name="Straight Connector 76">
                      <a:extLst>
                        <a:ext uri="{FF2B5EF4-FFF2-40B4-BE49-F238E27FC236}">
                          <a16:creationId xmlns:a16="http://schemas.microsoft.com/office/drawing/2014/main" id="{10A0F718-1829-0246-8836-07F06591B39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3" name="Group 72">
                    <a:extLst>
                      <a:ext uri="{FF2B5EF4-FFF2-40B4-BE49-F238E27FC236}">
                        <a16:creationId xmlns:a16="http://schemas.microsoft.com/office/drawing/2014/main" id="{E4373CA6-1B49-CF40-A76F-9F69CD76871B}"/>
                      </a:ext>
                    </a:extLst>
                  </p:cNvPr>
                  <p:cNvGrpSpPr/>
                  <p:nvPr/>
                </p:nvGrpSpPr>
                <p:grpSpPr>
                  <a:xfrm>
                    <a:off x="6948264" y="3740219"/>
                    <a:ext cx="0" cy="269393"/>
                    <a:chOff x="6732240" y="3740219"/>
                    <a:chExt cx="0" cy="269393"/>
                  </a:xfrm>
                </p:grpSpPr>
                <p:cxnSp>
                  <p:nvCxnSpPr>
                    <p:cNvPr id="74" name="Straight Connector 73">
                      <a:extLst>
                        <a:ext uri="{FF2B5EF4-FFF2-40B4-BE49-F238E27FC236}">
                          <a16:creationId xmlns:a16="http://schemas.microsoft.com/office/drawing/2014/main" id="{E2D76BA6-7E6F-B140-86F9-B6FD7B70909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D1856A94-EBAD-0C47-9CFE-11A4C6484B0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2" name="Group 21">
              <a:extLst>
                <a:ext uri="{FF2B5EF4-FFF2-40B4-BE49-F238E27FC236}">
                  <a16:creationId xmlns:a16="http://schemas.microsoft.com/office/drawing/2014/main" id="{E0C2F3F3-A769-4448-B5B2-24CBD711EB56}"/>
                </a:ext>
              </a:extLst>
            </p:cNvPr>
            <p:cNvGrpSpPr/>
            <p:nvPr/>
          </p:nvGrpSpPr>
          <p:grpSpPr>
            <a:xfrm>
              <a:off x="1979712" y="3740219"/>
              <a:ext cx="1501115" cy="269393"/>
              <a:chOff x="5447149" y="3740219"/>
              <a:chExt cx="1501115" cy="269393"/>
            </a:xfrm>
          </p:grpSpPr>
          <p:grpSp>
            <p:nvGrpSpPr>
              <p:cNvPr id="38" name="Group 37">
                <a:extLst>
                  <a:ext uri="{FF2B5EF4-FFF2-40B4-BE49-F238E27FC236}">
                    <a16:creationId xmlns:a16="http://schemas.microsoft.com/office/drawing/2014/main" id="{5D599474-85A0-FE45-8A5D-6E93A7E7A960}"/>
                  </a:ext>
                </a:extLst>
              </p:cNvPr>
              <p:cNvGrpSpPr/>
              <p:nvPr/>
            </p:nvGrpSpPr>
            <p:grpSpPr>
              <a:xfrm>
                <a:off x="6287242" y="3740219"/>
                <a:ext cx="661022" cy="269393"/>
                <a:chOff x="6287242" y="3740219"/>
                <a:chExt cx="661022" cy="269393"/>
              </a:xfrm>
            </p:grpSpPr>
            <p:grpSp>
              <p:nvGrpSpPr>
                <p:cNvPr id="54" name="Group 53">
                  <a:extLst>
                    <a:ext uri="{FF2B5EF4-FFF2-40B4-BE49-F238E27FC236}">
                      <a16:creationId xmlns:a16="http://schemas.microsoft.com/office/drawing/2014/main" id="{5A1F1EDB-E4FE-BA4D-AA20-752F95868426}"/>
                    </a:ext>
                  </a:extLst>
                </p:cNvPr>
                <p:cNvGrpSpPr/>
                <p:nvPr/>
              </p:nvGrpSpPr>
              <p:grpSpPr>
                <a:xfrm>
                  <a:off x="6732240" y="3740219"/>
                  <a:ext cx="216024" cy="269393"/>
                  <a:chOff x="6732240" y="3740219"/>
                  <a:chExt cx="216024" cy="269393"/>
                </a:xfrm>
              </p:grpSpPr>
              <p:grpSp>
                <p:nvGrpSpPr>
                  <p:cNvPr id="62" name="Group 61">
                    <a:extLst>
                      <a:ext uri="{FF2B5EF4-FFF2-40B4-BE49-F238E27FC236}">
                        <a16:creationId xmlns:a16="http://schemas.microsoft.com/office/drawing/2014/main" id="{EF76FF9D-5D54-F44C-BF69-B88031F91230}"/>
                      </a:ext>
                    </a:extLst>
                  </p:cNvPr>
                  <p:cNvGrpSpPr/>
                  <p:nvPr/>
                </p:nvGrpSpPr>
                <p:grpSpPr>
                  <a:xfrm>
                    <a:off x="6732240" y="3740219"/>
                    <a:ext cx="0" cy="269393"/>
                    <a:chOff x="6732240" y="3740219"/>
                    <a:chExt cx="0" cy="269393"/>
                  </a:xfrm>
                </p:grpSpPr>
                <p:cxnSp>
                  <p:nvCxnSpPr>
                    <p:cNvPr id="66" name="Straight Connector 65">
                      <a:extLst>
                        <a:ext uri="{FF2B5EF4-FFF2-40B4-BE49-F238E27FC236}">
                          <a16:creationId xmlns:a16="http://schemas.microsoft.com/office/drawing/2014/main" id="{F5BB1853-8E42-0F40-A83C-91A7AAC6041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AC8493DB-ED44-2E48-BE33-BEE9778686B3}"/>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63" name="Group 62">
                    <a:extLst>
                      <a:ext uri="{FF2B5EF4-FFF2-40B4-BE49-F238E27FC236}">
                        <a16:creationId xmlns:a16="http://schemas.microsoft.com/office/drawing/2014/main" id="{70287CD1-31BE-E14F-BB69-922F8BF4CB77}"/>
                      </a:ext>
                    </a:extLst>
                  </p:cNvPr>
                  <p:cNvGrpSpPr/>
                  <p:nvPr/>
                </p:nvGrpSpPr>
                <p:grpSpPr>
                  <a:xfrm>
                    <a:off x="6948264" y="3740219"/>
                    <a:ext cx="0" cy="269393"/>
                    <a:chOff x="6732240" y="3740219"/>
                    <a:chExt cx="0" cy="269393"/>
                  </a:xfrm>
                </p:grpSpPr>
                <p:cxnSp>
                  <p:nvCxnSpPr>
                    <p:cNvPr id="64" name="Straight Connector 63">
                      <a:extLst>
                        <a:ext uri="{FF2B5EF4-FFF2-40B4-BE49-F238E27FC236}">
                          <a16:creationId xmlns:a16="http://schemas.microsoft.com/office/drawing/2014/main" id="{F9A9B3AB-9C56-8F42-BC84-7F033B8DBA4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5" name="Straight Connector 64">
                      <a:extLst>
                        <a:ext uri="{FF2B5EF4-FFF2-40B4-BE49-F238E27FC236}">
                          <a16:creationId xmlns:a16="http://schemas.microsoft.com/office/drawing/2014/main" id="{71B95A2F-AC28-4440-A8FD-80E0F1CBDB8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5" name="Group 54">
                  <a:extLst>
                    <a:ext uri="{FF2B5EF4-FFF2-40B4-BE49-F238E27FC236}">
                      <a16:creationId xmlns:a16="http://schemas.microsoft.com/office/drawing/2014/main" id="{38EF6218-966A-8F4D-85FA-BC634681B3A4}"/>
                    </a:ext>
                  </a:extLst>
                </p:cNvPr>
                <p:cNvGrpSpPr/>
                <p:nvPr/>
              </p:nvGrpSpPr>
              <p:grpSpPr>
                <a:xfrm>
                  <a:off x="6287242" y="3740219"/>
                  <a:ext cx="216024" cy="269393"/>
                  <a:chOff x="6732240" y="3740219"/>
                  <a:chExt cx="216024" cy="269393"/>
                </a:xfrm>
              </p:grpSpPr>
              <p:grpSp>
                <p:nvGrpSpPr>
                  <p:cNvPr id="56" name="Group 55">
                    <a:extLst>
                      <a:ext uri="{FF2B5EF4-FFF2-40B4-BE49-F238E27FC236}">
                        <a16:creationId xmlns:a16="http://schemas.microsoft.com/office/drawing/2014/main" id="{FAB02461-D946-F24A-8F37-D466EDE7D704}"/>
                      </a:ext>
                    </a:extLst>
                  </p:cNvPr>
                  <p:cNvGrpSpPr/>
                  <p:nvPr/>
                </p:nvGrpSpPr>
                <p:grpSpPr>
                  <a:xfrm>
                    <a:off x="6732240" y="3740219"/>
                    <a:ext cx="0" cy="269393"/>
                    <a:chOff x="6732240" y="3740219"/>
                    <a:chExt cx="0" cy="269393"/>
                  </a:xfrm>
                </p:grpSpPr>
                <p:cxnSp>
                  <p:nvCxnSpPr>
                    <p:cNvPr id="60" name="Straight Connector 59">
                      <a:extLst>
                        <a:ext uri="{FF2B5EF4-FFF2-40B4-BE49-F238E27FC236}">
                          <a16:creationId xmlns:a16="http://schemas.microsoft.com/office/drawing/2014/main" id="{FD57BEEA-0C28-2B4F-B005-1061DFF2DD6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3713F4E5-0E32-AD4A-AD6D-472FED60F1E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7" name="Group 56">
                    <a:extLst>
                      <a:ext uri="{FF2B5EF4-FFF2-40B4-BE49-F238E27FC236}">
                        <a16:creationId xmlns:a16="http://schemas.microsoft.com/office/drawing/2014/main" id="{51FD76E2-6A5D-4B4B-8AC8-2231DD352E31}"/>
                      </a:ext>
                    </a:extLst>
                  </p:cNvPr>
                  <p:cNvGrpSpPr/>
                  <p:nvPr/>
                </p:nvGrpSpPr>
                <p:grpSpPr>
                  <a:xfrm>
                    <a:off x="6948264" y="3740219"/>
                    <a:ext cx="0" cy="269393"/>
                    <a:chOff x="6732240" y="3740219"/>
                    <a:chExt cx="0" cy="269393"/>
                  </a:xfrm>
                </p:grpSpPr>
                <p:cxnSp>
                  <p:nvCxnSpPr>
                    <p:cNvPr id="58" name="Straight Connector 57">
                      <a:extLst>
                        <a:ext uri="{FF2B5EF4-FFF2-40B4-BE49-F238E27FC236}">
                          <a16:creationId xmlns:a16="http://schemas.microsoft.com/office/drawing/2014/main" id="{9586E07E-AAF3-0545-9B66-324AAE73573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E573FF80-799A-0144-8CDF-82355A26021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9" name="Group 38">
                <a:extLst>
                  <a:ext uri="{FF2B5EF4-FFF2-40B4-BE49-F238E27FC236}">
                    <a16:creationId xmlns:a16="http://schemas.microsoft.com/office/drawing/2014/main" id="{5DE964F9-7E10-CE49-AA1E-56E7271C334C}"/>
                  </a:ext>
                </a:extLst>
              </p:cNvPr>
              <p:cNvGrpSpPr/>
              <p:nvPr/>
            </p:nvGrpSpPr>
            <p:grpSpPr>
              <a:xfrm>
                <a:off x="5447149" y="3740219"/>
                <a:ext cx="661022" cy="269393"/>
                <a:chOff x="6287242" y="3740219"/>
                <a:chExt cx="661022" cy="269393"/>
              </a:xfrm>
            </p:grpSpPr>
            <p:grpSp>
              <p:nvGrpSpPr>
                <p:cNvPr id="40" name="Group 39">
                  <a:extLst>
                    <a:ext uri="{FF2B5EF4-FFF2-40B4-BE49-F238E27FC236}">
                      <a16:creationId xmlns:a16="http://schemas.microsoft.com/office/drawing/2014/main" id="{E102A77F-55D8-D347-BEF6-2C4AAC34D335}"/>
                    </a:ext>
                  </a:extLst>
                </p:cNvPr>
                <p:cNvGrpSpPr/>
                <p:nvPr/>
              </p:nvGrpSpPr>
              <p:grpSpPr>
                <a:xfrm>
                  <a:off x="6732240" y="3740219"/>
                  <a:ext cx="216024" cy="269393"/>
                  <a:chOff x="6732240" y="3740219"/>
                  <a:chExt cx="216024" cy="269393"/>
                </a:xfrm>
              </p:grpSpPr>
              <p:grpSp>
                <p:nvGrpSpPr>
                  <p:cNvPr id="48" name="Group 47">
                    <a:extLst>
                      <a:ext uri="{FF2B5EF4-FFF2-40B4-BE49-F238E27FC236}">
                        <a16:creationId xmlns:a16="http://schemas.microsoft.com/office/drawing/2014/main" id="{ACD30CC4-9349-8E48-A17A-C59252C16D49}"/>
                      </a:ext>
                    </a:extLst>
                  </p:cNvPr>
                  <p:cNvGrpSpPr/>
                  <p:nvPr/>
                </p:nvGrpSpPr>
                <p:grpSpPr>
                  <a:xfrm>
                    <a:off x="6732240" y="3740219"/>
                    <a:ext cx="0" cy="269393"/>
                    <a:chOff x="6732240" y="3740219"/>
                    <a:chExt cx="0" cy="269393"/>
                  </a:xfrm>
                </p:grpSpPr>
                <p:cxnSp>
                  <p:nvCxnSpPr>
                    <p:cNvPr id="52" name="Straight Connector 51">
                      <a:extLst>
                        <a:ext uri="{FF2B5EF4-FFF2-40B4-BE49-F238E27FC236}">
                          <a16:creationId xmlns:a16="http://schemas.microsoft.com/office/drawing/2014/main" id="{89E2CDDA-751C-C64B-A868-2D519430191C}"/>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DD6DA228-C02B-AB41-BBFE-E90D16C21F5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9" name="Group 48">
                    <a:extLst>
                      <a:ext uri="{FF2B5EF4-FFF2-40B4-BE49-F238E27FC236}">
                        <a16:creationId xmlns:a16="http://schemas.microsoft.com/office/drawing/2014/main" id="{B11C7DB9-2667-AD4F-883E-A1D8FD8437C7}"/>
                      </a:ext>
                    </a:extLst>
                  </p:cNvPr>
                  <p:cNvGrpSpPr/>
                  <p:nvPr/>
                </p:nvGrpSpPr>
                <p:grpSpPr>
                  <a:xfrm>
                    <a:off x="6948264" y="3740219"/>
                    <a:ext cx="0" cy="269393"/>
                    <a:chOff x="6732240" y="3740219"/>
                    <a:chExt cx="0" cy="269393"/>
                  </a:xfrm>
                </p:grpSpPr>
                <p:cxnSp>
                  <p:nvCxnSpPr>
                    <p:cNvPr id="50" name="Straight Connector 49">
                      <a:extLst>
                        <a:ext uri="{FF2B5EF4-FFF2-40B4-BE49-F238E27FC236}">
                          <a16:creationId xmlns:a16="http://schemas.microsoft.com/office/drawing/2014/main" id="{872E3E05-47EB-194E-8CC0-F38D62854575}"/>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D92A977D-FE0C-3E41-AAB5-712DA23D79D4}"/>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1" name="Group 40">
                  <a:extLst>
                    <a:ext uri="{FF2B5EF4-FFF2-40B4-BE49-F238E27FC236}">
                      <a16:creationId xmlns:a16="http://schemas.microsoft.com/office/drawing/2014/main" id="{34122383-123E-8A42-91A6-E79C1822F314}"/>
                    </a:ext>
                  </a:extLst>
                </p:cNvPr>
                <p:cNvGrpSpPr/>
                <p:nvPr/>
              </p:nvGrpSpPr>
              <p:grpSpPr>
                <a:xfrm>
                  <a:off x="6287242" y="3740219"/>
                  <a:ext cx="216024" cy="269393"/>
                  <a:chOff x="6732240" y="3740219"/>
                  <a:chExt cx="216024" cy="269393"/>
                </a:xfrm>
              </p:grpSpPr>
              <p:grpSp>
                <p:nvGrpSpPr>
                  <p:cNvPr id="42" name="Group 41">
                    <a:extLst>
                      <a:ext uri="{FF2B5EF4-FFF2-40B4-BE49-F238E27FC236}">
                        <a16:creationId xmlns:a16="http://schemas.microsoft.com/office/drawing/2014/main" id="{850DF5F8-7D30-A143-8767-925936F8A559}"/>
                      </a:ext>
                    </a:extLst>
                  </p:cNvPr>
                  <p:cNvGrpSpPr/>
                  <p:nvPr/>
                </p:nvGrpSpPr>
                <p:grpSpPr>
                  <a:xfrm>
                    <a:off x="6732240" y="3740219"/>
                    <a:ext cx="0" cy="269393"/>
                    <a:chOff x="6732240" y="3740219"/>
                    <a:chExt cx="0" cy="269393"/>
                  </a:xfrm>
                </p:grpSpPr>
                <p:cxnSp>
                  <p:nvCxnSpPr>
                    <p:cNvPr id="46" name="Straight Connector 45">
                      <a:extLst>
                        <a:ext uri="{FF2B5EF4-FFF2-40B4-BE49-F238E27FC236}">
                          <a16:creationId xmlns:a16="http://schemas.microsoft.com/office/drawing/2014/main" id="{79DC5C76-CAF0-434E-BA80-1B9184040E3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9C91A2EB-73E7-604E-8D14-0D61195FCB2E}"/>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3" name="Group 42">
                    <a:extLst>
                      <a:ext uri="{FF2B5EF4-FFF2-40B4-BE49-F238E27FC236}">
                        <a16:creationId xmlns:a16="http://schemas.microsoft.com/office/drawing/2014/main" id="{1286A9A0-137A-DA45-A7D2-CE6F3AC47F9F}"/>
                      </a:ext>
                    </a:extLst>
                  </p:cNvPr>
                  <p:cNvGrpSpPr/>
                  <p:nvPr/>
                </p:nvGrpSpPr>
                <p:grpSpPr>
                  <a:xfrm>
                    <a:off x="6948264" y="3740219"/>
                    <a:ext cx="0" cy="269393"/>
                    <a:chOff x="6732240" y="3740219"/>
                    <a:chExt cx="0" cy="269393"/>
                  </a:xfrm>
                </p:grpSpPr>
                <p:cxnSp>
                  <p:nvCxnSpPr>
                    <p:cNvPr id="44" name="Straight Connector 43">
                      <a:extLst>
                        <a:ext uri="{FF2B5EF4-FFF2-40B4-BE49-F238E27FC236}">
                          <a16:creationId xmlns:a16="http://schemas.microsoft.com/office/drawing/2014/main" id="{10D548A7-4B3D-3448-A295-FA05C6933D5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147AD699-7365-6D4D-BC5C-5A3D6E5653F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3" name="Group 22">
              <a:extLst>
                <a:ext uri="{FF2B5EF4-FFF2-40B4-BE49-F238E27FC236}">
                  <a16:creationId xmlns:a16="http://schemas.microsoft.com/office/drawing/2014/main" id="{4A7AB395-D814-764E-B8EB-AD93984DD0D1}"/>
                </a:ext>
              </a:extLst>
            </p:cNvPr>
            <p:cNvGrpSpPr/>
            <p:nvPr/>
          </p:nvGrpSpPr>
          <p:grpSpPr>
            <a:xfrm>
              <a:off x="1147605" y="3742854"/>
              <a:ext cx="661022" cy="261954"/>
              <a:chOff x="6287242" y="3747658"/>
              <a:chExt cx="661022" cy="261954"/>
            </a:xfrm>
          </p:grpSpPr>
          <p:grpSp>
            <p:nvGrpSpPr>
              <p:cNvPr id="24" name="Group 23">
                <a:extLst>
                  <a:ext uri="{FF2B5EF4-FFF2-40B4-BE49-F238E27FC236}">
                    <a16:creationId xmlns:a16="http://schemas.microsoft.com/office/drawing/2014/main" id="{3D5F3280-63A2-9C4C-97B4-26FA74DB5A4B}"/>
                  </a:ext>
                </a:extLst>
              </p:cNvPr>
              <p:cNvGrpSpPr/>
              <p:nvPr/>
            </p:nvGrpSpPr>
            <p:grpSpPr>
              <a:xfrm>
                <a:off x="6732240" y="3747658"/>
                <a:ext cx="216024" cy="261954"/>
                <a:chOff x="6732240" y="3747658"/>
                <a:chExt cx="216024" cy="261954"/>
              </a:xfrm>
            </p:grpSpPr>
            <p:grpSp>
              <p:nvGrpSpPr>
                <p:cNvPr id="32" name="Group 31">
                  <a:extLst>
                    <a:ext uri="{FF2B5EF4-FFF2-40B4-BE49-F238E27FC236}">
                      <a16:creationId xmlns:a16="http://schemas.microsoft.com/office/drawing/2014/main" id="{6B2837A2-CBFA-384A-9266-0938657AFD82}"/>
                    </a:ext>
                  </a:extLst>
                </p:cNvPr>
                <p:cNvGrpSpPr/>
                <p:nvPr/>
              </p:nvGrpSpPr>
              <p:grpSpPr>
                <a:xfrm>
                  <a:off x="6732240" y="3747658"/>
                  <a:ext cx="0" cy="261954"/>
                  <a:chOff x="6732240" y="3747658"/>
                  <a:chExt cx="0" cy="261954"/>
                </a:xfrm>
              </p:grpSpPr>
              <p:cxnSp>
                <p:nvCxnSpPr>
                  <p:cNvPr id="36" name="Straight Connector 35">
                    <a:extLst>
                      <a:ext uri="{FF2B5EF4-FFF2-40B4-BE49-F238E27FC236}">
                        <a16:creationId xmlns:a16="http://schemas.microsoft.com/office/drawing/2014/main" id="{E18C59F6-9E60-B746-8831-314DF6D412AE}"/>
                      </a:ext>
                    </a:extLst>
                  </p:cNvPr>
                  <p:cNvCxnSpPr/>
                  <p:nvPr/>
                </p:nvCxnSpPr>
                <p:spPr>
                  <a:xfrm>
                    <a:off x="6732240" y="374765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57881AF4-71FC-A54A-82DD-2A3EF1FE340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3" name="Group 32">
                  <a:extLst>
                    <a:ext uri="{FF2B5EF4-FFF2-40B4-BE49-F238E27FC236}">
                      <a16:creationId xmlns:a16="http://schemas.microsoft.com/office/drawing/2014/main" id="{5AC990A7-7784-BC44-881C-60EC97F4A4C9}"/>
                    </a:ext>
                  </a:extLst>
                </p:cNvPr>
                <p:cNvGrpSpPr/>
                <p:nvPr/>
              </p:nvGrpSpPr>
              <p:grpSpPr>
                <a:xfrm>
                  <a:off x="6948264" y="3747658"/>
                  <a:ext cx="0" cy="261954"/>
                  <a:chOff x="6732240" y="3747658"/>
                  <a:chExt cx="0" cy="261954"/>
                </a:xfrm>
              </p:grpSpPr>
              <p:cxnSp>
                <p:nvCxnSpPr>
                  <p:cNvPr id="34" name="Straight Connector 33">
                    <a:extLst>
                      <a:ext uri="{FF2B5EF4-FFF2-40B4-BE49-F238E27FC236}">
                        <a16:creationId xmlns:a16="http://schemas.microsoft.com/office/drawing/2014/main" id="{568B02F3-AEB4-1143-95EF-49B352D9F5FD}"/>
                      </a:ext>
                    </a:extLst>
                  </p:cNvPr>
                  <p:cNvCxnSpPr/>
                  <p:nvPr/>
                </p:nvCxnSpPr>
                <p:spPr>
                  <a:xfrm>
                    <a:off x="6732240" y="374765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5" name="Straight Connector 34">
                    <a:extLst>
                      <a:ext uri="{FF2B5EF4-FFF2-40B4-BE49-F238E27FC236}">
                        <a16:creationId xmlns:a16="http://schemas.microsoft.com/office/drawing/2014/main" id="{6EF06A23-6707-774B-AFDF-B4504585629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5" name="Group 24">
                <a:extLst>
                  <a:ext uri="{FF2B5EF4-FFF2-40B4-BE49-F238E27FC236}">
                    <a16:creationId xmlns:a16="http://schemas.microsoft.com/office/drawing/2014/main" id="{3E9398AC-00FD-E445-A6CE-E83F5BDF1EEB}"/>
                  </a:ext>
                </a:extLst>
              </p:cNvPr>
              <p:cNvGrpSpPr/>
              <p:nvPr/>
            </p:nvGrpSpPr>
            <p:grpSpPr>
              <a:xfrm>
                <a:off x="6287242" y="3747658"/>
                <a:ext cx="216024" cy="261954"/>
                <a:chOff x="6732240" y="3747658"/>
                <a:chExt cx="216024" cy="261954"/>
              </a:xfrm>
            </p:grpSpPr>
            <p:grpSp>
              <p:nvGrpSpPr>
                <p:cNvPr id="26" name="Group 25">
                  <a:extLst>
                    <a:ext uri="{FF2B5EF4-FFF2-40B4-BE49-F238E27FC236}">
                      <a16:creationId xmlns:a16="http://schemas.microsoft.com/office/drawing/2014/main" id="{B81CB37C-39E7-0849-89D2-2DD7E343DE29}"/>
                    </a:ext>
                  </a:extLst>
                </p:cNvPr>
                <p:cNvGrpSpPr/>
                <p:nvPr/>
              </p:nvGrpSpPr>
              <p:grpSpPr>
                <a:xfrm>
                  <a:off x="6732240" y="3747658"/>
                  <a:ext cx="0" cy="261954"/>
                  <a:chOff x="6732240" y="3747658"/>
                  <a:chExt cx="0" cy="261954"/>
                </a:xfrm>
              </p:grpSpPr>
              <p:cxnSp>
                <p:nvCxnSpPr>
                  <p:cNvPr id="30" name="Straight Connector 29">
                    <a:extLst>
                      <a:ext uri="{FF2B5EF4-FFF2-40B4-BE49-F238E27FC236}">
                        <a16:creationId xmlns:a16="http://schemas.microsoft.com/office/drawing/2014/main" id="{716EF605-7E43-6840-943E-54B56F825AC0}"/>
                      </a:ext>
                    </a:extLst>
                  </p:cNvPr>
                  <p:cNvCxnSpPr/>
                  <p:nvPr/>
                </p:nvCxnSpPr>
                <p:spPr>
                  <a:xfrm>
                    <a:off x="6732240" y="374765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4C4E765C-33C4-5348-9FE1-9567816E1B7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27" name="Group 26">
                  <a:extLst>
                    <a:ext uri="{FF2B5EF4-FFF2-40B4-BE49-F238E27FC236}">
                      <a16:creationId xmlns:a16="http://schemas.microsoft.com/office/drawing/2014/main" id="{61CDCEBD-F3F6-6F4B-A579-B3A9B05B1DFB}"/>
                    </a:ext>
                  </a:extLst>
                </p:cNvPr>
                <p:cNvGrpSpPr/>
                <p:nvPr/>
              </p:nvGrpSpPr>
              <p:grpSpPr>
                <a:xfrm>
                  <a:off x="6948264" y="3747658"/>
                  <a:ext cx="0" cy="261954"/>
                  <a:chOff x="6732240" y="3747658"/>
                  <a:chExt cx="0" cy="261954"/>
                </a:xfrm>
              </p:grpSpPr>
              <p:cxnSp>
                <p:nvCxnSpPr>
                  <p:cNvPr id="28" name="Straight Connector 27">
                    <a:extLst>
                      <a:ext uri="{FF2B5EF4-FFF2-40B4-BE49-F238E27FC236}">
                        <a16:creationId xmlns:a16="http://schemas.microsoft.com/office/drawing/2014/main" id="{F04CF906-1CFA-3A48-B9D1-5844C696BB3B}"/>
                      </a:ext>
                    </a:extLst>
                  </p:cNvPr>
                  <p:cNvCxnSpPr/>
                  <p:nvPr/>
                </p:nvCxnSpPr>
                <p:spPr>
                  <a:xfrm>
                    <a:off x="6732240" y="374765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9" name="Straight Connector 28">
                    <a:extLst>
                      <a:ext uri="{FF2B5EF4-FFF2-40B4-BE49-F238E27FC236}">
                        <a16:creationId xmlns:a16="http://schemas.microsoft.com/office/drawing/2014/main" id="{54CE533D-745B-7347-96AF-091174AA4B0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2" name="Group 11">
            <a:extLst>
              <a:ext uri="{FF2B5EF4-FFF2-40B4-BE49-F238E27FC236}">
                <a16:creationId xmlns:a16="http://schemas.microsoft.com/office/drawing/2014/main" id="{635AD4D9-8D29-8F44-BBBF-C4FC3EEB3895}"/>
              </a:ext>
            </a:extLst>
          </p:cNvPr>
          <p:cNvGrpSpPr/>
          <p:nvPr/>
        </p:nvGrpSpPr>
        <p:grpSpPr>
          <a:xfrm>
            <a:off x="169605" y="1777380"/>
            <a:ext cx="6908281" cy="399589"/>
            <a:chOff x="169605" y="2672834"/>
            <a:chExt cx="6908281" cy="399589"/>
          </a:xfrm>
        </p:grpSpPr>
        <p:cxnSp>
          <p:nvCxnSpPr>
            <p:cNvPr id="17" name="Straight Arrow Connector 16">
              <a:extLst>
                <a:ext uri="{FF2B5EF4-FFF2-40B4-BE49-F238E27FC236}">
                  <a16:creationId xmlns:a16="http://schemas.microsoft.com/office/drawing/2014/main" id="{9E0C50C9-74C4-084C-A08F-2CE58A80EEAC}"/>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029CD1C3-7B86-CD4F-8085-430C5DE450BE}"/>
                </a:ext>
              </a:extLst>
            </p:cNvPr>
            <p:cNvSpPr/>
            <p:nvPr/>
          </p:nvSpPr>
          <p:spPr>
            <a:xfrm>
              <a:off x="6724904" y="2703091"/>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B5A01F-2EFB-934A-95DA-AFCF98078524}"/>
                </a:ext>
              </a:extLst>
            </p:cNvPr>
            <p:cNvSpPr/>
            <p:nvPr/>
          </p:nvSpPr>
          <p:spPr>
            <a:xfrm>
              <a:off x="169605" y="2672834"/>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DF50C6EC-7CC9-6A49-90FB-CDDBEA904369}"/>
              </a:ext>
            </a:extLst>
          </p:cNvPr>
          <p:cNvGrpSpPr/>
          <p:nvPr/>
        </p:nvGrpSpPr>
        <p:grpSpPr>
          <a:xfrm>
            <a:off x="205071" y="2383598"/>
            <a:ext cx="6959217" cy="380249"/>
            <a:chOff x="205071" y="3463718"/>
            <a:chExt cx="6959217" cy="380249"/>
          </a:xfrm>
        </p:grpSpPr>
        <p:cxnSp>
          <p:nvCxnSpPr>
            <p:cNvPr id="14" name="Straight Arrow Connector 13">
              <a:extLst>
                <a:ext uri="{FF2B5EF4-FFF2-40B4-BE49-F238E27FC236}">
                  <a16:creationId xmlns:a16="http://schemas.microsoft.com/office/drawing/2014/main" id="{0E7F562E-6E0F-7245-9669-022D60AEADBA}"/>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14">
              <a:extLst>
                <a:ext uri="{FF2B5EF4-FFF2-40B4-BE49-F238E27FC236}">
                  <a16:creationId xmlns:a16="http://schemas.microsoft.com/office/drawing/2014/main" id="{73721C70-BE1B-A049-A09B-24221EAAF125}"/>
                </a:ext>
              </a:extLst>
            </p:cNvPr>
            <p:cNvSpPr/>
            <p:nvPr/>
          </p:nvSpPr>
          <p:spPr>
            <a:xfrm>
              <a:off x="205071" y="3474635"/>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5'</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0498341D-9BA6-2A4D-A33D-BFC98EA37C14}"/>
                </a:ext>
              </a:extLst>
            </p:cNvPr>
            <p:cNvSpPr/>
            <p:nvPr/>
          </p:nvSpPr>
          <p:spPr>
            <a:xfrm>
              <a:off x="6811306" y="3463718"/>
              <a:ext cx="3529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a:ea typeface="+mn-ea"/>
                  <a:cs typeface="+mn-cs"/>
                </a:rPr>
                <a:t>3'</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28" name="Rectangle 127">
            <a:extLst>
              <a:ext uri="{FF2B5EF4-FFF2-40B4-BE49-F238E27FC236}">
                <a16:creationId xmlns:a16="http://schemas.microsoft.com/office/drawing/2014/main" id="{AA6AC140-55F6-4445-9F5B-FAD968FE1076}"/>
              </a:ext>
            </a:extLst>
          </p:cNvPr>
          <p:cNvSpPr/>
          <p:nvPr/>
        </p:nvSpPr>
        <p:spPr>
          <a:xfrm>
            <a:off x="462620" y="1970906"/>
            <a:ext cx="641233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A G  C  T  A  G  C   T  A  G  C   T   G  C    T   A   G  C   A  G  C  T  G   C   T</a:t>
            </a:r>
          </a:p>
        </p:txBody>
      </p:sp>
      <p:sp>
        <p:nvSpPr>
          <p:cNvPr id="6" name="Rectangle 5">
            <a:extLst>
              <a:ext uri="{FF2B5EF4-FFF2-40B4-BE49-F238E27FC236}">
                <a16:creationId xmlns:a16="http://schemas.microsoft.com/office/drawing/2014/main" id="{681C9167-A18C-B241-9ACD-616EEA5AA5B4}"/>
              </a:ext>
            </a:extLst>
          </p:cNvPr>
          <p:cNvSpPr/>
          <p:nvPr/>
        </p:nvSpPr>
        <p:spPr>
          <a:xfrm>
            <a:off x="462620" y="2209428"/>
            <a:ext cx="661526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alibri"/>
                <a:ea typeface="+mn-ea"/>
                <a:cs typeface="+mn-cs"/>
              </a:rPr>
              <a:t>T  C  G A  T   C  G  A  T   C  G   A  C   G   A   T   C   G   T  C  G  A  C   G  A</a:t>
            </a:r>
          </a:p>
        </p:txBody>
      </p:sp>
      <p:sp>
        <p:nvSpPr>
          <p:cNvPr id="131" name="Rectangle 130">
            <a:extLst>
              <a:ext uri="{FF2B5EF4-FFF2-40B4-BE49-F238E27FC236}">
                <a16:creationId xmlns:a16="http://schemas.microsoft.com/office/drawing/2014/main" id="{418AC700-1A90-954B-9237-72EEF93E4D31}"/>
              </a:ext>
            </a:extLst>
          </p:cNvPr>
          <p:cNvSpPr/>
          <p:nvPr/>
        </p:nvSpPr>
        <p:spPr>
          <a:xfrm>
            <a:off x="450732" y="1552064"/>
            <a:ext cx="75056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U C  G  A U  C  G   A  U  C  G  A   C  G    A   U  C  G   U  C  G  A  C   G  A.       mRNA</a:t>
            </a:r>
          </a:p>
        </p:txBody>
      </p:sp>
      <p:sp>
        <p:nvSpPr>
          <p:cNvPr id="7" name="Rectangle 6">
            <a:extLst>
              <a:ext uri="{FF2B5EF4-FFF2-40B4-BE49-F238E27FC236}">
                <a16:creationId xmlns:a16="http://schemas.microsoft.com/office/drawing/2014/main" id="{D3C7032E-5CD6-D44F-9A62-80001001A6E5}"/>
              </a:ext>
            </a:extLst>
          </p:cNvPr>
          <p:cNvSpPr/>
          <p:nvPr/>
        </p:nvSpPr>
        <p:spPr>
          <a:xfrm>
            <a:off x="1121063" y="128000"/>
            <a:ext cx="5735224" cy="369332"/>
          </a:xfrm>
          <a:prstGeom prst="rect">
            <a:avLst/>
          </a:prstGeom>
        </p:spPr>
        <p:txBody>
          <a:bodyPr wrap="none">
            <a:spAutoFit/>
          </a:bodyPr>
          <a:lstStyle/>
          <a:p>
            <a:pPr algn="just"/>
            <a:r>
              <a:rPr lang="en-IN" b="1" dirty="0"/>
              <a:t>Why both the strands are not copied during transcription?</a:t>
            </a:r>
          </a:p>
        </p:txBody>
      </p:sp>
      <p:sp>
        <p:nvSpPr>
          <p:cNvPr id="129" name="Rectangle 128">
            <a:extLst>
              <a:ext uri="{FF2B5EF4-FFF2-40B4-BE49-F238E27FC236}">
                <a16:creationId xmlns:a16="http://schemas.microsoft.com/office/drawing/2014/main" id="{9115AB6F-04E8-BE48-A54B-8E5717215F99}"/>
              </a:ext>
            </a:extLst>
          </p:cNvPr>
          <p:cNvSpPr/>
          <p:nvPr/>
        </p:nvSpPr>
        <p:spPr>
          <a:xfrm>
            <a:off x="467544" y="2641476"/>
            <a:ext cx="74013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A G  C  U  A  G  C  U  A  G  C   U  G   C   U   A  G   C   A  G  C  U  G   C  U     mRNA</a:t>
            </a:r>
          </a:p>
        </p:txBody>
      </p:sp>
      <p:grpSp>
        <p:nvGrpSpPr>
          <p:cNvPr id="130" name="Group 129">
            <a:extLst>
              <a:ext uri="{FF2B5EF4-FFF2-40B4-BE49-F238E27FC236}">
                <a16:creationId xmlns:a16="http://schemas.microsoft.com/office/drawing/2014/main" id="{192CFA4B-C5E9-194C-8DF5-953437FA9D85}"/>
              </a:ext>
            </a:extLst>
          </p:cNvPr>
          <p:cNvGrpSpPr/>
          <p:nvPr/>
        </p:nvGrpSpPr>
        <p:grpSpPr>
          <a:xfrm>
            <a:off x="3352703" y="3447291"/>
            <a:ext cx="1383293" cy="338516"/>
            <a:chOff x="3341059" y="3426547"/>
            <a:chExt cx="1383293" cy="420686"/>
          </a:xfrm>
        </p:grpSpPr>
        <p:sp>
          <p:nvSpPr>
            <p:cNvPr id="132" name="Rectangle 131">
              <a:extLst>
                <a:ext uri="{FF2B5EF4-FFF2-40B4-BE49-F238E27FC236}">
                  <a16:creationId xmlns:a16="http://schemas.microsoft.com/office/drawing/2014/main" id="{899A45F7-E935-E040-B982-2E6CD4ECD4D9}"/>
                </a:ext>
              </a:extLst>
            </p:cNvPr>
            <p:cNvSpPr/>
            <p:nvPr/>
          </p:nvSpPr>
          <p:spPr>
            <a:xfrm>
              <a:off x="3853151" y="3431673"/>
              <a:ext cx="871201" cy="3824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Protein B</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33" name="Group 132">
              <a:extLst>
                <a:ext uri="{FF2B5EF4-FFF2-40B4-BE49-F238E27FC236}">
                  <a16:creationId xmlns:a16="http://schemas.microsoft.com/office/drawing/2014/main" id="{E780174E-43F3-FA40-B8E4-D0358CE59BDB}"/>
                </a:ext>
              </a:extLst>
            </p:cNvPr>
            <p:cNvGrpSpPr/>
            <p:nvPr/>
          </p:nvGrpSpPr>
          <p:grpSpPr>
            <a:xfrm rot="1163083">
              <a:off x="3341059" y="3426547"/>
              <a:ext cx="576742" cy="420686"/>
              <a:chOff x="5308912" y="669032"/>
              <a:chExt cx="1225935" cy="1370856"/>
            </a:xfrm>
          </p:grpSpPr>
          <p:grpSp>
            <p:nvGrpSpPr>
              <p:cNvPr id="134" name="Group 133">
                <a:extLst>
                  <a:ext uri="{FF2B5EF4-FFF2-40B4-BE49-F238E27FC236}">
                    <a16:creationId xmlns:a16="http://schemas.microsoft.com/office/drawing/2014/main" id="{4CDEA2F3-D377-7948-9476-6BC7A25AEA4E}"/>
                  </a:ext>
                </a:extLst>
              </p:cNvPr>
              <p:cNvGrpSpPr/>
              <p:nvPr/>
            </p:nvGrpSpPr>
            <p:grpSpPr>
              <a:xfrm>
                <a:off x="5336881" y="759669"/>
                <a:ext cx="1179335" cy="1201478"/>
                <a:chOff x="5151986" y="759669"/>
                <a:chExt cx="1179335" cy="1201478"/>
              </a:xfrm>
            </p:grpSpPr>
            <p:sp>
              <p:nvSpPr>
                <p:cNvPr id="139" name="Freeform 138">
                  <a:extLst>
                    <a:ext uri="{FF2B5EF4-FFF2-40B4-BE49-F238E27FC236}">
                      <a16:creationId xmlns:a16="http://schemas.microsoft.com/office/drawing/2014/main" id="{F60B976C-DCF6-E844-8F59-13734703B068}"/>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0" name="Freeform 139">
                  <a:extLst>
                    <a:ext uri="{FF2B5EF4-FFF2-40B4-BE49-F238E27FC236}">
                      <a16:creationId xmlns:a16="http://schemas.microsoft.com/office/drawing/2014/main" id="{20591615-CB5D-674E-B7CF-1FF77BC91454}"/>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5" name="Group 134">
                <a:extLst>
                  <a:ext uri="{FF2B5EF4-FFF2-40B4-BE49-F238E27FC236}">
                    <a16:creationId xmlns:a16="http://schemas.microsoft.com/office/drawing/2014/main" id="{EFAE3DFA-DBA4-624D-AA8F-79A3E7711E0B}"/>
                  </a:ext>
                </a:extLst>
              </p:cNvPr>
              <p:cNvGrpSpPr/>
              <p:nvPr/>
            </p:nvGrpSpPr>
            <p:grpSpPr>
              <a:xfrm>
                <a:off x="5308912" y="669032"/>
                <a:ext cx="1225935" cy="1370856"/>
                <a:chOff x="5285393" y="-302823"/>
                <a:chExt cx="1225935" cy="1370856"/>
              </a:xfrm>
            </p:grpSpPr>
            <p:sp>
              <p:nvSpPr>
                <p:cNvPr id="136" name="Freeform 135">
                  <a:extLst>
                    <a:ext uri="{FF2B5EF4-FFF2-40B4-BE49-F238E27FC236}">
                      <a16:creationId xmlns:a16="http://schemas.microsoft.com/office/drawing/2014/main" id="{5540ADAE-9357-1D4E-8292-FC2BB171A4EF}"/>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Freeform 136">
                  <a:extLst>
                    <a:ext uri="{FF2B5EF4-FFF2-40B4-BE49-F238E27FC236}">
                      <a16:creationId xmlns:a16="http://schemas.microsoft.com/office/drawing/2014/main" id="{B55BA4EA-4DEF-524A-80DE-B05B3CE63EB7}"/>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Freeform 137">
                  <a:extLst>
                    <a:ext uri="{FF2B5EF4-FFF2-40B4-BE49-F238E27FC236}">
                      <a16:creationId xmlns:a16="http://schemas.microsoft.com/office/drawing/2014/main" id="{794829F0-2F54-8548-8F3A-83FAD3419DD0}"/>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grpSp>
      <p:grpSp>
        <p:nvGrpSpPr>
          <p:cNvPr id="144" name="Group 143">
            <a:extLst>
              <a:ext uri="{FF2B5EF4-FFF2-40B4-BE49-F238E27FC236}">
                <a16:creationId xmlns:a16="http://schemas.microsoft.com/office/drawing/2014/main" id="{8488C21C-FED0-E74C-BB5C-9334F943F571}"/>
              </a:ext>
            </a:extLst>
          </p:cNvPr>
          <p:cNvGrpSpPr/>
          <p:nvPr/>
        </p:nvGrpSpPr>
        <p:grpSpPr>
          <a:xfrm>
            <a:off x="3629278" y="2910659"/>
            <a:ext cx="1680487" cy="521431"/>
            <a:chOff x="3629278" y="2641476"/>
            <a:chExt cx="1680487" cy="648000"/>
          </a:xfrm>
        </p:grpSpPr>
        <p:cxnSp>
          <p:nvCxnSpPr>
            <p:cNvPr id="145" name="Straight Arrow Connector 144">
              <a:extLst>
                <a:ext uri="{FF2B5EF4-FFF2-40B4-BE49-F238E27FC236}">
                  <a16:creationId xmlns:a16="http://schemas.microsoft.com/office/drawing/2014/main" id="{D1AA64B1-D9EE-1D49-83DF-35BD07465B64}"/>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46" name="Rectangle 145">
              <a:extLst>
                <a:ext uri="{FF2B5EF4-FFF2-40B4-BE49-F238E27FC236}">
                  <a16:creationId xmlns:a16="http://schemas.microsoft.com/office/drawing/2014/main" id="{DFC5A4A9-6BB5-B445-A73D-E0B5B90B1FF0}"/>
                </a:ext>
              </a:extLst>
            </p:cNvPr>
            <p:cNvSpPr/>
            <p:nvPr/>
          </p:nvSpPr>
          <p:spPr>
            <a:xfrm>
              <a:off x="3629278" y="2691854"/>
              <a:ext cx="1680487" cy="4589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Translation</a:t>
              </a:r>
              <a:endParaRPr kumimoji="0" lang="en-US" sz="1800" b="0" i="0" u="none" strike="noStrike" kern="1200" cap="none" spc="0" normalizeH="0" baseline="0" noProof="0" dirty="0">
                <a:ln>
                  <a:noFill/>
                </a:ln>
                <a:solidFill>
                  <a:srgbClr val="FFFF00"/>
                </a:solidFill>
                <a:effectLst/>
                <a:uLnTx/>
                <a:uFillTx/>
                <a:latin typeface="Calibri"/>
                <a:ea typeface="+mn-ea"/>
                <a:cs typeface="+mn-cs"/>
              </a:endParaRPr>
            </a:p>
          </p:txBody>
        </p:sp>
      </p:grpSp>
      <p:grpSp>
        <p:nvGrpSpPr>
          <p:cNvPr id="147" name="Group 146">
            <a:extLst>
              <a:ext uri="{FF2B5EF4-FFF2-40B4-BE49-F238E27FC236}">
                <a16:creationId xmlns:a16="http://schemas.microsoft.com/office/drawing/2014/main" id="{58638B4B-0DFB-8A4F-9A65-99049D9FDC31}"/>
              </a:ext>
            </a:extLst>
          </p:cNvPr>
          <p:cNvGrpSpPr/>
          <p:nvPr/>
        </p:nvGrpSpPr>
        <p:grpSpPr>
          <a:xfrm>
            <a:off x="3275856" y="608159"/>
            <a:ext cx="1392669" cy="338516"/>
            <a:chOff x="3341059" y="3426547"/>
            <a:chExt cx="1392669" cy="420686"/>
          </a:xfrm>
        </p:grpSpPr>
        <p:sp>
          <p:nvSpPr>
            <p:cNvPr id="148" name="Rectangle 147">
              <a:extLst>
                <a:ext uri="{FF2B5EF4-FFF2-40B4-BE49-F238E27FC236}">
                  <a16:creationId xmlns:a16="http://schemas.microsoft.com/office/drawing/2014/main" id="{B0F6DEDC-42B3-6249-BA15-7EBE8A870DEF}"/>
                </a:ext>
              </a:extLst>
            </p:cNvPr>
            <p:cNvSpPr/>
            <p:nvPr/>
          </p:nvSpPr>
          <p:spPr>
            <a:xfrm>
              <a:off x="3854512" y="3444799"/>
              <a:ext cx="879216" cy="3824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Protein A</a:t>
              </a:r>
            </a:p>
          </p:txBody>
        </p:sp>
        <p:grpSp>
          <p:nvGrpSpPr>
            <p:cNvPr id="149" name="Group 148">
              <a:extLst>
                <a:ext uri="{FF2B5EF4-FFF2-40B4-BE49-F238E27FC236}">
                  <a16:creationId xmlns:a16="http://schemas.microsoft.com/office/drawing/2014/main" id="{2534F5D0-2A59-0B45-ABC2-01586EF3E33E}"/>
                </a:ext>
              </a:extLst>
            </p:cNvPr>
            <p:cNvGrpSpPr/>
            <p:nvPr/>
          </p:nvGrpSpPr>
          <p:grpSpPr>
            <a:xfrm rot="1163083">
              <a:off x="3341059" y="3426547"/>
              <a:ext cx="576742" cy="420686"/>
              <a:chOff x="5308912" y="669032"/>
              <a:chExt cx="1225935" cy="1370856"/>
            </a:xfrm>
          </p:grpSpPr>
          <p:grpSp>
            <p:nvGrpSpPr>
              <p:cNvPr id="150" name="Group 149">
                <a:extLst>
                  <a:ext uri="{FF2B5EF4-FFF2-40B4-BE49-F238E27FC236}">
                    <a16:creationId xmlns:a16="http://schemas.microsoft.com/office/drawing/2014/main" id="{8D01D9A6-5295-0C4C-BC29-2BDB3F975D42}"/>
                  </a:ext>
                </a:extLst>
              </p:cNvPr>
              <p:cNvGrpSpPr/>
              <p:nvPr/>
            </p:nvGrpSpPr>
            <p:grpSpPr>
              <a:xfrm>
                <a:off x="5336881" y="759669"/>
                <a:ext cx="1179335" cy="1201478"/>
                <a:chOff x="5151986" y="759669"/>
                <a:chExt cx="1179335" cy="1201478"/>
              </a:xfrm>
            </p:grpSpPr>
            <p:sp>
              <p:nvSpPr>
                <p:cNvPr id="155" name="Freeform 154">
                  <a:extLst>
                    <a:ext uri="{FF2B5EF4-FFF2-40B4-BE49-F238E27FC236}">
                      <a16:creationId xmlns:a16="http://schemas.microsoft.com/office/drawing/2014/main" id="{49414CCD-8606-B143-998B-C1EB62D120D8}"/>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6" name="Freeform 155">
                  <a:extLst>
                    <a:ext uri="{FF2B5EF4-FFF2-40B4-BE49-F238E27FC236}">
                      <a16:creationId xmlns:a16="http://schemas.microsoft.com/office/drawing/2014/main" id="{06445316-0A83-9048-9EAC-1E40C8615C59}"/>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1" name="Group 150">
                <a:extLst>
                  <a:ext uri="{FF2B5EF4-FFF2-40B4-BE49-F238E27FC236}">
                    <a16:creationId xmlns:a16="http://schemas.microsoft.com/office/drawing/2014/main" id="{6D5060C3-74E7-3F42-AB7F-52231F20A437}"/>
                  </a:ext>
                </a:extLst>
              </p:cNvPr>
              <p:cNvGrpSpPr/>
              <p:nvPr/>
            </p:nvGrpSpPr>
            <p:grpSpPr>
              <a:xfrm>
                <a:off x="5308912" y="669032"/>
                <a:ext cx="1225935" cy="1370856"/>
                <a:chOff x="5285393" y="-302823"/>
                <a:chExt cx="1225935" cy="1370856"/>
              </a:xfrm>
            </p:grpSpPr>
            <p:sp>
              <p:nvSpPr>
                <p:cNvPr id="152" name="Freeform 151">
                  <a:extLst>
                    <a:ext uri="{FF2B5EF4-FFF2-40B4-BE49-F238E27FC236}">
                      <a16:creationId xmlns:a16="http://schemas.microsoft.com/office/drawing/2014/main" id="{BB9E17AE-C21C-2246-A872-C08CEABB9249}"/>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3" name="Freeform 152">
                  <a:extLst>
                    <a:ext uri="{FF2B5EF4-FFF2-40B4-BE49-F238E27FC236}">
                      <a16:creationId xmlns:a16="http://schemas.microsoft.com/office/drawing/2014/main" id="{1A877E82-E568-4940-914F-3E4AA1AC9BED}"/>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4" name="Freeform 153">
                  <a:extLst>
                    <a:ext uri="{FF2B5EF4-FFF2-40B4-BE49-F238E27FC236}">
                      <a16:creationId xmlns:a16="http://schemas.microsoft.com/office/drawing/2014/main" id="{B8A3ED00-D99B-3049-A6BC-283D3A95D1D4}"/>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grpSp>
        <p:nvGrpSpPr>
          <p:cNvPr id="157" name="Group 156">
            <a:extLst>
              <a:ext uri="{FF2B5EF4-FFF2-40B4-BE49-F238E27FC236}">
                <a16:creationId xmlns:a16="http://schemas.microsoft.com/office/drawing/2014/main" id="{7C627AD0-529E-E741-B205-5A10C3F5F22F}"/>
              </a:ext>
            </a:extLst>
          </p:cNvPr>
          <p:cNvGrpSpPr/>
          <p:nvPr/>
        </p:nvGrpSpPr>
        <p:grpSpPr>
          <a:xfrm>
            <a:off x="3633451" y="1057300"/>
            <a:ext cx="1680487" cy="521431"/>
            <a:chOff x="3629278" y="2641476"/>
            <a:chExt cx="1680487" cy="648000"/>
          </a:xfrm>
        </p:grpSpPr>
        <p:cxnSp>
          <p:nvCxnSpPr>
            <p:cNvPr id="158" name="Straight Arrow Connector 157">
              <a:extLst>
                <a:ext uri="{FF2B5EF4-FFF2-40B4-BE49-F238E27FC236}">
                  <a16:creationId xmlns:a16="http://schemas.microsoft.com/office/drawing/2014/main" id="{457A7AB5-0BB9-AF4D-8AE7-6112EEB42656}"/>
                </a:ext>
              </a:extLst>
            </p:cNvPr>
            <p:cNvCxnSpPr>
              <a:cxnSpLocks/>
            </p:cNvCxnSpPr>
            <p:nvPr/>
          </p:nvCxnSpPr>
          <p:spPr>
            <a:xfrm flipV="1">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59" name="Rectangle 158">
              <a:extLst>
                <a:ext uri="{FF2B5EF4-FFF2-40B4-BE49-F238E27FC236}">
                  <a16:creationId xmlns:a16="http://schemas.microsoft.com/office/drawing/2014/main" id="{96CD661C-DA04-6249-B60B-DA8250E2C49B}"/>
                </a:ext>
              </a:extLst>
            </p:cNvPr>
            <p:cNvSpPr/>
            <p:nvPr/>
          </p:nvSpPr>
          <p:spPr>
            <a:xfrm>
              <a:off x="3629278" y="2820450"/>
              <a:ext cx="1680487" cy="4589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Calibri"/>
                  <a:ea typeface="+mn-ea"/>
                  <a:cs typeface="+mn-cs"/>
                </a:rPr>
                <a:t>Translation</a:t>
              </a:r>
              <a:endParaRPr kumimoji="0" lang="en-US" sz="1800" b="0" i="0" u="none" strike="noStrike" kern="1200" cap="none" spc="0" normalizeH="0" baseline="0" noProof="0" dirty="0">
                <a:ln>
                  <a:noFill/>
                </a:ln>
                <a:solidFill>
                  <a:srgbClr val="FFFF00"/>
                </a:solidFill>
                <a:effectLst/>
                <a:uLnTx/>
                <a:uFillTx/>
                <a:latin typeface="Calibri"/>
                <a:ea typeface="+mn-ea"/>
                <a:cs typeface="+mn-cs"/>
              </a:endParaRPr>
            </a:p>
          </p:txBody>
        </p:sp>
      </p:grpSp>
      <p:cxnSp>
        <p:nvCxnSpPr>
          <p:cNvPr id="160" name="Straight Arrow Connector 159">
            <a:extLst>
              <a:ext uri="{FF2B5EF4-FFF2-40B4-BE49-F238E27FC236}">
                <a16:creationId xmlns:a16="http://schemas.microsoft.com/office/drawing/2014/main" id="{9FB73177-EA22-8840-927C-D34F80C8DDB4}"/>
              </a:ext>
            </a:extLst>
          </p:cNvPr>
          <p:cNvCxnSpPr>
            <a:cxnSpLocks/>
          </p:cNvCxnSpPr>
          <p:nvPr/>
        </p:nvCxnSpPr>
        <p:spPr>
          <a:xfrm>
            <a:off x="474602" y="3320529"/>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1" name="Straight Arrow Connector 160">
            <a:extLst>
              <a:ext uri="{FF2B5EF4-FFF2-40B4-BE49-F238E27FC236}">
                <a16:creationId xmlns:a16="http://schemas.microsoft.com/office/drawing/2014/main" id="{726E8DCB-1E68-8543-AC35-0459A7D628A9}"/>
              </a:ext>
            </a:extLst>
          </p:cNvPr>
          <p:cNvCxnSpPr>
            <a:cxnSpLocks/>
          </p:cNvCxnSpPr>
          <p:nvPr/>
        </p:nvCxnSpPr>
        <p:spPr>
          <a:xfrm flipH="1">
            <a:off x="409313" y="2713484"/>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844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5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2.22222E-6 1.11111E-6 L -0.00225 0.24055 " pathEditMode="relative" rAng="0" ptsTypes="AA">
                                      <p:cBhvr>
                                        <p:cTn id="54" dur="2000" fill="hold"/>
                                        <p:tgtEl>
                                          <p:spTgt spid="131"/>
                                        </p:tgtEl>
                                        <p:attrNameLst>
                                          <p:attrName>ppt_x</p:attrName>
                                          <p:attrName>ppt_y</p:attrName>
                                        </p:attrNameLst>
                                      </p:cBhvr>
                                      <p:rCtr x="-122" y="12028"/>
                                    </p:animMotion>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61"/>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8" grpId="0"/>
      <p:bldP spid="6" grpId="0"/>
      <p:bldP spid="131" grpId="0"/>
      <p:bldP spid="131" grpId="1"/>
      <p:bldP spid="1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7187"/>
            <a:ext cx="8856984" cy="952500"/>
          </a:xfrm>
        </p:spPr>
        <p:txBody>
          <a:bodyPr>
            <a:normAutofit/>
          </a:bodyPr>
          <a:lstStyle/>
          <a:p>
            <a:r>
              <a:rPr lang="en-IN" sz="2000" b="1" dirty="0"/>
              <a:t>Transcription Unit</a:t>
            </a:r>
            <a:endParaRPr lang="en-IN" sz="2000" dirty="0"/>
          </a:p>
        </p:txBody>
      </p:sp>
      <p:sp>
        <p:nvSpPr>
          <p:cNvPr id="3" name="Content Placeholder 2"/>
          <p:cNvSpPr>
            <a:spLocks noGrp="1"/>
          </p:cNvSpPr>
          <p:nvPr>
            <p:ph idx="1"/>
          </p:nvPr>
        </p:nvSpPr>
        <p:spPr>
          <a:xfrm>
            <a:off x="107504" y="697260"/>
            <a:ext cx="8856984" cy="4060011"/>
          </a:xfrm>
        </p:spPr>
        <p:txBody>
          <a:bodyPr>
            <a:normAutofit/>
          </a:bodyPr>
          <a:lstStyle/>
          <a:p>
            <a:pPr algn="just"/>
            <a:r>
              <a:rPr lang="en-IN" sz="1800" dirty="0"/>
              <a:t>A </a:t>
            </a:r>
            <a:r>
              <a:rPr lang="en-IN" sz="1800" b="1" dirty="0">
                <a:solidFill>
                  <a:srgbClr val="FFFF00"/>
                </a:solidFill>
              </a:rPr>
              <a:t>transcription unit in DNA </a:t>
            </a:r>
            <a:r>
              <a:rPr lang="en-IN" sz="1800" dirty="0"/>
              <a:t>comprises of three regions:</a:t>
            </a:r>
          </a:p>
          <a:p>
            <a:pPr marL="761970" lvl="1" indent="-428608" algn="just">
              <a:buFont typeface="+mj-lt"/>
              <a:buAutoNum type="arabicParenR"/>
            </a:pPr>
            <a:r>
              <a:rPr lang="en-IN" sz="1800" b="1" dirty="0">
                <a:solidFill>
                  <a:srgbClr val="FFFF00"/>
                </a:solidFill>
              </a:rPr>
              <a:t>A Promoter</a:t>
            </a:r>
          </a:p>
          <a:p>
            <a:pPr marL="761970" lvl="1" indent="-428608" algn="just">
              <a:buFont typeface="+mj-lt"/>
              <a:buAutoNum type="arabicParenR"/>
            </a:pPr>
            <a:r>
              <a:rPr lang="en-IN" sz="1800" b="1" dirty="0">
                <a:solidFill>
                  <a:srgbClr val="FFFF00"/>
                </a:solidFill>
              </a:rPr>
              <a:t>The Structural gene</a:t>
            </a:r>
          </a:p>
          <a:p>
            <a:pPr marL="761970" lvl="1" indent="-428608" algn="just">
              <a:buFont typeface="+mj-lt"/>
              <a:buAutoNum type="arabicParenR"/>
            </a:pPr>
            <a:r>
              <a:rPr lang="en-IN" sz="1800" b="1" dirty="0">
                <a:solidFill>
                  <a:srgbClr val="FFFF00"/>
                </a:solidFill>
              </a:rPr>
              <a:t>A Terminator</a:t>
            </a:r>
          </a:p>
          <a:p>
            <a:pPr algn="just"/>
            <a:r>
              <a:rPr lang="en-IN" sz="1800" dirty="0"/>
              <a:t>Two strands of the DNA in the structural gene of a transcription unit are;</a:t>
            </a:r>
          </a:p>
          <a:p>
            <a:pPr marL="761970" lvl="1" indent="-428608" algn="just">
              <a:buFont typeface="+mj-lt"/>
              <a:buAutoNum type="arabicParenR"/>
            </a:pPr>
            <a:r>
              <a:rPr lang="en-IN" sz="1800" b="1" dirty="0">
                <a:solidFill>
                  <a:srgbClr val="FFFF00"/>
                </a:solidFill>
              </a:rPr>
              <a:t>Template strand (with polarity 3'→5‘) </a:t>
            </a:r>
          </a:p>
          <a:p>
            <a:pPr marL="761970" lvl="1" indent="-428608" algn="just">
              <a:buFont typeface="+mj-lt"/>
              <a:buAutoNum type="arabicParenR"/>
            </a:pPr>
            <a:r>
              <a:rPr lang="en-IN" sz="1800" b="1" dirty="0">
                <a:solidFill>
                  <a:srgbClr val="FFFF00"/>
                </a:solidFill>
              </a:rPr>
              <a:t>Coding strand (with polarity 5</a:t>
            </a:r>
            <a:r>
              <a:rPr lang="en-IN" sz="1800" b="1" i="1" dirty="0">
                <a:solidFill>
                  <a:srgbClr val="FFFF00"/>
                </a:solidFill>
              </a:rPr>
              <a:t>'→3‘)</a:t>
            </a:r>
            <a:endParaRPr lang="en-IN" sz="18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545152"/>
          </a:xfrm>
        </p:spPr>
        <p:txBody>
          <a:bodyPr>
            <a:normAutofit/>
          </a:bodyPr>
          <a:lstStyle/>
          <a:p>
            <a:r>
              <a:rPr lang="en-IN" sz="2000" b="1" dirty="0"/>
              <a:t>Transcription Unit</a:t>
            </a:r>
            <a:endParaRPr lang="en-IN" sz="2000" dirty="0"/>
          </a:p>
        </p:txBody>
      </p:sp>
      <p:sp>
        <p:nvSpPr>
          <p:cNvPr id="3" name="Content Placeholder 2"/>
          <p:cNvSpPr>
            <a:spLocks noGrp="1"/>
          </p:cNvSpPr>
          <p:nvPr>
            <p:ph idx="1"/>
          </p:nvPr>
        </p:nvSpPr>
        <p:spPr>
          <a:xfrm>
            <a:off x="73919" y="1794031"/>
            <a:ext cx="8820472" cy="545152"/>
          </a:xfrm>
        </p:spPr>
        <p:txBody>
          <a:bodyPr>
            <a:normAutofit fontScale="92500"/>
          </a:bodyPr>
          <a:lstStyle/>
          <a:p>
            <a:pPr marL="0" indent="0">
              <a:buNone/>
            </a:pPr>
            <a:r>
              <a:rPr lang="en-IN" sz="1800" i="1" dirty="0">
                <a:solidFill>
                  <a:srgbClr val="FFFF00"/>
                </a:solidFill>
              </a:rPr>
              <a:t>Location of promoter, structural gene and terminator are described on the basis of coding strand</a:t>
            </a:r>
          </a:p>
        </p:txBody>
      </p:sp>
      <p:graphicFrame>
        <p:nvGraphicFramePr>
          <p:cNvPr id="5" name="Table 4"/>
          <p:cNvGraphicFramePr>
            <a:graphicFrameLocks noGrp="1"/>
          </p:cNvGraphicFramePr>
          <p:nvPr>
            <p:extLst>
              <p:ext uri="{D42A27DB-BD31-4B8C-83A1-F6EECF244321}">
                <p14:modId xmlns:p14="http://schemas.microsoft.com/office/powerpoint/2010/main" val="93952114"/>
              </p:ext>
            </p:extLst>
          </p:nvPr>
        </p:nvGraphicFramePr>
        <p:xfrm>
          <a:off x="75805" y="459131"/>
          <a:ext cx="9032699" cy="1371600"/>
        </p:xfrm>
        <a:graphic>
          <a:graphicData uri="http://schemas.openxmlformats.org/drawingml/2006/table">
            <a:tbl>
              <a:tblPr firstRow="1" bandRow="1">
                <a:tableStyleId>{5940675A-B579-460E-94D1-54222C63F5DA}</a:tableStyleId>
              </a:tblPr>
              <a:tblGrid>
                <a:gridCol w="3318325">
                  <a:extLst>
                    <a:ext uri="{9D8B030D-6E8A-4147-A177-3AD203B41FA5}">
                      <a16:colId xmlns:a16="http://schemas.microsoft.com/office/drawing/2014/main" val="20000"/>
                    </a:ext>
                  </a:extLst>
                </a:gridCol>
                <a:gridCol w="5714374">
                  <a:extLst>
                    <a:ext uri="{9D8B030D-6E8A-4147-A177-3AD203B41FA5}">
                      <a16:colId xmlns:a16="http://schemas.microsoft.com/office/drawing/2014/main" val="20001"/>
                    </a:ext>
                  </a:extLst>
                </a:gridCol>
              </a:tblGrid>
              <a:tr h="381000">
                <a:tc>
                  <a:txBody>
                    <a:bodyPr/>
                    <a:lstStyle/>
                    <a:p>
                      <a:pPr algn="ctr"/>
                      <a:r>
                        <a:rPr lang="en-IN" sz="1600" b="1" dirty="0"/>
                        <a:t>Three regions of transcription unit</a:t>
                      </a:r>
                      <a:endParaRPr lang="en-IN" sz="1600" b="1" dirty="0">
                        <a:solidFill>
                          <a:srgbClr val="FFFF00"/>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Location</a:t>
                      </a:r>
                      <a:endParaRPr lang="en-IN" sz="1600" b="1" dirty="0">
                        <a:solidFill>
                          <a:srgbClr val="FFFF00"/>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0200">
                <a:tc>
                  <a:txBody>
                    <a:bodyPr/>
                    <a:lstStyle/>
                    <a:p>
                      <a:r>
                        <a:rPr lang="en-US" sz="1600" b="1" dirty="0"/>
                        <a:t>Promoter (</a:t>
                      </a:r>
                      <a:r>
                        <a:rPr lang="en-US" sz="1600" b="0" i="1" dirty="0"/>
                        <a:t>TATA  Box</a:t>
                      </a:r>
                      <a:r>
                        <a:rPr lang="en-US" sz="1600" b="1" dirty="0"/>
                        <a:t>)</a:t>
                      </a:r>
                      <a:endParaRPr lang="en-IN" sz="1600" b="1"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0200">
                <a:tc>
                  <a:txBody>
                    <a:bodyPr/>
                    <a:lstStyle/>
                    <a:p>
                      <a:r>
                        <a:rPr lang="en-US" sz="1600" b="1" dirty="0"/>
                        <a:t>Terminator</a:t>
                      </a:r>
                      <a:endParaRPr lang="en-IN" sz="1600" b="1"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0200">
                <a:tc>
                  <a:txBody>
                    <a:bodyPr/>
                    <a:lstStyle/>
                    <a:p>
                      <a:r>
                        <a:rPr lang="en-US" sz="1600" b="1" dirty="0"/>
                        <a:t>Structural gene (</a:t>
                      </a:r>
                      <a:r>
                        <a:rPr lang="en-IN" sz="1600" b="0" i="1" dirty="0"/>
                        <a:t>Cistron</a:t>
                      </a:r>
                      <a:r>
                        <a:rPr lang="en-US" sz="1600" b="1" dirty="0"/>
                        <a:t>)</a:t>
                      </a:r>
                      <a:endParaRPr lang="en-IN" sz="1600" b="1"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600" dirty="0"/>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125F4175-0533-8C4E-9D55-DE7510CE1E42}"/>
              </a:ext>
            </a:extLst>
          </p:cNvPr>
          <p:cNvSpPr/>
          <p:nvPr/>
        </p:nvSpPr>
        <p:spPr>
          <a:xfrm>
            <a:off x="3347863" y="850340"/>
            <a:ext cx="5720331" cy="338554"/>
          </a:xfrm>
          <a:prstGeom prst="rect">
            <a:avLst/>
          </a:prstGeom>
        </p:spPr>
        <p:txBody>
          <a:bodyPr wrap="square">
            <a:spAutoFit/>
          </a:bodyPr>
          <a:lstStyle/>
          <a:p>
            <a:pPr lvl="0">
              <a:defRPr/>
            </a:pPr>
            <a:r>
              <a:rPr lang="en-IN" sz="1600" dirty="0">
                <a:solidFill>
                  <a:prstClr val="white"/>
                </a:solidFill>
              </a:rPr>
              <a:t>Towards 5'-end (upstream) of the coding strand of structural gene</a:t>
            </a:r>
          </a:p>
        </p:txBody>
      </p:sp>
      <p:sp>
        <p:nvSpPr>
          <p:cNvPr id="6" name="Rectangle 5">
            <a:extLst>
              <a:ext uri="{FF2B5EF4-FFF2-40B4-BE49-F238E27FC236}">
                <a16:creationId xmlns:a16="http://schemas.microsoft.com/office/drawing/2014/main" id="{A49E78C5-8205-1347-9E81-824ECAB7C20B}"/>
              </a:ext>
            </a:extLst>
          </p:cNvPr>
          <p:cNvSpPr/>
          <p:nvPr/>
        </p:nvSpPr>
        <p:spPr>
          <a:xfrm>
            <a:off x="3347863" y="1159217"/>
            <a:ext cx="4572000" cy="338554"/>
          </a:xfrm>
          <a:prstGeom prst="rect">
            <a:avLst/>
          </a:prstGeom>
        </p:spPr>
        <p:txBody>
          <a:bodyPr>
            <a:spAutoFit/>
          </a:bodyPr>
          <a:lstStyle/>
          <a:p>
            <a:pPr lvl="0">
              <a:defRPr/>
            </a:pPr>
            <a:r>
              <a:rPr lang="en-IN" sz="1600" dirty="0">
                <a:solidFill>
                  <a:prstClr val="white"/>
                </a:solidFill>
              </a:rPr>
              <a:t>Towards 3'-end (downstream) of the coding strand</a:t>
            </a:r>
          </a:p>
        </p:txBody>
      </p:sp>
      <p:sp>
        <p:nvSpPr>
          <p:cNvPr id="9" name="Rectangle 8">
            <a:extLst>
              <a:ext uri="{FF2B5EF4-FFF2-40B4-BE49-F238E27FC236}">
                <a16:creationId xmlns:a16="http://schemas.microsoft.com/office/drawing/2014/main" id="{D10CEFAA-5BF2-EB4D-9011-31CB5620DFA7}"/>
              </a:ext>
            </a:extLst>
          </p:cNvPr>
          <p:cNvSpPr/>
          <p:nvPr/>
        </p:nvSpPr>
        <p:spPr>
          <a:xfrm>
            <a:off x="3347863" y="1506523"/>
            <a:ext cx="4572000" cy="338554"/>
          </a:xfrm>
          <a:prstGeom prst="rect">
            <a:avLst/>
          </a:prstGeom>
        </p:spPr>
        <p:txBody>
          <a:bodyPr>
            <a:spAutoFit/>
          </a:bodyPr>
          <a:lstStyle/>
          <a:p>
            <a:pPr lvl="0">
              <a:defRPr/>
            </a:pPr>
            <a:r>
              <a:rPr lang="en-IN" sz="1600" dirty="0">
                <a:solidFill>
                  <a:prstClr val="white"/>
                </a:solidFill>
              </a:rPr>
              <a:t>Promoter and terminator flank the structural gene</a:t>
            </a:r>
          </a:p>
        </p:txBody>
      </p:sp>
      <p:sp>
        <p:nvSpPr>
          <p:cNvPr id="1028" name="Rectangle 1027">
            <a:extLst>
              <a:ext uri="{FF2B5EF4-FFF2-40B4-BE49-F238E27FC236}">
                <a16:creationId xmlns:a16="http://schemas.microsoft.com/office/drawing/2014/main" id="{60462928-FD3D-264A-9C87-755EFAA59F2B}"/>
              </a:ext>
            </a:extLst>
          </p:cNvPr>
          <p:cNvSpPr/>
          <p:nvPr/>
        </p:nvSpPr>
        <p:spPr>
          <a:xfrm>
            <a:off x="1107993" y="3784312"/>
            <a:ext cx="5023395" cy="369332"/>
          </a:xfrm>
          <a:prstGeom prst="rect">
            <a:avLst/>
          </a:prstGeom>
        </p:spPr>
        <p:txBody>
          <a:bodyPr wrap="square">
            <a:spAutoFit/>
          </a:bodyPr>
          <a:lstStyle/>
          <a:p>
            <a:r>
              <a:rPr lang="en-IN" b="1" dirty="0"/>
              <a:t>Figure: Schematic structure of a transcription unit</a:t>
            </a:r>
            <a:endParaRPr lang="en-IN" dirty="0"/>
          </a:p>
        </p:txBody>
      </p:sp>
      <p:grpSp>
        <p:nvGrpSpPr>
          <p:cNvPr id="1043" name="Group 1042">
            <a:extLst>
              <a:ext uri="{FF2B5EF4-FFF2-40B4-BE49-F238E27FC236}">
                <a16:creationId xmlns:a16="http://schemas.microsoft.com/office/drawing/2014/main" id="{C6B74BB9-6877-294E-BB7F-949F1D11C1A8}"/>
              </a:ext>
            </a:extLst>
          </p:cNvPr>
          <p:cNvGrpSpPr/>
          <p:nvPr/>
        </p:nvGrpSpPr>
        <p:grpSpPr>
          <a:xfrm>
            <a:off x="718267" y="2220817"/>
            <a:ext cx="1440160" cy="1603136"/>
            <a:chOff x="718267" y="2339991"/>
            <a:chExt cx="1440160" cy="1603136"/>
          </a:xfrm>
        </p:grpSpPr>
        <p:sp>
          <p:nvSpPr>
            <p:cNvPr id="1029" name="Rectangle 1028">
              <a:extLst>
                <a:ext uri="{FF2B5EF4-FFF2-40B4-BE49-F238E27FC236}">
                  <a16:creationId xmlns:a16="http://schemas.microsoft.com/office/drawing/2014/main" id="{C56BF8D7-F4A9-4648-A3D7-9BE794563284}"/>
                </a:ext>
              </a:extLst>
            </p:cNvPr>
            <p:cNvSpPr/>
            <p:nvPr/>
          </p:nvSpPr>
          <p:spPr>
            <a:xfrm>
              <a:off x="759209" y="2339991"/>
              <a:ext cx="1077731" cy="369332"/>
            </a:xfrm>
            <a:prstGeom prst="rect">
              <a:avLst/>
            </a:prstGeom>
          </p:spPr>
          <p:txBody>
            <a:bodyPr wrap="none">
              <a:spAutoFit/>
            </a:bodyPr>
            <a:lstStyle/>
            <a:p>
              <a:r>
                <a:rPr lang="en-US" dirty="0"/>
                <a:t>Promoter</a:t>
              </a:r>
              <a:endParaRPr lang="en-IN" dirty="0"/>
            </a:p>
          </p:txBody>
        </p:sp>
        <p:grpSp>
          <p:nvGrpSpPr>
            <p:cNvPr id="1033" name="Group 1032">
              <a:extLst>
                <a:ext uri="{FF2B5EF4-FFF2-40B4-BE49-F238E27FC236}">
                  <a16:creationId xmlns:a16="http://schemas.microsoft.com/office/drawing/2014/main" id="{B52273ED-9EDE-D94A-8F9E-31EF542A2AF4}"/>
                </a:ext>
              </a:extLst>
            </p:cNvPr>
            <p:cNvGrpSpPr/>
            <p:nvPr/>
          </p:nvGrpSpPr>
          <p:grpSpPr>
            <a:xfrm>
              <a:off x="718267" y="2508746"/>
              <a:ext cx="1440160" cy="1434381"/>
              <a:chOff x="1259632" y="2935287"/>
              <a:chExt cx="1440160" cy="1434381"/>
            </a:xfrm>
          </p:grpSpPr>
          <p:sp>
            <p:nvSpPr>
              <p:cNvPr id="1027" name="Rounded Rectangle 1026">
                <a:extLst>
                  <a:ext uri="{FF2B5EF4-FFF2-40B4-BE49-F238E27FC236}">
                    <a16:creationId xmlns:a16="http://schemas.microsoft.com/office/drawing/2014/main" id="{FDA9F85F-76A8-414D-995E-E10423DF4DCF}"/>
                  </a:ext>
                </a:extLst>
              </p:cNvPr>
              <p:cNvSpPr/>
              <p:nvPr/>
            </p:nvSpPr>
            <p:spPr>
              <a:xfrm>
                <a:off x="1259632" y="3073524"/>
                <a:ext cx="1080120" cy="1296144"/>
              </a:xfrm>
              <a:prstGeom prst="roundRect">
                <a:avLst/>
              </a:prstGeom>
              <a:solidFill>
                <a:schemeClr val="accent6">
                  <a:lumMod val="20000"/>
                  <a:lumOff val="80000"/>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1" name="Elbow Connector 1030">
                <a:extLst>
                  <a:ext uri="{FF2B5EF4-FFF2-40B4-BE49-F238E27FC236}">
                    <a16:creationId xmlns:a16="http://schemas.microsoft.com/office/drawing/2014/main" id="{20E625BE-40F0-8D4D-A456-4809093C79D3}"/>
                  </a:ext>
                </a:extLst>
              </p:cNvPr>
              <p:cNvCxnSpPr/>
              <p:nvPr/>
            </p:nvCxnSpPr>
            <p:spPr>
              <a:xfrm flipV="1">
                <a:off x="2339792" y="2935287"/>
                <a:ext cx="360000" cy="1116000"/>
              </a:xfrm>
              <a:prstGeom prst="bentConnector3">
                <a:avLst>
                  <a:gd name="adj1" fmla="val 7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44" name="Group 1043">
            <a:extLst>
              <a:ext uri="{FF2B5EF4-FFF2-40B4-BE49-F238E27FC236}">
                <a16:creationId xmlns:a16="http://schemas.microsoft.com/office/drawing/2014/main" id="{1E48252F-6030-054B-9B26-0DD5887B99D8}"/>
              </a:ext>
            </a:extLst>
          </p:cNvPr>
          <p:cNvGrpSpPr/>
          <p:nvPr/>
        </p:nvGrpSpPr>
        <p:grpSpPr>
          <a:xfrm>
            <a:off x="5084025" y="2220817"/>
            <a:ext cx="1216167" cy="1668887"/>
            <a:chOff x="4757582" y="2274240"/>
            <a:chExt cx="1216167" cy="1668887"/>
          </a:xfrm>
        </p:grpSpPr>
        <p:sp>
          <p:nvSpPr>
            <p:cNvPr id="211" name="Rounded Rectangle 210">
              <a:extLst>
                <a:ext uri="{FF2B5EF4-FFF2-40B4-BE49-F238E27FC236}">
                  <a16:creationId xmlns:a16="http://schemas.microsoft.com/office/drawing/2014/main" id="{D39A8820-ED41-3241-B28B-38909BA12487}"/>
                </a:ext>
              </a:extLst>
            </p:cNvPr>
            <p:cNvSpPr/>
            <p:nvPr/>
          </p:nvSpPr>
          <p:spPr>
            <a:xfrm>
              <a:off x="4824059" y="2646983"/>
              <a:ext cx="1080120" cy="1296144"/>
            </a:xfrm>
            <a:prstGeom prst="roundRect">
              <a:avLst/>
            </a:prstGeom>
            <a:solidFill>
              <a:srgbClr val="002060">
                <a:alpha val="3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3">
              <a:extLst>
                <a:ext uri="{FF2B5EF4-FFF2-40B4-BE49-F238E27FC236}">
                  <a16:creationId xmlns:a16="http://schemas.microsoft.com/office/drawing/2014/main" id="{CD04AE87-34B2-6647-BA9A-803525C1D73A}"/>
                </a:ext>
              </a:extLst>
            </p:cNvPr>
            <p:cNvSpPr/>
            <p:nvPr/>
          </p:nvSpPr>
          <p:spPr>
            <a:xfrm>
              <a:off x="4757582" y="2274240"/>
              <a:ext cx="1216167" cy="369332"/>
            </a:xfrm>
            <a:prstGeom prst="rect">
              <a:avLst/>
            </a:prstGeom>
          </p:spPr>
          <p:txBody>
            <a:bodyPr wrap="none">
              <a:spAutoFit/>
            </a:bodyPr>
            <a:lstStyle/>
            <a:p>
              <a:r>
                <a:rPr lang="en-US" dirty="0"/>
                <a:t>Terminator</a:t>
              </a:r>
              <a:endParaRPr lang="en-IN" dirty="0"/>
            </a:p>
          </p:txBody>
        </p:sp>
      </p:grpSp>
      <p:sp>
        <p:nvSpPr>
          <p:cNvPr id="1035" name="Rectangle 1034">
            <a:extLst>
              <a:ext uri="{FF2B5EF4-FFF2-40B4-BE49-F238E27FC236}">
                <a16:creationId xmlns:a16="http://schemas.microsoft.com/office/drawing/2014/main" id="{2253ED33-752C-9A46-A418-383DC3687199}"/>
              </a:ext>
            </a:extLst>
          </p:cNvPr>
          <p:cNvSpPr/>
          <p:nvPr/>
        </p:nvSpPr>
        <p:spPr>
          <a:xfrm>
            <a:off x="1979712" y="2560176"/>
            <a:ext cx="3174715" cy="369332"/>
          </a:xfrm>
          <a:prstGeom prst="rect">
            <a:avLst/>
          </a:prstGeom>
        </p:spPr>
        <p:txBody>
          <a:bodyPr wrap="none">
            <a:spAutoFit/>
          </a:bodyPr>
          <a:lstStyle/>
          <a:p>
            <a:r>
              <a:rPr lang="en-US" b="1" dirty="0">
                <a:sym typeface="Wingdings" pitchFamily="2" charset="2"/>
              </a:rPr>
              <a:t>&lt;</a:t>
            </a:r>
            <a:r>
              <a:rPr lang="en-US" b="1" dirty="0"/>
              <a:t>-------- Structural gene ---------&gt;</a:t>
            </a:r>
            <a:endParaRPr lang="en-IN" b="1" dirty="0"/>
          </a:p>
        </p:txBody>
      </p:sp>
      <p:sp>
        <p:nvSpPr>
          <p:cNvPr id="1036" name="Rectangle 1035">
            <a:extLst>
              <a:ext uri="{FF2B5EF4-FFF2-40B4-BE49-F238E27FC236}">
                <a16:creationId xmlns:a16="http://schemas.microsoft.com/office/drawing/2014/main" id="{FEAB9B8C-C1A7-EF40-B59B-BB87D223D0FF}"/>
              </a:ext>
            </a:extLst>
          </p:cNvPr>
          <p:cNvSpPr/>
          <p:nvPr/>
        </p:nvSpPr>
        <p:spPr>
          <a:xfrm>
            <a:off x="7070068" y="3275724"/>
            <a:ext cx="1501117" cy="369332"/>
          </a:xfrm>
          <a:prstGeom prst="rect">
            <a:avLst/>
          </a:prstGeom>
        </p:spPr>
        <p:txBody>
          <a:bodyPr wrap="none">
            <a:spAutoFit/>
          </a:bodyPr>
          <a:lstStyle/>
          <a:p>
            <a:r>
              <a:rPr lang="en-US" b="1" dirty="0"/>
              <a:t>Coding strand</a:t>
            </a:r>
          </a:p>
        </p:txBody>
      </p:sp>
      <p:sp>
        <p:nvSpPr>
          <p:cNvPr id="221" name="Rectangle 220">
            <a:extLst>
              <a:ext uri="{FF2B5EF4-FFF2-40B4-BE49-F238E27FC236}">
                <a16:creationId xmlns:a16="http://schemas.microsoft.com/office/drawing/2014/main" id="{DE7AD063-E00D-7042-A60A-093B437130D1}"/>
              </a:ext>
            </a:extLst>
          </p:cNvPr>
          <p:cNvSpPr/>
          <p:nvPr/>
        </p:nvSpPr>
        <p:spPr>
          <a:xfrm>
            <a:off x="7058882" y="2693716"/>
            <a:ext cx="1724703" cy="369332"/>
          </a:xfrm>
          <a:prstGeom prst="rect">
            <a:avLst/>
          </a:prstGeom>
        </p:spPr>
        <p:txBody>
          <a:bodyPr wrap="none">
            <a:spAutoFit/>
          </a:bodyPr>
          <a:lstStyle/>
          <a:p>
            <a:r>
              <a:rPr lang="en-US" b="1" dirty="0"/>
              <a:t>Template strand</a:t>
            </a:r>
          </a:p>
        </p:txBody>
      </p:sp>
      <p:grpSp>
        <p:nvGrpSpPr>
          <p:cNvPr id="1045" name="Group 1044">
            <a:extLst>
              <a:ext uri="{FF2B5EF4-FFF2-40B4-BE49-F238E27FC236}">
                <a16:creationId xmlns:a16="http://schemas.microsoft.com/office/drawing/2014/main" id="{C680BCD2-99F4-714D-9DD4-8315224C8BE5}"/>
              </a:ext>
            </a:extLst>
          </p:cNvPr>
          <p:cNvGrpSpPr/>
          <p:nvPr/>
        </p:nvGrpSpPr>
        <p:grpSpPr>
          <a:xfrm>
            <a:off x="169605" y="2671825"/>
            <a:ext cx="6994683" cy="986467"/>
            <a:chOff x="169605" y="2671825"/>
            <a:chExt cx="6994683" cy="986467"/>
          </a:xfrm>
        </p:grpSpPr>
        <p:grpSp>
          <p:nvGrpSpPr>
            <p:cNvPr id="77" name="Group 76">
              <a:extLst>
                <a:ext uri="{FF2B5EF4-FFF2-40B4-BE49-F238E27FC236}">
                  <a16:creationId xmlns:a16="http://schemas.microsoft.com/office/drawing/2014/main" id="{C3FEA755-2E1F-9F45-BF02-23D4EF63D2D7}"/>
                </a:ext>
              </a:extLst>
            </p:cNvPr>
            <p:cNvGrpSpPr/>
            <p:nvPr/>
          </p:nvGrpSpPr>
          <p:grpSpPr>
            <a:xfrm>
              <a:off x="606240" y="2857500"/>
              <a:ext cx="5741172" cy="576455"/>
              <a:chOff x="1147605" y="3735411"/>
              <a:chExt cx="5741172" cy="274201"/>
            </a:xfrm>
          </p:grpSpPr>
          <p:grpSp>
            <p:nvGrpSpPr>
              <p:cNvPr id="29" name="Group 28">
                <a:extLst>
                  <a:ext uri="{FF2B5EF4-FFF2-40B4-BE49-F238E27FC236}">
                    <a16:creationId xmlns:a16="http://schemas.microsoft.com/office/drawing/2014/main" id="{72D424FA-CFFD-2D4B-BD60-3BAB7B364FED}"/>
                  </a:ext>
                </a:extLst>
              </p:cNvPr>
              <p:cNvGrpSpPr/>
              <p:nvPr/>
            </p:nvGrpSpPr>
            <p:grpSpPr>
              <a:xfrm>
                <a:off x="5387662" y="3740219"/>
                <a:ext cx="1501115" cy="269393"/>
                <a:chOff x="5447149" y="3740219"/>
                <a:chExt cx="1501115" cy="269393"/>
              </a:xfrm>
            </p:grpSpPr>
            <p:grpSp>
              <p:nvGrpSpPr>
                <p:cNvPr id="21" name="Group 20">
                  <a:extLst>
                    <a:ext uri="{FF2B5EF4-FFF2-40B4-BE49-F238E27FC236}">
                      <a16:creationId xmlns:a16="http://schemas.microsoft.com/office/drawing/2014/main" id="{AAABA3BC-8E6C-7546-9AD9-ED453F395A77}"/>
                    </a:ext>
                  </a:extLst>
                </p:cNvPr>
                <p:cNvGrpSpPr/>
                <p:nvPr/>
              </p:nvGrpSpPr>
              <p:grpSpPr>
                <a:xfrm>
                  <a:off x="6287242" y="3740219"/>
                  <a:ext cx="661022" cy="269393"/>
                  <a:chOff x="6287242" y="3740219"/>
                  <a:chExt cx="661022" cy="269393"/>
                </a:xfrm>
              </p:grpSpPr>
              <p:grpSp>
                <p:nvGrpSpPr>
                  <p:cNvPr id="17" name="Group 16">
                    <a:extLst>
                      <a:ext uri="{FF2B5EF4-FFF2-40B4-BE49-F238E27FC236}">
                        <a16:creationId xmlns:a16="http://schemas.microsoft.com/office/drawing/2014/main" id="{20938854-F13C-CA45-AA47-CF3A3BA91620}"/>
                      </a:ext>
                    </a:extLst>
                  </p:cNvPr>
                  <p:cNvGrpSpPr/>
                  <p:nvPr/>
                </p:nvGrpSpPr>
                <p:grpSpPr>
                  <a:xfrm>
                    <a:off x="6732240" y="3740219"/>
                    <a:ext cx="216024" cy="269393"/>
                    <a:chOff x="6732240" y="3740219"/>
                    <a:chExt cx="216024" cy="269393"/>
                  </a:xfrm>
                </p:grpSpPr>
                <p:grpSp>
                  <p:nvGrpSpPr>
                    <p:cNvPr id="15" name="Group 14">
                      <a:extLst>
                        <a:ext uri="{FF2B5EF4-FFF2-40B4-BE49-F238E27FC236}">
                          <a16:creationId xmlns:a16="http://schemas.microsoft.com/office/drawing/2014/main" id="{FAE0433D-DF08-2544-99C7-87E6E8DBEA59}"/>
                        </a:ext>
                      </a:extLst>
                    </p:cNvPr>
                    <p:cNvGrpSpPr/>
                    <p:nvPr/>
                  </p:nvGrpSpPr>
                  <p:grpSpPr>
                    <a:xfrm>
                      <a:off x="6732240" y="3740219"/>
                      <a:ext cx="0" cy="269393"/>
                      <a:chOff x="6732240" y="3740219"/>
                      <a:chExt cx="0" cy="269393"/>
                    </a:xfrm>
                  </p:grpSpPr>
                  <p:cxnSp>
                    <p:nvCxnSpPr>
                      <p:cNvPr id="14" name="Straight Connector 13">
                        <a:extLst>
                          <a:ext uri="{FF2B5EF4-FFF2-40B4-BE49-F238E27FC236}">
                            <a16:creationId xmlns:a16="http://schemas.microsoft.com/office/drawing/2014/main" id="{A680B959-B90E-7C4A-BE33-0BA5F0B15EDC}"/>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C86AEC26-4533-6847-A06C-1692C77AB18C}"/>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8" name="Group 17">
                      <a:extLst>
                        <a:ext uri="{FF2B5EF4-FFF2-40B4-BE49-F238E27FC236}">
                          <a16:creationId xmlns:a16="http://schemas.microsoft.com/office/drawing/2014/main" id="{69CC0313-71A0-B946-9AED-A24DE9BBFB3B}"/>
                        </a:ext>
                      </a:extLst>
                    </p:cNvPr>
                    <p:cNvGrpSpPr/>
                    <p:nvPr/>
                  </p:nvGrpSpPr>
                  <p:grpSpPr>
                    <a:xfrm>
                      <a:off x="6948264" y="3740219"/>
                      <a:ext cx="0" cy="269393"/>
                      <a:chOff x="6732240" y="3740219"/>
                      <a:chExt cx="0" cy="269393"/>
                    </a:xfrm>
                  </p:grpSpPr>
                  <p:cxnSp>
                    <p:nvCxnSpPr>
                      <p:cNvPr id="19" name="Straight Connector 18">
                        <a:extLst>
                          <a:ext uri="{FF2B5EF4-FFF2-40B4-BE49-F238E27FC236}">
                            <a16:creationId xmlns:a16="http://schemas.microsoft.com/office/drawing/2014/main" id="{3E8BCC97-11BE-3944-885D-67386B78E784}"/>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4E46CC47-B46D-4E46-A5DF-947B8F1CE8C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2" name="Group 21">
                    <a:extLst>
                      <a:ext uri="{FF2B5EF4-FFF2-40B4-BE49-F238E27FC236}">
                        <a16:creationId xmlns:a16="http://schemas.microsoft.com/office/drawing/2014/main" id="{6EAC058D-E749-D44A-A5B9-1356016FB56F}"/>
                      </a:ext>
                    </a:extLst>
                  </p:cNvPr>
                  <p:cNvGrpSpPr/>
                  <p:nvPr/>
                </p:nvGrpSpPr>
                <p:grpSpPr>
                  <a:xfrm>
                    <a:off x="6287242" y="3740219"/>
                    <a:ext cx="216024" cy="269393"/>
                    <a:chOff x="6732240" y="3740219"/>
                    <a:chExt cx="216024" cy="269393"/>
                  </a:xfrm>
                </p:grpSpPr>
                <p:grpSp>
                  <p:nvGrpSpPr>
                    <p:cNvPr id="23" name="Group 22">
                      <a:extLst>
                        <a:ext uri="{FF2B5EF4-FFF2-40B4-BE49-F238E27FC236}">
                          <a16:creationId xmlns:a16="http://schemas.microsoft.com/office/drawing/2014/main" id="{499558B8-2619-C747-A0AA-9B7AE04EB299}"/>
                        </a:ext>
                      </a:extLst>
                    </p:cNvPr>
                    <p:cNvGrpSpPr/>
                    <p:nvPr/>
                  </p:nvGrpSpPr>
                  <p:grpSpPr>
                    <a:xfrm>
                      <a:off x="6732240" y="3740219"/>
                      <a:ext cx="0" cy="269393"/>
                      <a:chOff x="6732240" y="3740219"/>
                      <a:chExt cx="0" cy="269393"/>
                    </a:xfrm>
                  </p:grpSpPr>
                  <p:cxnSp>
                    <p:nvCxnSpPr>
                      <p:cNvPr id="27" name="Straight Connector 26">
                        <a:extLst>
                          <a:ext uri="{FF2B5EF4-FFF2-40B4-BE49-F238E27FC236}">
                            <a16:creationId xmlns:a16="http://schemas.microsoft.com/office/drawing/2014/main" id="{6D6CD474-45C1-9542-9652-4D7BE38D31A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9A70BDA4-DDEC-BA4A-816D-61D5EB89DC3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24" name="Group 23">
                      <a:extLst>
                        <a:ext uri="{FF2B5EF4-FFF2-40B4-BE49-F238E27FC236}">
                          <a16:creationId xmlns:a16="http://schemas.microsoft.com/office/drawing/2014/main" id="{54417733-D1C1-B04F-8EF7-6D88609D9ADD}"/>
                        </a:ext>
                      </a:extLst>
                    </p:cNvPr>
                    <p:cNvGrpSpPr/>
                    <p:nvPr/>
                  </p:nvGrpSpPr>
                  <p:grpSpPr>
                    <a:xfrm>
                      <a:off x="6948264" y="3740219"/>
                      <a:ext cx="0" cy="269393"/>
                      <a:chOff x="6732240" y="3740219"/>
                      <a:chExt cx="0" cy="269393"/>
                    </a:xfrm>
                  </p:grpSpPr>
                  <p:cxnSp>
                    <p:nvCxnSpPr>
                      <p:cNvPr id="25" name="Straight Connector 24">
                        <a:extLst>
                          <a:ext uri="{FF2B5EF4-FFF2-40B4-BE49-F238E27FC236}">
                            <a16:creationId xmlns:a16="http://schemas.microsoft.com/office/drawing/2014/main" id="{773AD7F4-E076-C145-87BA-9BD8F2CAD9C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A4B8955D-AF24-0A44-BCED-BC4E8B9B213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0" name="Group 29">
                  <a:extLst>
                    <a:ext uri="{FF2B5EF4-FFF2-40B4-BE49-F238E27FC236}">
                      <a16:creationId xmlns:a16="http://schemas.microsoft.com/office/drawing/2014/main" id="{25CDE8C2-10DB-1146-8BD1-39F6CBE70219}"/>
                    </a:ext>
                  </a:extLst>
                </p:cNvPr>
                <p:cNvGrpSpPr/>
                <p:nvPr/>
              </p:nvGrpSpPr>
              <p:grpSpPr>
                <a:xfrm>
                  <a:off x="5447149" y="3740219"/>
                  <a:ext cx="661022" cy="269393"/>
                  <a:chOff x="6287242" y="3740219"/>
                  <a:chExt cx="661022" cy="269393"/>
                </a:xfrm>
              </p:grpSpPr>
              <p:grpSp>
                <p:nvGrpSpPr>
                  <p:cNvPr id="31" name="Group 30">
                    <a:extLst>
                      <a:ext uri="{FF2B5EF4-FFF2-40B4-BE49-F238E27FC236}">
                        <a16:creationId xmlns:a16="http://schemas.microsoft.com/office/drawing/2014/main" id="{F6ABA636-47AB-2B49-8C00-F6CE362854FD}"/>
                      </a:ext>
                    </a:extLst>
                  </p:cNvPr>
                  <p:cNvGrpSpPr/>
                  <p:nvPr/>
                </p:nvGrpSpPr>
                <p:grpSpPr>
                  <a:xfrm>
                    <a:off x="6732240" y="3740219"/>
                    <a:ext cx="216024" cy="269393"/>
                    <a:chOff x="6732240" y="3740219"/>
                    <a:chExt cx="216024" cy="269393"/>
                  </a:xfrm>
                </p:grpSpPr>
                <p:grpSp>
                  <p:nvGrpSpPr>
                    <p:cNvPr id="39" name="Group 38">
                      <a:extLst>
                        <a:ext uri="{FF2B5EF4-FFF2-40B4-BE49-F238E27FC236}">
                          <a16:creationId xmlns:a16="http://schemas.microsoft.com/office/drawing/2014/main" id="{2C619466-FD2F-084F-BB67-F72938036FCA}"/>
                        </a:ext>
                      </a:extLst>
                    </p:cNvPr>
                    <p:cNvGrpSpPr/>
                    <p:nvPr/>
                  </p:nvGrpSpPr>
                  <p:grpSpPr>
                    <a:xfrm>
                      <a:off x="6732240" y="3740219"/>
                      <a:ext cx="0" cy="269393"/>
                      <a:chOff x="6732240" y="3740219"/>
                      <a:chExt cx="0" cy="269393"/>
                    </a:xfrm>
                  </p:grpSpPr>
                  <p:cxnSp>
                    <p:nvCxnSpPr>
                      <p:cNvPr id="43" name="Straight Connector 42">
                        <a:extLst>
                          <a:ext uri="{FF2B5EF4-FFF2-40B4-BE49-F238E27FC236}">
                            <a16:creationId xmlns:a16="http://schemas.microsoft.com/office/drawing/2014/main" id="{2308F7DC-8F23-AF44-9156-B19FCB38210F}"/>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FA9317AB-FED3-F042-939C-E4180FB0713C}"/>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0" name="Group 39">
                      <a:extLst>
                        <a:ext uri="{FF2B5EF4-FFF2-40B4-BE49-F238E27FC236}">
                          <a16:creationId xmlns:a16="http://schemas.microsoft.com/office/drawing/2014/main" id="{6AB84D31-2E63-424A-B68B-4D1A4735CDF2}"/>
                        </a:ext>
                      </a:extLst>
                    </p:cNvPr>
                    <p:cNvGrpSpPr/>
                    <p:nvPr/>
                  </p:nvGrpSpPr>
                  <p:grpSpPr>
                    <a:xfrm>
                      <a:off x="6948264" y="3740219"/>
                      <a:ext cx="0" cy="269393"/>
                      <a:chOff x="6732240" y="3740219"/>
                      <a:chExt cx="0" cy="269393"/>
                    </a:xfrm>
                  </p:grpSpPr>
                  <p:cxnSp>
                    <p:nvCxnSpPr>
                      <p:cNvPr id="41" name="Straight Connector 40">
                        <a:extLst>
                          <a:ext uri="{FF2B5EF4-FFF2-40B4-BE49-F238E27FC236}">
                            <a16:creationId xmlns:a16="http://schemas.microsoft.com/office/drawing/2014/main" id="{C5E6FC50-DAC5-7D46-AB26-6C3197B242B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2" name="Straight Connector 41">
                        <a:extLst>
                          <a:ext uri="{FF2B5EF4-FFF2-40B4-BE49-F238E27FC236}">
                            <a16:creationId xmlns:a16="http://schemas.microsoft.com/office/drawing/2014/main" id="{C9474602-4F7F-2F4B-B840-A01333C18C07}"/>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32" name="Group 31">
                    <a:extLst>
                      <a:ext uri="{FF2B5EF4-FFF2-40B4-BE49-F238E27FC236}">
                        <a16:creationId xmlns:a16="http://schemas.microsoft.com/office/drawing/2014/main" id="{92A40BCC-D9DE-7248-91D4-95E2230C9E6A}"/>
                      </a:ext>
                    </a:extLst>
                  </p:cNvPr>
                  <p:cNvGrpSpPr/>
                  <p:nvPr/>
                </p:nvGrpSpPr>
                <p:grpSpPr>
                  <a:xfrm>
                    <a:off x="6287242" y="3740219"/>
                    <a:ext cx="216024" cy="269393"/>
                    <a:chOff x="6732240" y="3740219"/>
                    <a:chExt cx="216024" cy="269393"/>
                  </a:xfrm>
                </p:grpSpPr>
                <p:grpSp>
                  <p:nvGrpSpPr>
                    <p:cNvPr id="33" name="Group 32">
                      <a:extLst>
                        <a:ext uri="{FF2B5EF4-FFF2-40B4-BE49-F238E27FC236}">
                          <a16:creationId xmlns:a16="http://schemas.microsoft.com/office/drawing/2014/main" id="{9A1C09CD-CAF9-FA4C-9812-32BC31DD5097}"/>
                        </a:ext>
                      </a:extLst>
                    </p:cNvPr>
                    <p:cNvGrpSpPr/>
                    <p:nvPr/>
                  </p:nvGrpSpPr>
                  <p:grpSpPr>
                    <a:xfrm>
                      <a:off x="6732240" y="3740219"/>
                      <a:ext cx="0" cy="269393"/>
                      <a:chOff x="6732240" y="3740219"/>
                      <a:chExt cx="0" cy="269393"/>
                    </a:xfrm>
                  </p:grpSpPr>
                  <p:cxnSp>
                    <p:nvCxnSpPr>
                      <p:cNvPr id="37" name="Straight Connector 36">
                        <a:extLst>
                          <a:ext uri="{FF2B5EF4-FFF2-40B4-BE49-F238E27FC236}">
                            <a16:creationId xmlns:a16="http://schemas.microsoft.com/office/drawing/2014/main" id="{83EE6C4B-B54A-C040-93C2-A3C58D7E574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0A77A1ED-7102-2E41-9360-BBB33A31B4A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4" name="Group 33">
                      <a:extLst>
                        <a:ext uri="{FF2B5EF4-FFF2-40B4-BE49-F238E27FC236}">
                          <a16:creationId xmlns:a16="http://schemas.microsoft.com/office/drawing/2014/main" id="{212E2275-00BF-2345-B68F-CF8E8ECC9A77}"/>
                        </a:ext>
                      </a:extLst>
                    </p:cNvPr>
                    <p:cNvGrpSpPr/>
                    <p:nvPr/>
                  </p:nvGrpSpPr>
                  <p:grpSpPr>
                    <a:xfrm>
                      <a:off x="6948264" y="3740219"/>
                      <a:ext cx="0" cy="269393"/>
                      <a:chOff x="6732240" y="3740219"/>
                      <a:chExt cx="0" cy="269393"/>
                    </a:xfrm>
                  </p:grpSpPr>
                  <p:cxnSp>
                    <p:nvCxnSpPr>
                      <p:cNvPr id="35" name="Straight Connector 34">
                        <a:extLst>
                          <a:ext uri="{FF2B5EF4-FFF2-40B4-BE49-F238E27FC236}">
                            <a16:creationId xmlns:a16="http://schemas.microsoft.com/office/drawing/2014/main" id="{BA734B4C-5FBD-DD47-AA66-49BA6A213CD4}"/>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6" name="Straight Connector 35">
                        <a:extLst>
                          <a:ext uri="{FF2B5EF4-FFF2-40B4-BE49-F238E27FC236}">
                            <a16:creationId xmlns:a16="http://schemas.microsoft.com/office/drawing/2014/main" id="{CE9C5451-7774-F047-9041-0AD98ED0B8BA}"/>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46" name="Group 45">
                <a:extLst>
                  <a:ext uri="{FF2B5EF4-FFF2-40B4-BE49-F238E27FC236}">
                    <a16:creationId xmlns:a16="http://schemas.microsoft.com/office/drawing/2014/main" id="{30C29DD4-C3DE-B846-B3A3-E6CF41B69EF5}"/>
                  </a:ext>
                </a:extLst>
              </p:cNvPr>
              <p:cNvGrpSpPr/>
              <p:nvPr/>
            </p:nvGrpSpPr>
            <p:grpSpPr>
              <a:xfrm>
                <a:off x="3689947" y="3740219"/>
                <a:ext cx="1501115" cy="269393"/>
                <a:chOff x="5447149" y="3740219"/>
                <a:chExt cx="1501115" cy="269393"/>
              </a:xfrm>
            </p:grpSpPr>
            <p:grpSp>
              <p:nvGrpSpPr>
                <p:cNvPr id="47" name="Group 46">
                  <a:extLst>
                    <a:ext uri="{FF2B5EF4-FFF2-40B4-BE49-F238E27FC236}">
                      <a16:creationId xmlns:a16="http://schemas.microsoft.com/office/drawing/2014/main" id="{70A08096-B5DE-1444-973A-5D0BCF58E3C7}"/>
                    </a:ext>
                  </a:extLst>
                </p:cNvPr>
                <p:cNvGrpSpPr/>
                <p:nvPr/>
              </p:nvGrpSpPr>
              <p:grpSpPr>
                <a:xfrm>
                  <a:off x="6287242" y="3740219"/>
                  <a:ext cx="661022" cy="269393"/>
                  <a:chOff x="6287242" y="3740219"/>
                  <a:chExt cx="661022" cy="269393"/>
                </a:xfrm>
              </p:grpSpPr>
              <p:grpSp>
                <p:nvGrpSpPr>
                  <p:cNvPr id="63" name="Group 62">
                    <a:extLst>
                      <a:ext uri="{FF2B5EF4-FFF2-40B4-BE49-F238E27FC236}">
                        <a16:creationId xmlns:a16="http://schemas.microsoft.com/office/drawing/2014/main" id="{2961FB3B-08F3-9C44-B989-E66E0F3FD49F}"/>
                      </a:ext>
                    </a:extLst>
                  </p:cNvPr>
                  <p:cNvGrpSpPr/>
                  <p:nvPr/>
                </p:nvGrpSpPr>
                <p:grpSpPr>
                  <a:xfrm>
                    <a:off x="6732240" y="3740219"/>
                    <a:ext cx="216024" cy="269393"/>
                    <a:chOff x="6732240" y="3740219"/>
                    <a:chExt cx="216024" cy="269393"/>
                  </a:xfrm>
                </p:grpSpPr>
                <p:grpSp>
                  <p:nvGrpSpPr>
                    <p:cNvPr id="71" name="Group 70">
                      <a:extLst>
                        <a:ext uri="{FF2B5EF4-FFF2-40B4-BE49-F238E27FC236}">
                          <a16:creationId xmlns:a16="http://schemas.microsoft.com/office/drawing/2014/main" id="{B7F8C519-D6BE-1940-90CA-ECEDE8220576}"/>
                        </a:ext>
                      </a:extLst>
                    </p:cNvPr>
                    <p:cNvGrpSpPr/>
                    <p:nvPr/>
                  </p:nvGrpSpPr>
                  <p:grpSpPr>
                    <a:xfrm>
                      <a:off x="6732240" y="3740219"/>
                      <a:ext cx="0" cy="269393"/>
                      <a:chOff x="6732240" y="3740219"/>
                      <a:chExt cx="0" cy="269393"/>
                    </a:xfrm>
                  </p:grpSpPr>
                  <p:cxnSp>
                    <p:nvCxnSpPr>
                      <p:cNvPr id="75" name="Straight Connector 74">
                        <a:extLst>
                          <a:ext uri="{FF2B5EF4-FFF2-40B4-BE49-F238E27FC236}">
                            <a16:creationId xmlns:a16="http://schemas.microsoft.com/office/drawing/2014/main" id="{8798DAD9-D7D7-484F-AB38-133861AA10F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A8AE7500-5D8C-A243-A2A5-D705656C856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2" name="Group 71">
                      <a:extLst>
                        <a:ext uri="{FF2B5EF4-FFF2-40B4-BE49-F238E27FC236}">
                          <a16:creationId xmlns:a16="http://schemas.microsoft.com/office/drawing/2014/main" id="{C4AE8C06-3EE1-5443-8D96-7A43AFACEF6A}"/>
                        </a:ext>
                      </a:extLst>
                    </p:cNvPr>
                    <p:cNvGrpSpPr/>
                    <p:nvPr/>
                  </p:nvGrpSpPr>
                  <p:grpSpPr>
                    <a:xfrm>
                      <a:off x="6948264" y="3740219"/>
                      <a:ext cx="0" cy="269393"/>
                      <a:chOff x="6732240" y="3740219"/>
                      <a:chExt cx="0" cy="269393"/>
                    </a:xfrm>
                  </p:grpSpPr>
                  <p:cxnSp>
                    <p:nvCxnSpPr>
                      <p:cNvPr id="73" name="Straight Connector 72">
                        <a:extLst>
                          <a:ext uri="{FF2B5EF4-FFF2-40B4-BE49-F238E27FC236}">
                            <a16:creationId xmlns:a16="http://schemas.microsoft.com/office/drawing/2014/main" id="{3BA33B1D-A6DB-814A-BF3B-DA9BDD5E6A1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F156BFA-97A8-9C46-B39D-21A3CEB7CF9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64" name="Group 63">
                    <a:extLst>
                      <a:ext uri="{FF2B5EF4-FFF2-40B4-BE49-F238E27FC236}">
                        <a16:creationId xmlns:a16="http://schemas.microsoft.com/office/drawing/2014/main" id="{C9B2858A-9CD4-9744-9148-3D0AA145528F}"/>
                      </a:ext>
                    </a:extLst>
                  </p:cNvPr>
                  <p:cNvGrpSpPr/>
                  <p:nvPr/>
                </p:nvGrpSpPr>
                <p:grpSpPr>
                  <a:xfrm>
                    <a:off x="6287242" y="3740219"/>
                    <a:ext cx="216024" cy="269393"/>
                    <a:chOff x="6732240" y="3740219"/>
                    <a:chExt cx="216024" cy="269393"/>
                  </a:xfrm>
                </p:grpSpPr>
                <p:grpSp>
                  <p:nvGrpSpPr>
                    <p:cNvPr id="65" name="Group 64">
                      <a:extLst>
                        <a:ext uri="{FF2B5EF4-FFF2-40B4-BE49-F238E27FC236}">
                          <a16:creationId xmlns:a16="http://schemas.microsoft.com/office/drawing/2014/main" id="{C31BC2E4-671A-CE4D-95EA-B861903C4543}"/>
                        </a:ext>
                      </a:extLst>
                    </p:cNvPr>
                    <p:cNvGrpSpPr/>
                    <p:nvPr/>
                  </p:nvGrpSpPr>
                  <p:grpSpPr>
                    <a:xfrm>
                      <a:off x="6732240" y="3740219"/>
                      <a:ext cx="0" cy="269393"/>
                      <a:chOff x="6732240" y="3740219"/>
                      <a:chExt cx="0" cy="269393"/>
                    </a:xfrm>
                  </p:grpSpPr>
                  <p:cxnSp>
                    <p:nvCxnSpPr>
                      <p:cNvPr id="69" name="Straight Connector 68">
                        <a:extLst>
                          <a:ext uri="{FF2B5EF4-FFF2-40B4-BE49-F238E27FC236}">
                            <a16:creationId xmlns:a16="http://schemas.microsoft.com/office/drawing/2014/main" id="{C65E8A27-4A35-0746-BA33-29435052424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7C9CF33D-D52A-3845-AA27-F5F66A3E4D5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66" name="Group 65">
                      <a:extLst>
                        <a:ext uri="{FF2B5EF4-FFF2-40B4-BE49-F238E27FC236}">
                          <a16:creationId xmlns:a16="http://schemas.microsoft.com/office/drawing/2014/main" id="{3A5A9BA2-BDBF-6C41-AEF8-ABE994E19DCD}"/>
                        </a:ext>
                      </a:extLst>
                    </p:cNvPr>
                    <p:cNvGrpSpPr/>
                    <p:nvPr/>
                  </p:nvGrpSpPr>
                  <p:grpSpPr>
                    <a:xfrm>
                      <a:off x="6948264" y="3740219"/>
                      <a:ext cx="0" cy="269393"/>
                      <a:chOff x="6732240" y="3740219"/>
                      <a:chExt cx="0" cy="269393"/>
                    </a:xfrm>
                  </p:grpSpPr>
                  <p:cxnSp>
                    <p:nvCxnSpPr>
                      <p:cNvPr id="67" name="Straight Connector 66">
                        <a:extLst>
                          <a:ext uri="{FF2B5EF4-FFF2-40B4-BE49-F238E27FC236}">
                            <a16:creationId xmlns:a16="http://schemas.microsoft.com/office/drawing/2014/main" id="{40C846EC-2C49-114E-BACC-39E069B0E300}"/>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8" name="Straight Connector 67">
                        <a:extLst>
                          <a:ext uri="{FF2B5EF4-FFF2-40B4-BE49-F238E27FC236}">
                            <a16:creationId xmlns:a16="http://schemas.microsoft.com/office/drawing/2014/main" id="{D214EB32-171B-DF49-A0A3-564EB8CE2A0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48" name="Group 47">
                  <a:extLst>
                    <a:ext uri="{FF2B5EF4-FFF2-40B4-BE49-F238E27FC236}">
                      <a16:creationId xmlns:a16="http://schemas.microsoft.com/office/drawing/2014/main" id="{81E4855F-A07B-3C4F-9794-60B1B962EFCA}"/>
                    </a:ext>
                  </a:extLst>
                </p:cNvPr>
                <p:cNvGrpSpPr/>
                <p:nvPr/>
              </p:nvGrpSpPr>
              <p:grpSpPr>
                <a:xfrm>
                  <a:off x="5447149" y="3740219"/>
                  <a:ext cx="661022" cy="269393"/>
                  <a:chOff x="6287242" y="3740219"/>
                  <a:chExt cx="661022" cy="269393"/>
                </a:xfrm>
              </p:grpSpPr>
              <p:grpSp>
                <p:nvGrpSpPr>
                  <p:cNvPr id="49" name="Group 48">
                    <a:extLst>
                      <a:ext uri="{FF2B5EF4-FFF2-40B4-BE49-F238E27FC236}">
                        <a16:creationId xmlns:a16="http://schemas.microsoft.com/office/drawing/2014/main" id="{20C19426-69AE-414D-92DC-4EC5CBB2919B}"/>
                      </a:ext>
                    </a:extLst>
                  </p:cNvPr>
                  <p:cNvGrpSpPr/>
                  <p:nvPr/>
                </p:nvGrpSpPr>
                <p:grpSpPr>
                  <a:xfrm>
                    <a:off x="6732240" y="3740219"/>
                    <a:ext cx="216024" cy="269393"/>
                    <a:chOff x="6732240" y="3740219"/>
                    <a:chExt cx="216024" cy="269393"/>
                  </a:xfrm>
                </p:grpSpPr>
                <p:grpSp>
                  <p:nvGrpSpPr>
                    <p:cNvPr id="57" name="Group 56">
                      <a:extLst>
                        <a:ext uri="{FF2B5EF4-FFF2-40B4-BE49-F238E27FC236}">
                          <a16:creationId xmlns:a16="http://schemas.microsoft.com/office/drawing/2014/main" id="{76607F7E-FA4D-DE47-A18A-B7AAFC6B4C6A}"/>
                        </a:ext>
                      </a:extLst>
                    </p:cNvPr>
                    <p:cNvGrpSpPr/>
                    <p:nvPr/>
                  </p:nvGrpSpPr>
                  <p:grpSpPr>
                    <a:xfrm>
                      <a:off x="6732240" y="3740219"/>
                      <a:ext cx="0" cy="269393"/>
                      <a:chOff x="6732240" y="3740219"/>
                      <a:chExt cx="0" cy="269393"/>
                    </a:xfrm>
                  </p:grpSpPr>
                  <p:cxnSp>
                    <p:nvCxnSpPr>
                      <p:cNvPr id="61" name="Straight Connector 60">
                        <a:extLst>
                          <a:ext uri="{FF2B5EF4-FFF2-40B4-BE49-F238E27FC236}">
                            <a16:creationId xmlns:a16="http://schemas.microsoft.com/office/drawing/2014/main" id="{92F7618F-2CFB-3545-BF8D-33D28325E21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B18434D2-B1D9-6D46-BFDC-E36578AF070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8" name="Group 57">
                      <a:extLst>
                        <a:ext uri="{FF2B5EF4-FFF2-40B4-BE49-F238E27FC236}">
                          <a16:creationId xmlns:a16="http://schemas.microsoft.com/office/drawing/2014/main" id="{57F6B912-367B-8143-B2BB-CE0C86B5021E}"/>
                        </a:ext>
                      </a:extLst>
                    </p:cNvPr>
                    <p:cNvGrpSpPr/>
                    <p:nvPr/>
                  </p:nvGrpSpPr>
                  <p:grpSpPr>
                    <a:xfrm>
                      <a:off x="6948264" y="3740219"/>
                      <a:ext cx="0" cy="269393"/>
                      <a:chOff x="6732240" y="3740219"/>
                      <a:chExt cx="0" cy="269393"/>
                    </a:xfrm>
                  </p:grpSpPr>
                  <p:cxnSp>
                    <p:nvCxnSpPr>
                      <p:cNvPr id="59" name="Straight Connector 58">
                        <a:extLst>
                          <a:ext uri="{FF2B5EF4-FFF2-40B4-BE49-F238E27FC236}">
                            <a16:creationId xmlns:a16="http://schemas.microsoft.com/office/drawing/2014/main" id="{2FD1628C-1F9E-AE4E-B91D-842671151B0B}"/>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0" name="Straight Connector 59">
                        <a:extLst>
                          <a:ext uri="{FF2B5EF4-FFF2-40B4-BE49-F238E27FC236}">
                            <a16:creationId xmlns:a16="http://schemas.microsoft.com/office/drawing/2014/main" id="{0836D955-60A2-984C-B139-14483EC88615}"/>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0" name="Group 49">
                    <a:extLst>
                      <a:ext uri="{FF2B5EF4-FFF2-40B4-BE49-F238E27FC236}">
                        <a16:creationId xmlns:a16="http://schemas.microsoft.com/office/drawing/2014/main" id="{271CEE0E-927F-074C-8FE1-A9997F721BA6}"/>
                      </a:ext>
                    </a:extLst>
                  </p:cNvPr>
                  <p:cNvGrpSpPr/>
                  <p:nvPr/>
                </p:nvGrpSpPr>
                <p:grpSpPr>
                  <a:xfrm>
                    <a:off x="6287242" y="3740219"/>
                    <a:ext cx="216024" cy="269393"/>
                    <a:chOff x="6732240" y="3740219"/>
                    <a:chExt cx="216024" cy="269393"/>
                  </a:xfrm>
                </p:grpSpPr>
                <p:grpSp>
                  <p:nvGrpSpPr>
                    <p:cNvPr id="51" name="Group 50">
                      <a:extLst>
                        <a:ext uri="{FF2B5EF4-FFF2-40B4-BE49-F238E27FC236}">
                          <a16:creationId xmlns:a16="http://schemas.microsoft.com/office/drawing/2014/main" id="{418D4571-C313-3D43-A707-CEA9889DA385}"/>
                        </a:ext>
                      </a:extLst>
                    </p:cNvPr>
                    <p:cNvGrpSpPr/>
                    <p:nvPr/>
                  </p:nvGrpSpPr>
                  <p:grpSpPr>
                    <a:xfrm>
                      <a:off x="6732240" y="3740219"/>
                      <a:ext cx="0" cy="269393"/>
                      <a:chOff x="6732240" y="3740219"/>
                      <a:chExt cx="0" cy="269393"/>
                    </a:xfrm>
                  </p:grpSpPr>
                  <p:cxnSp>
                    <p:nvCxnSpPr>
                      <p:cNvPr id="55" name="Straight Connector 54">
                        <a:extLst>
                          <a:ext uri="{FF2B5EF4-FFF2-40B4-BE49-F238E27FC236}">
                            <a16:creationId xmlns:a16="http://schemas.microsoft.com/office/drawing/2014/main" id="{DFE0F347-7B7C-EC4A-9E9F-B081F3C37A3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D348A013-2948-8644-8C18-AFD7A32854EF}"/>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2" name="Group 51">
                      <a:extLst>
                        <a:ext uri="{FF2B5EF4-FFF2-40B4-BE49-F238E27FC236}">
                          <a16:creationId xmlns:a16="http://schemas.microsoft.com/office/drawing/2014/main" id="{4F6D6539-1A7B-4E45-A77C-B1980DCC7D84}"/>
                        </a:ext>
                      </a:extLst>
                    </p:cNvPr>
                    <p:cNvGrpSpPr/>
                    <p:nvPr/>
                  </p:nvGrpSpPr>
                  <p:grpSpPr>
                    <a:xfrm>
                      <a:off x="6948264" y="3740219"/>
                      <a:ext cx="0" cy="269393"/>
                      <a:chOff x="6732240" y="3740219"/>
                      <a:chExt cx="0" cy="269393"/>
                    </a:xfrm>
                  </p:grpSpPr>
                  <p:cxnSp>
                    <p:nvCxnSpPr>
                      <p:cNvPr id="53" name="Straight Connector 52">
                        <a:extLst>
                          <a:ext uri="{FF2B5EF4-FFF2-40B4-BE49-F238E27FC236}">
                            <a16:creationId xmlns:a16="http://schemas.microsoft.com/office/drawing/2014/main" id="{BA2F663A-EAB8-604B-AB07-C5A395B98A3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4" name="Straight Connector 53">
                        <a:extLst>
                          <a:ext uri="{FF2B5EF4-FFF2-40B4-BE49-F238E27FC236}">
                            <a16:creationId xmlns:a16="http://schemas.microsoft.com/office/drawing/2014/main" id="{B8344A5A-14BB-CC4B-8181-75E4730795C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79" name="Group 78">
                <a:extLst>
                  <a:ext uri="{FF2B5EF4-FFF2-40B4-BE49-F238E27FC236}">
                    <a16:creationId xmlns:a16="http://schemas.microsoft.com/office/drawing/2014/main" id="{AB3F5455-C275-B24E-93E6-D30BEF2B7AC9}"/>
                  </a:ext>
                </a:extLst>
              </p:cNvPr>
              <p:cNvGrpSpPr/>
              <p:nvPr/>
            </p:nvGrpSpPr>
            <p:grpSpPr>
              <a:xfrm>
                <a:off x="1979712" y="3740219"/>
                <a:ext cx="1501115" cy="269393"/>
                <a:chOff x="5447149" y="3740219"/>
                <a:chExt cx="1501115" cy="269393"/>
              </a:xfrm>
            </p:grpSpPr>
            <p:grpSp>
              <p:nvGrpSpPr>
                <p:cNvPr id="111" name="Group 110">
                  <a:extLst>
                    <a:ext uri="{FF2B5EF4-FFF2-40B4-BE49-F238E27FC236}">
                      <a16:creationId xmlns:a16="http://schemas.microsoft.com/office/drawing/2014/main" id="{7D5D161D-882F-924E-9943-9FFED8507F0C}"/>
                    </a:ext>
                  </a:extLst>
                </p:cNvPr>
                <p:cNvGrpSpPr/>
                <p:nvPr/>
              </p:nvGrpSpPr>
              <p:grpSpPr>
                <a:xfrm>
                  <a:off x="6287242" y="3740219"/>
                  <a:ext cx="661022" cy="269393"/>
                  <a:chOff x="6287242" y="3740219"/>
                  <a:chExt cx="661022" cy="269393"/>
                </a:xfrm>
              </p:grpSpPr>
              <p:grpSp>
                <p:nvGrpSpPr>
                  <p:cNvPr id="127" name="Group 126">
                    <a:extLst>
                      <a:ext uri="{FF2B5EF4-FFF2-40B4-BE49-F238E27FC236}">
                        <a16:creationId xmlns:a16="http://schemas.microsoft.com/office/drawing/2014/main" id="{05CE744C-42DB-7F4D-A7DC-4FAEC6DA3D3F}"/>
                      </a:ext>
                    </a:extLst>
                  </p:cNvPr>
                  <p:cNvGrpSpPr/>
                  <p:nvPr/>
                </p:nvGrpSpPr>
                <p:grpSpPr>
                  <a:xfrm>
                    <a:off x="6732240" y="3740219"/>
                    <a:ext cx="216024" cy="269393"/>
                    <a:chOff x="6732240" y="3740219"/>
                    <a:chExt cx="216024" cy="269393"/>
                  </a:xfrm>
                </p:grpSpPr>
                <p:grpSp>
                  <p:nvGrpSpPr>
                    <p:cNvPr id="135" name="Group 134">
                      <a:extLst>
                        <a:ext uri="{FF2B5EF4-FFF2-40B4-BE49-F238E27FC236}">
                          <a16:creationId xmlns:a16="http://schemas.microsoft.com/office/drawing/2014/main" id="{47DA0D9A-F41C-0F4B-A234-5E908C99B9EA}"/>
                        </a:ext>
                      </a:extLst>
                    </p:cNvPr>
                    <p:cNvGrpSpPr/>
                    <p:nvPr/>
                  </p:nvGrpSpPr>
                  <p:grpSpPr>
                    <a:xfrm>
                      <a:off x="6732240" y="3740219"/>
                      <a:ext cx="0" cy="269393"/>
                      <a:chOff x="6732240" y="3740219"/>
                      <a:chExt cx="0" cy="269393"/>
                    </a:xfrm>
                  </p:grpSpPr>
                  <p:cxnSp>
                    <p:nvCxnSpPr>
                      <p:cNvPr id="139" name="Straight Connector 138">
                        <a:extLst>
                          <a:ext uri="{FF2B5EF4-FFF2-40B4-BE49-F238E27FC236}">
                            <a16:creationId xmlns:a16="http://schemas.microsoft.com/office/drawing/2014/main" id="{922A9E82-D39D-C44E-8BC8-33B3C966A63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40" name="Straight Connector 139">
                        <a:extLst>
                          <a:ext uri="{FF2B5EF4-FFF2-40B4-BE49-F238E27FC236}">
                            <a16:creationId xmlns:a16="http://schemas.microsoft.com/office/drawing/2014/main" id="{7FF9C4C1-8B02-134A-89D8-8CC44110F38D}"/>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36" name="Group 135">
                      <a:extLst>
                        <a:ext uri="{FF2B5EF4-FFF2-40B4-BE49-F238E27FC236}">
                          <a16:creationId xmlns:a16="http://schemas.microsoft.com/office/drawing/2014/main" id="{C38ED8A0-AFC5-B74F-8425-2533B9455C52}"/>
                        </a:ext>
                      </a:extLst>
                    </p:cNvPr>
                    <p:cNvGrpSpPr/>
                    <p:nvPr/>
                  </p:nvGrpSpPr>
                  <p:grpSpPr>
                    <a:xfrm>
                      <a:off x="6948264" y="3740219"/>
                      <a:ext cx="0" cy="269393"/>
                      <a:chOff x="6732240" y="3740219"/>
                      <a:chExt cx="0" cy="269393"/>
                    </a:xfrm>
                  </p:grpSpPr>
                  <p:cxnSp>
                    <p:nvCxnSpPr>
                      <p:cNvPr id="137" name="Straight Connector 136">
                        <a:extLst>
                          <a:ext uri="{FF2B5EF4-FFF2-40B4-BE49-F238E27FC236}">
                            <a16:creationId xmlns:a16="http://schemas.microsoft.com/office/drawing/2014/main" id="{0A57507D-F81E-614F-BBFD-E42AFDD94F6D}"/>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38" name="Straight Connector 137">
                        <a:extLst>
                          <a:ext uri="{FF2B5EF4-FFF2-40B4-BE49-F238E27FC236}">
                            <a16:creationId xmlns:a16="http://schemas.microsoft.com/office/drawing/2014/main" id="{11958E83-FE5F-D04A-B0D5-EC12EAFAAFB5}"/>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28" name="Group 127">
                    <a:extLst>
                      <a:ext uri="{FF2B5EF4-FFF2-40B4-BE49-F238E27FC236}">
                        <a16:creationId xmlns:a16="http://schemas.microsoft.com/office/drawing/2014/main" id="{82BDB6B6-CBD7-5346-94C0-72B03C330924}"/>
                      </a:ext>
                    </a:extLst>
                  </p:cNvPr>
                  <p:cNvGrpSpPr/>
                  <p:nvPr/>
                </p:nvGrpSpPr>
                <p:grpSpPr>
                  <a:xfrm>
                    <a:off x="6287242" y="3740219"/>
                    <a:ext cx="216024" cy="269393"/>
                    <a:chOff x="6732240" y="3740219"/>
                    <a:chExt cx="216024" cy="269393"/>
                  </a:xfrm>
                </p:grpSpPr>
                <p:grpSp>
                  <p:nvGrpSpPr>
                    <p:cNvPr id="129" name="Group 128">
                      <a:extLst>
                        <a:ext uri="{FF2B5EF4-FFF2-40B4-BE49-F238E27FC236}">
                          <a16:creationId xmlns:a16="http://schemas.microsoft.com/office/drawing/2014/main" id="{F524D205-30B6-184B-A9FD-63C6DD97E66A}"/>
                        </a:ext>
                      </a:extLst>
                    </p:cNvPr>
                    <p:cNvGrpSpPr/>
                    <p:nvPr/>
                  </p:nvGrpSpPr>
                  <p:grpSpPr>
                    <a:xfrm>
                      <a:off x="6732240" y="3740219"/>
                      <a:ext cx="0" cy="269393"/>
                      <a:chOff x="6732240" y="3740219"/>
                      <a:chExt cx="0" cy="269393"/>
                    </a:xfrm>
                  </p:grpSpPr>
                  <p:cxnSp>
                    <p:nvCxnSpPr>
                      <p:cNvPr id="133" name="Straight Connector 132">
                        <a:extLst>
                          <a:ext uri="{FF2B5EF4-FFF2-40B4-BE49-F238E27FC236}">
                            <a16:creationId xmlns:a16="http://schemas.microsoft.com/office/drawing/2014/main" id="{A6BAF06A-6EED-1C4E-9E2A-41CD2DF6E1E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4" name="Straight Connector 133">
                        <a:extLst>
                          <a:ext uri="{FF2B5EF4-FFF2-40B4-BE49-F238E27FC236}">
                            <a16:creationId xmlns:a16="http://schemas.microsoft.com/office/drawing/2014/main" id="{098BFBB5-5048-6845-959A-D3E1A41ABCB1}"/>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30" name="Group 129">
                      <a:extLst>
                        <a:ext uri="{FF2B5EF4-FFF2-40B4-BE49-F238E27FC236}">
                          <a16:creationId xmlns:a16="http://schemas.microsoft.com/office/drawing/2014/main" id="{AF153C96-D032-A34E-8769-BA04B35D6FAB}"/>
                        </a:ext>
                      </a:extLst>
                    </p:cNvPr>
                    <p:cNvGrpSpPr/>
                    <p:nvPr/>
                  </p:nvGrpSpPr>
                  <p:grpSpPr>
                    <a:xfrm>
                      <a:off x="6948264" y="3740219"/>
                      <a:ext cx="0" cy="269393"/>
                      <a:chOff x="6732240" y="3740219"/>
                      <a:chExt cx="0" cy="269393"/>
                    </a:xfrm>
                  </p:grpSpPr>
                  <p:cxnSp>
                    <p:nvCxnSpPr>
                      <p:cNvPr id="131" name="Straight Connector 130">
                        <a:extLst>
                          <a:ext uri="{FF2B5EF4-FFF2-40B4-BE49-F238E27FC236}">
                            <a16:creationId xmlns:a16="http://schemas.microsoft.com/office/drawing/2014/main" id="{DACFA825-444A-9A47-AD22-8FBD8542B37C}"/>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32" name="Straight Connector 131">
                        <a:extLst>
                          <a:ext uri="{FF2B5EF4-FFF2-40B4-BE49-F238E27FC236}">
                            <a16:creationId xmlns:a16="http://schemas.microsoft.com/office/drawing/2014/main" id="{42C09E43-1E7D-C543-8BBD-D9251EF8B65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112" name="Group 111">
                  <a:extLst>
                    <a:ext uri="{FF2B5EF4-FFF2-40B4-BE49-F238E27FC236}">
                      <a16:creationId xmlns:a16="http://schemas.microsoft.com/office/drawing/2014/main" id="{E9003F8F-2C7A-6742-BAE5-C2DA499028D3}"/>
                    </a:ext>
                  </a:extLst>
                </p:cNvPr>
                <p:cNvGrpSpPr/>
                <p:nvPr/>
              </p:nvGrpSpPr>
              <p:grpSpPr>
                <a:xfrm>
                  <a:off x="5447149" y="3740219"/>
                  <a:ext cx="661022" cy="269393"/>
                  <a:chOff x="6287242" y="3740219"/>
                  <a:chExt cx="661022" cy="269393"/>
                </a:xfrm>
              </p:grpSpPr>
              <p:grpSp>
                <p:nvGrpSpPr>
                  <p:cNvPr id="113" name="Group 112">
                    <a:extLst>
                      <a:ext uri="{FF2B5EF4-FFF2-40B4-BE49-F238E27FC236}">
                        <a16:creationId xmlns:a16="http://schemas.microsoft.com/office/drawing/2014/main" id="{60385E34-32A7-6646-9F1E-0DE4447B8515}"/>
                      </a:ext>
                    </a:extLst>
                  </p:cNvPr>
                  <p:cNvGrpSpPr/>
                  <p:nvPr/>
                </p:nvGrpSpPr>
                <p:grpSpPr>
                  <a:xfrm>
                    <a:off x="6732240" y="3740219"/>
                    <a:ext cx="216024" cy="269393"/>
                    <a:chOff x="6732240" y="3740219"/>
                    <a:chExt cx="216024" cy="269393"/>
                  </a:xfrm>
                </p:grpSpPr>
                <p:grpSp>
                  <p:nvGrpSpPr>
                    <p:cNvPr id="121" name="Group 120">
                      <a:extLst>
                        <a:ext uri="{FF2B5EF4-FFF2-40B4-BE49-F238E27FC236}">
                          <a16:creationId xmlns:a16="http://schemas.microsoft.com/office/drawing/2014/main" id="{71DF2B23-EF43-F04D-BA60-78E2AE5CD1A8}"/>
                        </a:ext>
                      </a:extLst>
                    </p:cNvPr>
                    <p:cNvGrpSpPr/>
                    <p:nvPr/>
                  </p:nvGrpSpPr>
                  <p:grpSpPr>
                    <a:xfrm>
                      <a:off x="6732240" y="3740219"/>
                      <a:ext cx="0" cy="269393"/>
                      <a:chOff x="6732240" y="3740219"/>
                      <a:chExt cx="0" cy="269393"/>
                    </a:xfrm>
                  </p:grpSpPr>
                  <p:cxnSp>
                    <p:nvCxnSpPr>
                      <p:cNvPr id="125" name="Straight Connector 124">
                        <a:extLst>
                          <a:ext uri="{FF2B5EF4-FFF2-40B4-BE49-F238E27FC236}">
                            <a16:creationId xmlns:a16="http://schemas.microsoft.com/office/drawing/2014/main" id="{40BD1A73-7601-9B41-A299-114EE8B05F6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6" name="Straight Connector 125">
                        <a:extLst>
                          <a:ext uri="{FF2B5EF4-FFF2-40B4-BE49-F238E27FC236}">
                            <a16:creationId xmlns:a16="http://schemas.microsoft.com/office/drawing/2014/main" id="{658D83CE-5C41-644D-A2FA-3721B035784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22" name="Group 121">
                      <a:extLst>
                        <a:ext uri="{FF2B5EF4-FFF2-40B4-BE49-F238E27FC236}">
                          <a16:creationId xmlns:a16="http://schemas.microsoft.com/office/drawing/2014/main" id="{576F0917-0FF6-1549-955C-3C4D39D6EACD}"/>
                        </a:ext>
                      </a:extLst>
                    </p:cNvPr>
                    <p:cNvGrpSpPr/>
                    <p:nvPr/>
                  </p:nvGrpSpPr>
                  <p:grpSpPr>
                    <a:xfrm>
                      <a:off x="6948264" y="3740219"/>
                      <a:ext cx="0" cy="269393"/>
                      <a:chOff x="6732240" y="3740219"/>
                      <a:chExt cx="0" cy="269393"/>
                    </a:xfrm>
                  </p:grpSpPr>
                  <p:cxnSp>
                    <p:nvCxnSpPr>
                      <p:cNvPr id="123" name="Straight Connector 122">
                        <a:extLst>
                          <a:ext uri="{FF2B5EF4-FFF2-40B4-BE49-F238E27FC236}">
                            <a16:creationId xmlns:a16="http://schemas.microsoft.com/office/drawing/2014/main" id="{60AA0AB3-D6AC-2245-BEAE-79749C4F470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4" name="Straight Connector 123">
                        <a:extLst>
                          <a:ext uri="{FF2B5EF4-FFF2-40B4-BE49-F238E27FC236}">
                            <a16:creationId xmlns:a16="http://schemas.microsoft.com/office/drawing/2014/main" id="{35F9B4FC-9F81-3D4E-83A4-072CBA9A2C2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14" name="Group 113">
                    <a:extLst>
                      <a:ext uri="{FF2B5EF4-FFF2-40B4-BE49-F238E27FC236}">
                        <a16:creationId xmlns:a16="http://schemas.microsoft.com/office/drawing/2014/main" id="{4FBE07C6-E791-0246-B83F-8F9B52A2735B}"/>
                      </a:ext>
                    </a:extLst>
                  </p:cNvPr>
                  <p:cNvGrpSpPr/>
                  <p:nvPr/>
                </p:nvGrpSpPr>
                <p:grpSpPr>
                  <a:xfrm>
                    <a:off x="6287242" y="3740219"/>
                    <a:ext cx="216024" cy="269393"/>
                    <a:chOff x="6732240" y="3740219"/>
                    <a:chExt cx="216024" cy="269393"/>
                  </a:xfrm>
                </p:grpSpPr>
                <p:grpSp>
                  <p:nvGrpSpPr>
                    <p:cNvPr id="115" name="Group 114">
                      <a:extLst>
                        <a:ext uri="{FF2B5EF4-FFF2-40B4-BE49-F238E27FC236}">
                          <a16:creationId xmlns:a16="http://schemas.microsoft.com/office/drawing/2014/main" id="{F6D85F55-260D-394C-97C9-1A9B4ECB66B8}"/>
                        </a:ext>
                      </a:extLst>
                    </p:cNvPr>
                    <p:cNvGrpSpPr/>
                    <p:nvPr/>
                  </p:nvGrpSpPr>
                  <p:grpSpPr>
                    <a:xfrm>
                      <a:off x="6732240" y="3740219"/>
                      <a:ext cx="0" cy="269393"/>
                      <a:chOff x="6732240" y="3740219"/>
                      <a:chExt cx="0" cy="269393"/>
                    </a:xfrm>
                  </p:grpSpPr>
                  <p:cxnSp>
                    <p:nvCxnSpPr>
                      <p:cNvPr id="119" name="Straight Connector 118">
                        <a:extLst>
                          <a:ext uri="{FF2B5EF4-FFF2-40B4-BE49-F238E27FC236}">
                            <a16:creationId xmlns:a16="http://schemas.microsoft.com/office/drawing/2014/main" id="{26D8292F-87FA-BC42-BE93-5B20116C3FFA}"/>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0" name="Straight Connector 119">
                        <a:extLst>
                          <a:ext uri="{FF2B5EF4-FFF2-40B4-BE49-F238E27FC236}">
                            <a16:creationId xmlns:a16="http://schemas.microsoft.com/office/drawing/2014/main" id="{8F3250FC-2233-6240-B431-798D19877C1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6" name="Group 115">
                      <a:extLst>
                        <a:ext uri="{FF2B5EF4-FFF2-40B4-BE49-F238E27FC236}">
                          <a16:creationId xmlns:a16="http://schemas.microsoft.com/office/drawing/2014/main" id="{6155CA8A-A615-1F4B-B95D-BE5428379067}"/>
                        </a:ext>
                      </a:extLst>
                    </p:cNvPr>
                    <p:cNvGrpSpPr/>
                    <p:nvPr/>
                  </p:nvGrpSpPr>
                  <p:grpSpPr>
                    <a:xfrm>
                      <a:off x="6948264" y="3740219"/>
                      <a:ext cx="0" cy="269393"/>
                      <a:chOff x="6732240" y="3740219"/>
                      <a:chExt cx="0" cy="269393"/>
                    </a:xfrm>
                  </p:grpSpPr>
                  <p:cxnSp>
                    <p:nvCxnSpPr>
                      <p:cNvPr id="117" name="Straight Connector 116">
                        <a:extLst>
                          <a:ext uri="{FF2B5EF4-FFF2-40B4-BE49-F238E27FC236}">
                            <a16:creationId xmlns:a16="http://schemas.microsoft.com/office/drawing/2014/main" id="{8B5A3B3C-94BE-3845-89DA-734335096B6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8" name="Straight Connector 117">
                        <a:extLst>
                          <a:ext uri="{FF2B5EF4-FFF2-40B4-BE49-F238E27FC236}">
                            <a16:creationId xmlns:a16="http://schemas.microsoft.com/office/drawing/2014/main" id="{DD6CD736-ADC2-7C4E-95FD-0DA0C0FFE21F}"/>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74" name="Group 173">
                <a:extLst>
                  <a:ext uri="{FF2B5EF4-FFF2-40B4-BE49-F238E27FC236}">
                    <a16:creationId xmlns:a16="http://schemas.microsoft.com/office/drawing/2014/main" id="{81CBE085-D8B0-D74F-8436-5B93BB52AA6B}"/>
                  </a:ext>
                </a:extLst>
              </p:cNvPr>
              <p:cNvGrpSpPr/>
              <p:nvPr/>
            </p:nvGrpSpPr>
            <p:grpSpPr>
              <a:xfrm>
                <a:off x="1147605" y="3735411"/>
                <a:ext cx="661022" cy="269397"/>
                <a:chOff x="6287242" y="3740215"/>
                <a:chExt cx="661022" cy="269397"/>
              </a:xfrm>
            </p:grpSpPr>
            <p:grpSp>
              <p:nvGrpSpPr>
                <p:cNvPr id="190" name="Group 189">
                  <a:extLst>
                    <a:ext uri="{FF2B5EF4-FFF2-40B4-BE49-F238E27FC236}">
                      <a16:creationId xmlns:a16="http://schemas.microsoft.com/office/drawing/2014/main" id="{5E5B025F-838B-5143-8C83-EB809EF142F6}"/>
                    </a:ext>
                  </a:extLst>
                </p:cNvPr>
                <p:cNvGrpSpPr/>
                <p:nvPr/>
              </p:nvGrpSpPr>
              <p:grpSpPr>
                <a:xfrm>
                  <a:off x="6732240" y="3740215"/>
                  <a:ext cx="216024" cy="269397"/>
                  <a:chOff x="6732240" y="3740215"/>
                  <a:chExt cx="216024" cy="269397"/>
                </a:xfrm>
              </p:grpSpPr>
              <p:grpSp>
                <p:nvGrpSpPr>
                  <p:cNvPr id="198" name="Group 197">
                    <a:extLst>
                      <a:ext uri="{FF2B5EF4-FFF2-40B4-BE49-F238E27FC236}">
                        <a16:creationId xmlns:a16="http://schemas.microsoft.com/office/drawing/2014/main" id="{63C5B089-D640-2644-91B1-E2AC79EEBF28}"/>
                      </a:ext>
                    </a:extLst>
                  </p:cNvPr>
                  <p:cNvGrpSpPr/>
                  <p:nvPr/>
                </p:nvGrpSpPr>
                <p:grpSpPr>
                  <a:xfrm>
                    <a:off x="6732240" y="3740215"/>
                    <a:ext cx="0" cy="269397"/>
                    <a:chOff x="6732240" y="3740215"/>
                    <a:chExt cx="0" cy="269397"/>
                  </a:xfrm>
                </p:grpSpPr>
                <p:cxnSp>
                  <p:nvCxnSpPr>
                    <p:cNvPr id="202" name="Straight Connector 201">
                      <a:extLst>
                        <a:ext uri="{FF2B5EF4-FFF2-40B4-BE49-F238E27FC236}">
                          <a16:creationId xmlns:a16="http://schemas.microsoft.com/office/drawing/2014/main" id="{F455D0CD-7C5C-2C42-96E4-769D6633EF49}"/>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03" name="Straight Connector 202">
                      <a:extLst>
                        <a:ext uri="{FF2B5EF4-FFF2-40B4-BE49-F238E27FC236}">
                          <a16:creationId xmlns:a16="http://schemas.microsoft.com/office/drawing/2014/main" id="{53257799-DB30-EB4B-B137-B4F069C8A1F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99" name="Group 198">
                    <a:extLst>
                      <a:ext uri="{FF2B5EF4-FFF2-40B4-BE49-F238E27FC236}">
                        <a16:creationId xmlns:a16="http://schemas.microsoft.com/office/drawing/2014/main" id="{A109333A-59C3-3548-B1EF-61AE9FE63166}"/>
                      </a:ext>
                    </a:extLst>
                  </p:cNvPr>
                  <p:cNvGrpSpPr/>
                  <p:nvPr/>
                </p:nvGrpSpPr>
                <p:grpSpPr>
                  <a:xfrm>
                    <a:off x="6948264" y="3740215"/>
                    <a:ext cx="0" cy="269397"/>
                    <a:chOff x="6732240" y="3740215"/>
                    <a:chExt cx="0" cy="269397"/>
                  </a:xfrm>
                </p:grpSpPr>
                <p:cxnSp>
                  <p:nvCxnSpPr>
                    <p:cNvPr id="200" name="Straight Connector 199">
                      <a:extLst>
                        <a:ext uri="{FF2B5EF4-FFF2-40B4-BE49-F238E27FC236}">
                          <a16:creationId xmlns:a16="http://schemas.microsoft.com/office/drawing/2014/main" id="{D6874563-6D00-C845-916C-C1D915B1A192}"/>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01" name="Straight Connector 200">
                      <a:extLst>
                        <a:ext uri="{FF2B5EF4-FFF2-40B4-BE49-F238E27FC236}">
                          <a16:creationId xmlns:a16="http://schemas.microsoft.com/office/drawing/2014/main" id="{7D74E72D-14C3-9E4F-975D-0DD9C91C054E}"/>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91" name="Group 190">
                  <a:extLst>
                    <a:ext uri="{FF2B5EF4-FFF2-40B4-BE49-F238E27FC236}">
                      <a16:creationId xmlns:a16="http://schemas.microsoft.com/office/drawing/2014/main" id="{4465BD27-9538-A64E-BB49-769E0DBB8E75}"/>
                    </a:ext>
                  </a:extLst>
                </p:cNvPr>
                <p:cNvGrpSpPr/>
                <p:nvPr/>
              </p:nvGrpSpPr>
              <p:grpSpPr>
                <a:xfrm>
                  <a:off x="6287242" y="3740215"/>
                  <a:ext cx="216024" cy="269397"/>
                  <a:chOff x="6732240" y="3740215"/>
                  <a:chExt cx="216024" cy="269397"/>
                </a:xfrm>
              </p:grpSpPr>
              <p:grpSp>
                <p:nvGrpSpPr>
                  <p:cNvPr id="192" name="Group 191">
                    <a:extLst>
                      <a:ext uri="{FF2B5EF4-FFF2-40B4-BE49-F238E27FC236}">
                        <a16:creationId xmlns:a16="http://schemas.microsoft.com/office/drawing/2014/main" id="{707216C3-177A-F741-BBFF-A86F4C3D8B89}"/>
                      </a:ext>
                    </a:extLst>
                  </p:cNvPr>
                  <p:cNvGrpSpPr/>
                  <p:nvPr/>
                </p:nvGrpSpPr>
                <p:grpSpPr>
                  <a:xfrm>
                    <a:off x="6732240" y="3740215"/>
                    <a:ext cx="0" cy="269397"/>
                    <a:chOff x="6732240" y="3740215"/>
                    <a:chExt cx="0" cy="269397"/>
                  </a:xfrm>
                </p:grpSpPr>
                <p:cxnSp>
                  <p:nvCxnSpPr>
                    <p:cNvPr id="196" name="Straight Connector 195">
                      <a:extLst>
                        <a:ext uri="{FF2B5EF4-FFF2-40B4-BE49-F238E27FC236}">
                          <a16:creationId xmlns:a16="http://schemas.microsoft.com/office/drawing/2014/main" id="{8506A02E-B41B-2249-B1A1-C29E02F3CB3F}"/>
                        </a:ext>
                      </a:extLst>
                    </p:cNvPr>
                    <p:cNvCxnSpPr/>
                    <p:nvPr/>
                  </p:nvCxnSpPr>
                  <p:spPr>
                    <a:xfrm>
                      <a:off x="6732240" y="3740215"/>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97" name="Straight Connector 196">
                      <a:extLst>
                        <a:ext uri="{FF2B5EF4-FFF2-40B4-BE49-F238E27FC236}">
                          <a16:creationId xmlns:a16="http://schemas.microsoft.com/office/drawing/2014/main" id="{7858F5D4-0087-1141-AEFD-D046794C99D0}"/>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93" name="Group 192">
                    <a:extLst>
                      <a:ext uri="{FF2B5EF4-FFF2-40B4-BE49-F238E27FC236}">
                        <a16:creationId xmlns:a16="http://schemas.microsoft.com/office/drawing/2014/main" id="{406DBC3A-4C03-AF43-8113-BEB44A06A00B}"/>
                      </a:ext>
                    </a:extLst>
                  </p:cNvPr>
                  <p:cNvGrpSpPr/>
                  <p:nvPr/>
                </p:nvGrpSpPr>
                <p:grpSpPr>
                  <a:xfrm>
                    <a:off x="6948264" y="3740215"/>
                    <a:ext cx="0" cy="269397"/>
                    <a:chOff x="6732240" y="3740215"/>
                    <a:chExt cx="0" cy="269397"/>
                  </a:xfrm>
                </p:grpSpPr>
                <p:cxnSp>
                  <p:nvCxnSpPr>
                    <p:cNvPr id="194" name="Straight Connector 193">
                      <a:extLst>
                        <a:ext uri="{FF2B5EF4-FFF2-40B4-BE49-F238E27FC236}">
                          <a16:creationId xmlns:a16="http://schemas.microsoft.com/office/drawing/2014/main" id="{2AFF252C-A574-3045-8D47-9D45E9306B64}"/>
                        </a:ext>
                      </a:extLst>
                    </p:cNvPr>
                    <p:cNvCxnSpPr/>
                    <p:nvPr/>
                  </p:nvCxnSpPr>
                  <p:spPr>
                    <a:xfrm>
                      <a:off x="6732240" y="3740215"/>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95" name="Straight Connector 194">
                      <a:extLst>
                        <a:ext uri="{FF2B5EF4-FFF2-40B4-BE49-F238E27FC236}">
                          <a16:creationId xmlns:a16="http://schemas.microsoft.com/office/drawing/2014/main" id="{BB75C079-6ED5-254C-A924-AF8B4E05581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040" name="Group 1039">
              <a:extLst>
                <a:ext uri="{FF2B5EF4-FFF2-40B4-BE49-F238E27FC236}">
                  <a16:creationId xmlns:a16="http://schemas.microsoft.com/office/drawing/2014/main" id="{E0A8E214-285D-DF4A-8A16-AFBDE6E732AE}"/>
                </a:ext>
              </a:extLst>
            </p:cNvPr>
            <p:cNvGrpSpPr/>
            <p:nvPr/>
          </p:nvGrpSpPr>
          <p:grpSpPr>
            <a:xfrm>
              <a:off x="169605" y="2671825"/>
              <a:ext cx="6908281" cy="399589"/>
              <a:chOff x="169605" y="2672834"/>
              <a:chExt cx="6908281" cy="399589"/>
            </a:xfrm>
          </p:grpSpPr>
          <p:cxnSp>
            <p:nvCxnSpPr>
              <p:cNvPr id="208" name="Straight Arrow Connector 207">
                <a:extLst>
                  <a:ext uri="{FF2B5EF4-FFF2-40B4-BE49-F238E27FC236}">
                    <a16:creationId xmlns:a16="http://schemas.microsoft.com/office/drawing/2014/main" id="{CE78F827-6CE4-5541-8D6C-1EFDB706974F}"/>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37" name="Rectangle 1036">
                <a:extLst>
                  <a:ext uri="{FF2B5EF4-FFF2-40B4-BE49-F238E27FC236}">
                    <a16:creationId xmlns:a16="http://schemas.microsoft.com/office/drawing/2014/main" id="{CADD41AB-9CD1-4B43-BA95-E567D57EF07D}"/>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1039" name="Rectangle 1038">
                <a:extLst>
                  <a:ext uri="{FF2B5EF4-FFF2-40B4-BE49-F238E27FC236}">
                    <a16:creationId xmlns:a16="http://schemas.microsoft.com/office/drawing/2014/main" id="{5280C977-09A6-5A47-B09F-C12491B293D1}"/>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1041" name="Group 1040">
              <a:extLst>
                <a:ext uri="{FF2B5EF4-FFF2-40B4-BE49-F238E27FC236}">
                  <a16:creationId xmlns:a16="http://schemas.microsoft.com/office/drawing/2014/main" id="{938174DF-7592-F24F-9BC9-D3C6EA6EB4CC}"/>
                </a:ext>
              </a:extLst>
            </p:cNvPr>
            <p:cNvGrpSpPr/>
            <p:nvPr/>
          </p:nvGrpSpPr>
          <p:grpSpPr>
            <a:xfrm>
              <a:off x="205071" y="3278043"/>
              <a:ext cx="6959217" cy="380249"/>
              <a:chOff x="205071" y="3463718"/>
              <a:chExt cx="6959217" cy="380249"/>
            </a:xfrm>
          </p:grpSpPr>
          <p:cxnSp>
            <p:nvCxnSpPr>
              <p:cNvPr id="207" name="Straight Arrow Connector 206">
                <a:extLst>
                  <a:ext uri="{FF2B5EF4-FFF2-40B4-BE49-F238E27FC236}">
                    <a16:creationId xmlns:a16="http://schemas.microsoft.com/office/drawing/2014/main" id="{54E1255C-1208-494D-8229-9C413B02036F}"/>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38" name="Rectangle 1037">
                <a:extLst>
                  <a:ext uri="{FF2B5EF4-FFF2-40B4-BE49-F238E27FC236}">
                    <a16:creationId xmlns:a16="http://schemas.microsoft.com/office/drawing/2014/main" id="{25A3218E-1B91-474F-920A-A4870BEC4840}"/>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225" name="Rectangle 224">
                <a:extLst>
                  <a:ext uri="{FF2B5EF4-FFF2-40B4-BE49-F238E27FC236}">
                    <a16:creationId xmlns:a16="http://schemas.microsoft.com/office/drawing/2014/main" id="{F42A0E3B-40EA-9A40-8B0B-11EC7F463805}"/>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9" grpId="0"/>
      <p:bldP spid="1035" grpId="0"/>
      <p:bldP spid="1036" grpId="0"/>
      <p:bldP spid="2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20"/>
            <a:ext cx="8229600" cy="324379"/>
          </a:xfrm>
        </p:spPr>
        <p:txBody>
          <a:bodyPr>
            <a:normAutofit fontScale="90000"/>
          </a:bodyPr>
          <a:lstStyle/>
          <a:p>
            <a:r>
              <a:rPr lang="en-US" sz="2000" b="1" dirty="0"/>
              <a:t>Linkages in three parts of Nucleotide</a:t>
            </a:r>
            <a:endParaRPr lang="en-IN" sz="2000" b="1" dirty="0"/>
          </a:p>
        </p:txBody>
      </p:sp>
      <p:pic>
        <p:nvPicPr>
          <p:cNvPr id="192514" name="Picture 2"/>
          <p:cNvPicPr>
            <a:picLocks noChangeAspect="1" noChangeArrowheads="1"/>
          </p:cNvPicPr>
          <p:nvPr/>
        </p:nvPicPr>
        <p:blipFill rotWithShape="1">
          <a:blip r:embed="rId3" cstate="print"/>
          <a:srcRect t="7541" r="28416" b="2750"/>
          <a:stretch/>
        </p:blipFill>
        <p:spPr bwMode="auto">
          <a:xfrm>
            <a:off x="35496" y="315904"/>
            <a:ext cx="9108504" cy="5399095"/>
          </a:xfrm>
          <a:prstGeom prst="rect">
            <a:avLst/>
          </a:prstGeom>
          <a:noFill/>
          <a:ln w="9525">
            <a:noFill/>
            <a:miter lim="800000"/>
            <a:headEnd/>
            <a:tailEnd/>
          </a:ln>
        </p:spPr>
      </p:pic>
      <p:sp>
        <p:nvSpPr>
          <p:cNvPr id="5" name="Rectangle 4"/>
          <p:cNvSpPr/>
          <p:nvPr/>
        </p:nvSpPr>
        <p:spPr>
          <a:xfrm>
            <a:off x="2267744" y="2425452"/>
            <a:ext cx="1512168" cy="584775"/>
          </a:xfrm>
          <a:prstGeom prst="rect">
            <a:avLst/>
          </a:prstGeom>
        </p:spPr>
        <p:txBody>
          <a:bodyPr wrap="square">
            <a:spAutoFit/>
          </a:bodyPr>
          <a:lstStyle/>
          <a:p>
            <a:r>
              <a:rPr lang="en-IN" sz="1600" b="1" dirty="0" err="1">
                <a:solidFill>
                  <a:schemeClr val="bg1"/>
                </a:solidFill>
              </a:rPr>
              <a:t>Phosphoester</a:t>
            </a:r>
            <a:r>
              <a:rPr lang="en-IN" sz="1600" b="1" dirty="0">
                <a:solidFill>
                  <a:schemeClr val="bg1"/>
                </a:solidFill>
              </a:rPr>
              <a:t> linkage</a:t>
            </a:r>
          </a:p>
        </p:txBody>
      </p:sp>
      <p:sp>
        <p:nvSpPr>
          <p:cNvPr id="6" name="Rectangle 5"/>
          <p:cNvSpPr/>
          <p:nvPr/>
        </p:nvSpPr>
        <p:spPr>
          <a:xfrm>
            <a:off x="55279" y="1151374"/>
            <a:ext cx="4948769" cy="569387"/>
          </a:xfrm>
          <a:prstGeom prst="rect">
            <a:avLst/>
          </a:prstGeom>
        </p:spPr>
        <p:txBody>
          <a:bodyPr wrap="square">
            <a:spAutoFit/>
          </a:bodyPr>
          <a:lstStyle/>
          <a:p>
            <a:pPr algn="just"/>
            <a:r>
              <a:rPr lang="en-IN" sz="1500" b="1" dirty="0">
                <a:solidFill>
                  <a:schemeClr val="bg1"/>
                </a:solidFill>
              </a:rPr>
              <a:t>Phosphate group (PO</a:t>
            </a:r>
            <a:r>
              <a:rPr lang="en-IN" sz="1500" b="1" baseline="-25000" dirty="0">
                <a:solidFill>
                  <a:schemeClr val="bg1"/>
                </a:solidFill>
              </a:rPr>
              <a:t>4</a:t>
            </a:r>
            <a:r>
              <a:rPr lang="en-IN" sz="1500" b="1" baseline="30000" dirty="0">
                <a:solidFill>
                  <a:schemeClr val="bg1"/>
                </a:solidFill>
              </a:rPr>
              <a:t>3-</a:t>
            </a:r>
            <a:r>
              <a:rPr lang="en-IN" sz="1500" b="1" dirty="0">
                <a:solidFill>
                  <a:schemeClr val="bg1"/>
                </a:solidFill>
              </a:rPr>
              <a:t>) is linked to 5'-OH of a nucleoside through </a:t>
            </a:r>
            <a:r>
              <a:rPr lang="en-IN" sz="1600" b="1" u="sng" dirty="0" err="1">
                <a:solidFill>
                  <a:schemeClr val="bg1"/>
                </a:solidFill>
              </a:rPr>
              <a:t>phosphoester</a:t>
            </a:r>
            <a:r>
              <a:rPr lang="en-IN" sz="1600" b="1" u="sng" dirty="0">
                <a:solidFill>
                  <a:schemeClr val="bg1"/>
                </a:solidFill>
              </a:rPr>
              <a:t> linkage</a:t>
            </a:r>
            <a:endParaRPr lang="en-IN" sz="1500" b="1" u="sng" dirty="0">
              <a:solidFill>
                <a:schemeClr val="bg1"/>
              </a:solidFill>
            </a:endParaRPr>
          </a:p>
        </p:txBody>
      </p:sp>
      <p:sp>
        <p:nvSpPr>
          <p:cNvPr id="7" name="Rectangle 6"/>
          <p:cNvSpPr/>
          <p:nvPr/>
        </p:nvSpPr>
        <p:spPr>
          <a:xfrm>
            <a:off x="4067944" y="2807558"/>
            <a:ext cx="1260140" cy="584775"/>
          </a:xfrm>
          <a:prstGeom prst="rect">
            <a:avLst/>
          </a:prstGeom>
        </p:spPr>
        <p:txBody>
          <a:bodyPr wrap="square">
            <a:spAutoFit/>
          </a:bodyPr>
          <a:lstStyle/>
          <a:p>
            <a:pPr algn="r"/>
            <a:r>
              <a:rPr lang="en-IN" sz="1600" b="1" dirty="0">
                <a:solidFill>
                  <a:schemeClr val="bg1"/>
                </a:solidFill>
              </a:rPr>
              <a:t>N-</a:t>
            </a:r>
            <a:r>
              <a:rPr lang="en-IN" sz="1600" b="1" dirty="0" err="1">
                <a:solidFill>
                  <a:schemeClr val="bg1"/>
                </a:solidFill>
              </a:rPr>
              <a:t>glycosidic</a:t>
            </a:r>
            <a:r>
              <a:rPr lang="en-IN" sz="1600" b="1" dirty="0">
                <a:solidFill>
                  <a:schemeClr val="bg1"/>
                </a:solidFill>
              </a:rPr>
              <a:t> linkage</a:t>
            </a:r>
          </a:p>
        </p:txBody>
      </p:sp>
      <p:grpSp>
        <p:nvGrpSpPr>
          <p:cNvPr id="12" name="Group 11">
            <a:extLst>
              <a:ext uri="{FF2B5EF4-FFF2-40B4-BE49-F238E27FC236}">
                <a16:creationId xmlns:a16="http://schemas.microsoft.com/office/drawing/2014/main" id="{EF1F2D22-26C7-6546-9D2F-30204BF29D41}"/>
              </a:ext>
            </a:extLst>
          </p:cNvPr>
          <p:cNvGrpSpPr/>
          <p:nvPr/>
        </p:nvGrpSpPr>
        <p:grpSpPr>
          <a:xfrm>
            <a:off x="2971800" y="334108"/>
            <a:ext cx="5750529" cy="5363307"/>
            <a:chOff x="2971800" y="334108"/>
            <a:chExt cx="5750529" cy="5363307"/>
          </a:xfrm>
        </p:grpSpPr>
        <p:sp>
          <p:nvSpPr>
            <p:cNvPr id="13" name="Rectangle 12">
              <a:extLst>
                <a:ext uri="{FF2B5EF4-FFF2-40B4-BE49-F238E27FC236}">
                  <a16:creationId xmlns:a16="http://schemas.microsoft.com/office/drawing/2014/main" id="{138BF68E-EBEE-B440-B29B-2ABF260A26E0}"/>
                </a:ext>
              </a:extLst>
            </p:cNvPr>
            <p:cNvSpPr/>
            <p:nvPr/>
          </p:nvSpPr>
          <p:spPr>
            <a:xfrm>
              <a:off x="5488906" y="4453870"/>
              <a:ext cx="2539478" cy="707886"/>
            </a:xfrm>
            <a:prstGeom prst="rect">
              <a:avLst/>
            </a:prstGeom>
          </p:spPr>
          <p:txBody>
            <a:bodyPr wrap="none">
              <a:spAutoFit/>
            </a:bodyPr>
            <a:lstStyle/>
            <a:p>
              <a:r>
                <a:rPr lang="en-IN" sz="4000" b="1" dirty="0">
                  <a:solidFill>
                    <a:srgbClr val="0070C0"/>
                  </a:solidFill>
                </a:rPr>
                <a:t>Nucleoside</a:t>
              </a:r>
              <a:endParaRPr lang="en-US" sz="4000" dirty="0">
                <a:solidFill>
                  <a:srgbClr val="0070C0"/>
                </a:solidFill>
              </a:endParaRPr>
            </a:p>
          </p:txBody>
        </p:sp>
        <p:sp>
          <p:nvSpPr>
            <p:cNvPr id="14" name="Freeform 13">
              <a:extLst>
                <a:ext uri="{FF2B5EF4-FFF2-40B4-BE49-F238E27FC236}">
                  <a16:creationId xmlns:a16="http://schemas.microsoft.com/office/drawing/2014/main" id="{379D10EA-236F-A44D-AD7F-693719938FC0}"/>
                </a:ext>
              </a:extLst>
            </p:cNvPr>
            <p:cNvSpPr/>
            <p:nvPr/>
          </p:nvSpPr>
          <p:spPr>
            <a:xfrm>
              <a:off x="2971800" y="334108"/>
              <a:ext cx="5750529" cy="5363307"/>
            </a:xfrm>
            <a:custGeom>
              <a:avLst/>
              <a:gdLst>
                <a:gd name="connsiteX0" fmla="*/ 2795954 w 5750529"/>
                <a:gd name="connsiteY0" fmla="*/ 193430 h 5363307"/>
                <a:gd name="connsiteX1" fmla="*/ 2813538 w 5750529"/>
                <a:gd name="connsiteY1" fmla="*/ 105507 h 5363307"/>
                <a:gd name="connsiteX2" fmla="*/ 2866292 w 5750529"/>
                <a:gd name="connsiteY2" fmla="*/ 87923 h 5363307"/>
                <a:gd name="connsiteX3" fmla="*/ 3006969 w 5750529"/>
                <a:gd name="connsiteY3" fmla="*/ 0 h 5363307"/>
                <a:gd name="connsiteX4" fmla="*/ 3253154 w 5750529"/>
                <a:gd name="connsiteY4" fmla="*/ 52754 h 5363307"/>
                <a:gd name="connsiteX5" fmla="*/ 3358662 w 5750529"/>
                <a:gd name="connsiteY5" fmla="*/ 123092 h 5363307"/>
                <a:gd name="connsiteX6" fmla="*/ 3411415 w 5750529"/>
                <a:gd name="connsiteY6" fmla="*/ 158261 h 5363307"/>
                <a:gd name="connsiteX7" fmla="*/ 3446585 w 5750529"/>
                <a:gd name="connsiteY7" fmla="*/ 193430 h 5363307"/>
                <a:gd name="connsiteX8" fmla="*/ 3692769 w 5750529"/>
                <a:gd name="connsiteY8" fmla="*/ 228600 h 5363307"/>
                <a:gd name="connsiteX9" fmla="*/ 4149969 w 5750529"/>
                <a:gd name="connsiteY9" fmla="*/ 211015 h 5363307"/>
                <a:gd name="connsiteX10" fmla="*/ 4202723 w 5750529"/>
                <a:gd name="connsiteY10" fmla="*/ 193430 h 5363307"/>
                <a:gd name="connsiteX11" fmla="*/ 4255477 w 5750529"/>
                <a:gd name="connsiteY11" fmla="*/ 158261 h 5363307"/>
                <a:gd name="connsiteX12" fmla="*/ 4290646 w 5750529"/>
                <a:gd name="connsiteY12" fmla="*/ 52754 h 5363307"/>
                <a:gd name="connsiteX13" fmla="*/ 4396154 w 5750529"/>
                <a:gd name="connsiteY13" fmla="*/ 17584 h 5363307"/>
                <a:gd name="connsiteX14" fmla="*/ 4677508 w 5750529"/>
                <a:gd name="connsiteY14" fmla="*/ 35169 h 5363307"/>
                <a:gd name="connsiteX15" fmla="*/ 4695092 w 5750529"/>
                <a:gd name="connsiteY15" fmla="*/ 87923 h 5363307"/>
                <a:gd name="connsiteX16" fmla="*/ 4642338 w 5750529"/>
                <a:gd name="connsiteY16" fmla="*/ 316523 h 5363307"/>
                <a:gd name="connsiteX17" fmla="*/ 4484077 w 5750529"/>
                <a:gd name="connsiteY17" fmla="*/ 404446 h 5363307"/>
                <a:gd name="connsiteX18" fmla="*/ 4431323 w 5750529"/>
                <a:gd name="connsiteY18" fmla="*/ 439615 h 5363307"/>
                <a:gd name="connsiteX19" fmla="*/ 4360985 w 5750529"/>
                <a:gd name="connsiteY19" fmla="*/ 457200 h 5363307"/>
                <a:gd name="connsiteX20" fmla="*/ 4255477 w 5750529"/>
                <a:gd name="connsiteY20" fmla="*/ 492369 h 5363307"/>
                <a:gd name="connsiteX21" fmla="*/ 4202723 w 5750529"/>
                <a:gd name="connsiteY21" fmla="*/ 509954 h 5363307"/>
                <a:gd name="connsiteX22" fmla="*/ 4114800 w 5750529"/>
                <a:gd name="connsiteY22" fmla="*/ 527538 h 5363307"/>
                <a:gd name="connsiteX23" fmla="*/ 4026877 w 5750529"/>
                <a:gd name="connsiteY23" fmla="*/ 668215 h 5363307"/>
                <a:gd name="connsiteX24" fmla="*/ 4009292 w 5750529"/>
                <a:gd name="connsiteY24" fmla="*/ 720969 h 5363307"/>
                <a:gd name="connsiteX25" fmla="*/ 3991708 w 5750529"/>
                <a:gd name="connsiteY25" fmla="*/ 773723 h 5363307"/>
                <a:gd name="connsiteX26" fmla="*/ 4009292 w 5750529"/>
                <a:gd name="connsiteY26" fmla="*/ 949569 h 5363307"/>
                <a:gd name="connsiteX27" fmla="*/ 4044462 w 5750529"/>
                <a:gd name="connsiteY27" fmla="*/ 1002323 h 5363307"/>
                <a:gd name="connsiteX28" fmla="*/ 4097215 w 5750529"/>
                <a:gd name="connsiteY28" fmla="*/ 1037492 h 5363307"/>
                <a:gd name="connsiteX29" fmla="*/ 4149969 w 5750529"/>
                <a:gd name="connsiteY29" fmla="*/ 1055077 h 5363307"/>
                <a:gd name="connsiteX30" fmla="*/ 4536831 w 5750529"/>
                <a:gd name="connsiteY30" fmla="*/ 1072661 h 5363307"/>
                <a:gd name="connsiteX31" fmla="*/ 4572000 w 5750529"/>
                <a:gd name="connsiteY31" fmla="*/ 1178169 h 5363307"/>
                <a:gd name="connsiteX32" fmla="*/ 4589585 w 5750529"/>
                <a:gd name="connsiteY32" fmla="*/ 1230923 h 5363307"/>
                <a:gd name="connsiteX33" fmla="*/ 4607169 w 5750529"/>
                <a:gd name="connsiteY33" fmla="*/ 1318846 h 5363307"/>
                <a:gd name="connsiteX34" fmla="*/ 4589585 w 5750529"/>
                <a:gd name="connsiteY34" fmla="*/ 1705707 h 5363307"/>
                <a:gd name="connsiteX35" fmla="*/ 4607169 w 5750529"/>
                <a:gd name="connsiteY35" fmla="*/ 1828800 h 5363307"/>
                <a:gd name="connsiteX36" fmla="*/ 4659923 w 5750529"/>
                <a:gd name="connsiteY36" fmla="*/ 1863969 h 5363307"/>
                <a:gd name="connsiteX37" fmla="*/ 4835769 w 5750529"/>
                <a:gd name="connsiteY37" fmla="*/ 1899138 h 5363307"/>
                <a:gd name="connsiteX38" fmla="*/ 4941277 w 5750529"/>
                <a:gd name="connsiteY38" fmla="*/ 1934307 h 5363307"/>
                <a:gd name="connsiteX39" fmla="*/ 4976446 w 5750529"/>
                <a:gd name="connsiteY39" fmla="*/ 1969477 h 5363307"/>
                <a:gd name="connsiteX40" fmla="*/ 5081954 w 5750529"/>
                <a:gd name="connsiteY40" fmla="*/ 2004646 h 5363307"/>
                <a:gd name="connsiteX41" fmla="*/ 5117123 w 5750529"/>
                <a:gd name="connsiteY41" fmla="*/ 2057400 h 5363307"/>
                <a:gd name="connsiteX42" fmla="*/ 5222631 w 5750529"/>
                <a:gd name="connsiteY42" fmla="*/ 2145323 h 5363307"/>
                <a:gd name="connsiteX43" fmla="*/ 5275385 w 5750529"/>
                <a:gd name="connsiteY43" fmla="*/ 2250830 h 5363307"/>
                <a:gd name="connsiteX44" fmla="*/ 5257800 w 5750529"/>
                <a:gd name="connsiteY44" fmla="*/ 2461846 h 5363307"/>
                <a:gd name="connsiteX45" fmla="*/ 5152292 w 5750529"/>
                <a:gd name="connsiteY45" fmla="*/ 2532184 h 5363307"/>
                <a:gd name="connsiteX46" fmla="*/ 5046785 w 5750529"/>
                <a:gd name="connsiteY46" fmla="*/ 2567354 h 5363307"/>
                <a:gd name="connsiteX47" fmla="*/ 4659923 w 5750529"/>
                <a:gd name="connsiteY47" fmla="*/ 2549769 h 5363307"/>
                <a:gd name="connsiteX48" fmla="*/ 4554415 w 5750529"/>
                <a:gd name="connsiteY48" fmla="*/ 2567354 h 5363307"/>
                <a:gd name="connsiteX49" fmla="*/ 4624754 w 5750529"/>
                <a:gd name="connsiteY49" fmla="*/ 2584938 h 5363307"/>
                <a:gd name="connsiteX50" fmla="*/ 4677508 w 5750529"/>
                <a:gd name="connsiteY50" fmla="*/ 2602523 h 5363307"/>
                <a:gd name="connsiteX51" fmla="*/ 4835769 w 5750529"/>
                <a:gd name="connsiteY51" fmla="*/ 2637692 h 5363307"/>
                <a:gd name="connsiteX52" fmla="*/ 5064369 w 5750529"/>
                <a:gd name="connsiteY52" fmla="*/ 2672861 h 5363307"/>
                <a:gd name="connsiteX53" fmla="*/ 5398477 w 5750529"/>
                <a:gd name="connsiteY53" fmla="*/ 2690446 h 5363307"/>
                <a:gd name="connsiteX54" fmla="*/ 5521569 w 5750529"/>
                <a:gd name="connsiteY54" fmla="*/ 2708030 h 5363307"/>
                <a:gd name="connsiteX55" fmla="*/ 5679831 w 5750529"/>
                <a:gd name="connsiteY55" fmla="*/ 2743200 h 5363307"/>
                <a:gd name="connsiteX56" fmla="*/ 5732585 w 5750529"/>
                <a:gd name="connsiteY56" fmla="*/ 2760784 h 5363307"/>
                <a:gd name="connsiteX57" fmla="*/ 5732585 w 5750529"/>
                <a:gd name="connsiteY57" fmla="*/ 2883877 h 5363307"/>
                <a:gd name="connsiteX58" fmla="*/ 5697415 w 5750529"/>
                <a:gd name="connsiteY58" fmla="*/ 2989384 h 5363307"/>
                <a:gd name="connsiteX59" fmla="*/ 5662246 w 5750529"/>
                <a:gd name="connsiteY59" fmla="*/ 3024554 h 5363307"/>
                <a:gd name="connsiteX60" fmla="*/ 5556738 w 5750529"/>
                <a:gd name="connsiteY60" fmla="*/ 3094892 h 5363307"/>
                <a:gd name="connsiteX61" fmla="*/ 5134708 w 5750529"/>
                <a:gd name="connsiteY61" fmla="*/ 3147646 h 5363307"/>
                <a:gd name="connsiteX62" fmla="*/ 5081954 w 5750529"/>
                <a:gd name="connsiteY62" fmla="*/ 3235569 h 5363307"/>
                <a:gd name="connsiteX63" fmla="*/ 5099538 w 5750529"/>
                <a:gd name="connsiteY63" fmla="*/ 3411415 h 5363307"/>
                <a:gd name="connsiteX64" fmla="*/ 5187462 w 5750529"/>
                <a:gd name="connsiteY64" fmla="*/ 3464169 h 5363307"/>
                <a:gd name="connsiteX65" fmla="*/ 5240215 w 5750529"/>
                <a:gd name="connsiteY65" fmla="*/ 3499338 h 5363307"/>
                <a:gd name="connsiteX66" fmla="*/ 5345723 w 5750529"/>
                <a:gd name="connsiteY66" fmla="*/ 3552092 h 5363307"/>
                <a:gd name="connsiteX67" fmla="*/ 5380892 w 5750529"/>
                <a:gd name="connsiteY67" fmla="*/ 3604846 h 5363307"/>
                <a:gd name="connsiteX68" fmla="*/ 5363308 w 5750529"/>
                <a:gd name="connsiteY68" fmla="*/ 3780692 h 5363307"/>
                <a:gd name="connsiteX69" fmla="*/ 5275385 w 5750529"/>
                <a:gd name="connsiteY69" fmla="*/ 3938954 h 5363307"/>
                <a:gd name="connsiteX70" fmla="*/ 5240215 w 5750529"/>
                <a:gd name="connsiteY70" fmla="*/ 3974123 h 5363307"/>
                <a:gd name="connsiteX71" fmla="*/ 5187462 w 5750529"/>
                <a:gd name="connsiteY71" fmla="*/ 3991707 h 5363307"/>
                <a:gd name="connsiteX72" fmla="*/ 5064369 w 5750529"/>
                <a:gd name="connsiteY72" fmla="*/ 4044461 h 5363307"/>
                <a:gd name="connsiteX73" fmla="*/ 3710354 w 5750529"/>
                <a:gd name="connsiteY73" fmla="*/ 4009292 h 5363307"/>
                <a:gd name="connsiteX74" fmla="*/ 3552092 w 5750529"/>
                <a:gd name="connsiteY74" fmla="*/ 3991707 h 5363307"/>
                <a:gd name="connsiteX75" fmla="*/ 3341077 w 5750529"/>
                <a:gd name="connsiteY75" fmla="*/ 3956538 h 5363307"/>
                <a:gd name="connsiteX76" fmla="*/ 2901462 w 5750529"/>
                <a:gd name="connsiteY76" fmla="*/ 3974123 h 5363307"/>
                <a:gd name="connsiteX77" fmla="*/ 2795954 w 5750529"/>
                <a:gd name="connsiteY77" fmla="*/ 4009292 h 5363307"/>
                <a:gd name="connsiteX78" fmla="*/ 2760785 w 5750529"/>
                <a:gd name="connsiteY78" fmla="*/ 4062046 h 5363307"/>
                <a:gd name="connsiteX79" fmla="*/ 2743200 w 5750529"/>
                <a:gd name="connsiteY79" fmla="*/ 4114800 h 5363307"/>
                <a:gd name="connsiteX80" fmla="*/ 2620108 w 5750529"/>
                <a:gd name="connsiteY80" fmla="*/ 4273061 h 5363307"/>
                <a:gd name="connsiteX81" fmla="*/ 2584938 w 5750529"/>
                <a:gd name="connsiteY81" fmla="*/ 4378569 h 5363307"/>
                <a:gd name="connsiteX82" fmla="*/ 2567354 w 5750529"/>
                <a:gd name="connsiteY82" fmla="*/ 4484077 h 5363307"/>
                <a:gd name="connsiteX83" fmla="*/ 2532185 w 5750529"/>
                <a:gd name="connsiteY83" fmla="*/ 4659923 h 5363307"/>
                <a:gd name="connsiteX84" fmla="*/ 2514600 w 5750529"/>
                <a:gd name="connsiteY84" fmla="*/ 4906107 h 5363307"/>
                <a:gd name="connsiteX85" fmla="*/ 2409092 w 5750529"/>
                <a:gd name="connsiteY85" fmla="*/ 5046784 h 5363307"/>
                <a:gd name="connsiteX86" fmla="*/ 2356338 w 5750529"/>
                <a:gd name="connsiteY86" fmla="*/ 5081954 h 5363307"/>
                <a:gd name="connsiteX87" fmla="*/ 2303585 w 5750529"/>
                <a:gd name="connsiteY87" fmla="*/ 5099538 h 5363307"/>
                <a:gd name="connsiteX88" fmla="*/ 2145323 w 5750529"/>
                <a:gd name="connsiteY88" fmla="*/ 5169877 h 5363307"/>
                <a:gd name="connsiteX89" fmla="*/ 2092569 w 5750529"/>
                <a:gd name="connsiteY89" fmla="*/ 5187461 h 5363307"/>
                <a:gd name="connsiteX90" fmla="*/ 2039815 w 5750529"/>
                <a:gd name="connsiteY90" fmla="*/ 5222630 h 5363307"/>
                <a:gd name="connsiteX91" fmla="*/ 1987062 w 5750529"/>
                <a:gd name="connsiteY91" fmla="*/ 5240215 h 5363307"/>
                <a:gd name="connsiteX92" fmla="*/ 1811215 w 5750529"/>
                <a:gd name="connsiteY92" fmla="*/ 5275384 h 5363307"/>
                <a:gd name="connsiteX93" fmla="*/ 1652954 w 5750529"/>
                <a:gd name="connsiteY93" fmla="*/ 5328138 h 5363307"/>
                <a:gd name="connsiteX94" fmla="*/ 1600200 w 5750529"/>
                <a:gd name="connsiteY94" fmla="*/ 5345723 h 5363307"/>
                <a:gd name="connsiteX95" fmla="*/ 1195754 w 5750529"/>
                <a:gd name="connsiteY95" fmla="*/ 5363307 h 5363307"/>
                <a:gd name="connsiteX96" fmla="*/ 1019908 w 5750529"/>
                <a:gd name="connsiteY96" fmla="*/ 5345723 h 5363307"/>
                <a:gd name="connsiteX97" fmla="*/ 914400 w 5750529"/>
                <a:gd name="connsiteY97" fmla="*/ 5310554 h 5363307"/>
                <a:gd name="connsiteX98" fmla="*/ 808892 w 5750529"/>
                <a:gd name="connsiteY98" fmla="*/ 5275384 h 5363307"/>
                <a:gd name="connsiteX99" fmla="*/ 650631 w 5750529"/>
                <a:gd name="connsiteY99" fmla="*/ 5222630 h 5363307"/>
                <a:gd name="connsiteX100" fmla="*/ 597877 w 5750529"/>
                <a:gd name="connsiteY100" fmla="*/ 5205046 h 5363307"/>
                <a:gd name="connsiteX101" fmla="*/ 562708 w 5750529"/>
                <a:gd name="connsiteY101" fmla="*/ 5152292 h 5363307"/>
                <a:gd name="connsiteX102" fmla="*/ 527538 w 5750529"/>
                <a:gd name="connsiteY102" fmla="*/ 5117123 h 5363307"/>
                <a:gd name="connsiteX103" fmla="*/ 474785 w 5750529"/>
                <a:gd name="connsiteY103" fmla="*/ 4941277 h 5363307"/>
                <a:gd name="connsiteX104" fmla="*/ 457200 w 5750529"/>
                <a:gd name="connsiteY104" fmla="*/ 4888523 h 5363307"/>
                <a:gd name="connsiteX105" fmla="*/ 422031 w 5750529"/>
                <a:gd name="connsiteY105" fmla="*/ 4747846 h 5363307"/>
                <a:gd name="connsiteX106" fmla="*/ 404446 w 5750529"/>
                <a:gd name="connsiteY106" fmla="*/ 4677507 h 5363307"/>
                <a:gd name="connsiteX107" fmla="*/ 386862 w 5750529"/>
                <a:gd name="connsiteY107" fmla="*/ 4607169 h 5363307"/>
                <a:gd name="connsiteX108" fmla="*/ 334108 w 5750529"/>
                <a:gd name="connsiteY108" fmla="*/ 4448907 h 5363307"/>
                <a:gd name="connsiteX109" fmla="*/ 316523 w 5750529"/>
                <a:gd name="connsiteY109" fmla="*/ 4396154 h 5363307"/>
                <a:gd name="connsiteX110" fmla="*/ 281354 w 5750529"/>
                <a:gd name="connsiteY110" fmla="*/ 4360984 h 5363307"/>
                <a:gd name="connsiteX111" fmla="*/ 246185 w 5750529"/>
                <a:gd name="connsiteY111" fmla="*/ 4308230 h 5363307"/>
                <a:gd name="connsiteX112" fmla="*/ 193431 w 5750529"/>
                <a:gd name="connsiteY112" fmla="*/ 4290646 h 5363307"/>
                <a:gd name="connsiteX113" fmla="*/ 158262 w 5750529"/>
                <a:gd name="connsiteY113" fmla="*/ 4237892 h 5363307"/>
                <a:gd name="connsiteX114" fmla="*/ 70338 w 5750529"/>
                <a:gd name="connsiteY114" fmla="*/ 4167554 h 5363307"/>
                <a:gd name="connsiteX115" fmla="*/ 17585 w 5750529"/>
                <a:gd name="connsiteY115" fmla="*/ 4009292 h 5363307"/>
                <a:gd name="connsiteX116" fmla="*/ 0 w 5750529"/>
                <a:gd name="connsiteY116" fmla="*/ 3956538 h 5363307"/>
                <a:gd name="connsiteX117" fmla="*/ 17585 w 5750529"/>
                <a:gd name="connsiteY117" fmla="*/ 3640015 h 5363307"/>
                <a:gd name="connsiteX118" fmla="*/ 35169 w 5750529"/>
                <a:gd name="connsiteY118" fmla="*/ 3587261 h 5363307"/>
                <a:gd name="connsiteX119" fmla="*/ 52754 w 5750529"/>
                <a:gd name="connsiteY119" fmla="*/ 3516923 h 5363307"/>
                <a:gd name="connsiteX120" fmla="*/ 70338 w 5750529"/>
                <a:gd name="connsiteY120" fmla="*/ 3376246 h 5363307"/>
                <a:gd name="connsiteX121" fmla="*/ 87923 w 5750529"/>
                <a:gd name="connsiteY121" fmla="*/ 3305907 h 5363307"/>
                <a:gd name="connsiteX122" fmla="*/ 105508 w 5750529"/>
                <a:gd name="connsiteY122" fmla="*/ 2497015 h 5363307"/>
                <a:gd name="connsiteX123" fmla="*/ 158262 w 5750529"/>
                <a:gd name="connsiteY123" fmla="*/ 2461846 h 5363307"/>
                <a:gd name="connsiteX124" fmla="*/ 246185 w 5750529"/>
                <a:gd name="connsiteY124" fmla="*/ 2444261 h 5363307"/>
                <a:gd name="connsiteX125" fmla="*/ 650631 w 5750529"/>
                <a:gd name="connsiteY125" fmla="*/ 2426677 h 5363307"/>
                <a:gd name="connsiteX126" fmla="*/ 791308 w 5750529"/>
                <a:gd name="connsiteY126" fmla="*/ 2391507 h 5363307"/>
                <a:gd name="connsiteX127" fmla="*/ 844062 w 5750529"/>
                <a:gd name="connsiteY127" fmla="*/ 2373923 h 5363307"/>
                <a:gd name="connsiteX128" fmla="*/ 914400 w 5750529"/>
                <a:gd name="connsiteY128" fmla="*/ 2356338 h 5363307"/>
                <a:gd name="connsiteX129" fmla="*/ 1019908 w 5750529"/>
                <a:gd name="connsiteY129" fmla="*/ 2321169 h 5363307"/>
                <a:gd name="connsiteX130" fmla="*/ 1107831 w 5750529"/>
                <a:gd name="connsiteY130" fmla="*/ 2250830 h 5363307"/>
                <a:gd name="connsiteX131" fmla="*/ 1125415 w 5750529"/>
                <a:gd name="connsiteY131" fmla="*/ 2198077 h 5363307"/>
                <a:gd name="connsiteX132" fmla="*/ 1072662 w 5750529"/>
                <a:gd name="connsiteY132" fmla="*/ 1934307 h 5363307"/>
                <a:gd name="connsiteX133" fmla="*/ 1019908 w 5750529"/>
                <a:gd name="connsiteY133" fmla="*/ 1899138 h 5363307"/>
                <a:gd name="connsiteX134" fmla="*/ 931985 w 5750529"/>
                <a:gd name="connsiteY134" fmla="*/ 1811215 h 5363307"/>
                <a:gd name="connsiteX135" fmla="*/ 914400 w 5750529"/>
                <a:gd name="connsiteY135" fmla="*/ 1512277 h 5363307"/>
                <a:gd name="connsiteX136" fmla="*/ 949569 w 5750529"/>
                <a:gd name="connsiteY136" fmla="*/ 1477107 h 5363307"/>
                <a:gd name="connsiteX137" fmla="*/ 1037492 w 5750529"/>
                <a:gd name="connsiteY137" fmla="*/ 1406769 h 5363307"/>
                <a:gd name="connsiteX138" fmla="*/ 1178169 w 5750529"/>
                <a:gd name="connsiteY138" fmla="*/ 1336430 h 5363307"/>
                <a:gd name="connsiteX139" fmla="*/ 1230923 w 5750529"/>
                <a:gd name="connsiteY139" fmla="*/ 1301261 h 5363307"/>
                <a:gd name="connsiteX140" fmla="*/ 1301262 w 5750529"/>
                <a:gd name="connsiteY140" fmla="*/ 1283677 h 5363307"/>
                <a:gd name="connsiteX141" fmla="*/ 1916723 w 5750529"/>
                <a:gd name="connsiteY141" fmla="*/ 1266092 h 5363307"/>
                <a:gd name="connsiteX142" fmla="*/ 2022231 w 5750529"/>
                <a:gd name="connsiteY142" fmla="*/ 1230923 h 5363307"/>
                <a:gd name="connsiteX143" fmla="*/ 2074985 w 5750529"/>
                <a:gd name="connsiteY143" fmla="*/ 1195754 h 5363307"/>
                <a:gd name="connsiteX144" fmla="*/ 2145323 w 5750529"/>
                <a:gd name="connsiteY144" fmla="*/ 1107830 h 5363307"/>
                <a:gd name="connsiteX145" fmla="*/ 2180492 w 5750529"/>
                <a:gd name="connsiteY145" fmla="*/ 1002323 h 5363307"/>
                <a:gd name="connsiteX146" fmla="*/ 2198077 w 5750529"/>
                <a:gd name="connsiteY146" fmla="*/ 949569 h 5363307"/>
                <a:gd name="connsiteX147" fmla="*/ 2215662 w 5750529"/>
                <a:gd name="connsiteY147" fmla="*/ 896815 h 5363307"/>
                <a:gd name="connsiteX148" fmla="*/ 2373923 w 5750529"/>
                <a:gd name="connsiteY148" fmla="*/ 844061 h 5363307"/>
                <a:gd name="connsiteX149" fmla="*/ 2426677 w 5750529"/>
                <a:gd name="connsiteY149" fmla="*/ 826477 h 5363307"/>
                <a:gd name="connsiteX150" fmla="*/ 2584938 w 5750529"/>
                <a:gd name="connsiteY150" fmla="*/ 791307 h 5363307"/>
                <a:gd name="connsiteX151" fmla="*/ 2778369 w 5750529"/>
                <a:gd name="connsiteY151" fmla="*/ 808892 h 5363307"/>
                <a:gd name="connsiteX152" fmla="*/ 2848708 w 5750529"/>
                <a:gd name="connsiteY152" fmla="*/ 826477 h 5363307"/>
                <a:gd name="connsiteX153" fmla="*/ 2954215 w 5750529"/>
                <a:gd name="connsiteY153" fmla="*/ 844061 h 5363307"/>
                <a:gd name="connsiteX154" fmla="*/ 3024554 w 5750529"/>
                <a:gd name="connsiteY154" fmla="*/ 861646 h 5363307"/>
                <a:gd name="connsiteX155" fmla="*/ 3130062 w 5750529"/>
                <a:gd name="connsiteY155" fmla="*/ 896815 h 5363307"/>
                <a:gd name="connsiteX156" fmla="*/ 3253154 w 5750529"/>
                <a:gd name="connsiteY156" fmla="*/ 879230 h 5363307"/>
                <a:gd name="connsiteX157" fmla="*/ 3288323 w 5750529"/>
                <a:gd name="connsiteY157" fmla="*/ 826477 h 5363307"/>
                <a:gd name="connsiteX158" fmla="*/ 3235569 w 5750529"/>
                <a:gd name="connsiteY158" fmla="*/ 633046 h 5363307"/>
                <a:gd name="connsiteX159" fmla="*/ 3130062 w 5750529"/>
                <a:gd name="connsiteY159" fmla="*/ 527538 h 5363307"/>
                <a:gd name="connsiteX160" fmla="*/ 3094892 w 5750529"/>
                <a:gd name="connsiteY160" fmla="*/ 492369 h 5363307"/>
                <a:gd name="connsiteX161" fmla="*/ 3024554 w 5750529"/>
                <a:gd name="connsiteY161" fmla="*/ 386861 h 5363307"/>
                <a:gd name="connsiteX162" fmla="*/ 2989385 w 5750529"/>
                <a:gd name="connsiteY162" fmla="*/ 334107 h 5363307"/>
                <a:gd name="connsiteX163" fmla="*/ 2901462 w 5750529"/>
                <a:gd name="connsiteY163" fmla="*/ 263769 h 5363307"/>
                <a:gd name="connsiteX164" fmla="*/ 2795954 w 5750529"/>
                <a:gd name="connsiteY164" fmla="*/ 228600 h 5363307"/>
                <a:gd name="connsiteX165" fmla="*/ 2795954 w 5750529"/>
                <a:gd name="connsiteY165" fmla="*/ 193430 h 5363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5750529" h="5363307">
                  <a:moveTo>
                    <a:pt x="2795954" y="193430"/>
                  </a:moveTo>
                  <a:cubicBezTo>
                    <a:pt x="2798885" y="172914"/>
                    <a:pt x="2796959" y="130375"/>
                    <a:pt x="2813538" y="105507"/>
                  </a:cubicBezTo>
                  <a:cubicBezTo>
                    <a:pt x="2823820" y="90084"/>
                    <a:pt x="2851209" y="98697"/>
                    <a:pt x="2866292" y="87923"/>
                  </a:cubicBezTo>
                  <a:cubicBezTo>
                    <a:pt x="3007522" y="-12955"/>
                    <a:pt x="2865249" y="35429"/>
                    <a:pt x="3006969" y="0"/>
                  </a:cubicBezTo>
                  <a:cubicBezTo>
                    <a:pt x="3066500" y="7441"/>
                    <a:pt x="3195328" y="14204"/>
                    <a:pt x="3253154" y="52754"/>
                  </a:cubicBezTo>
                  <a:lnTo>
                    <a:pt x="3358662" y="123092"/>
                  </a:lnTo>
                  <a:cubicBezTo>
                    <a:pt x="3376246" y="134815"/>
                    <a:pt x="3396471" y="143317"/>
                    <a:pt x="3411415" y="158261"/>
                  </a:cubicBezTo>
                  <a:cubicBezTo>
                    <a:pt x="3423138" y="169984"/>
                    <a:pt x="3431756" y="186016"/>
                    <a:pt x="3446585" y="193430"/>
                  </a:cubicBezTo>
                  <a:cubicBezTo>
                    <a:pt x="3494394" y="217335"/>
                    <a:pt x="3687086" y="228032"/>
                    <a:pt x="3692769" y="228600"/>
                  </a:cubicBezTo>
                  <a:cubicBezTo>
                    <a:pt x="3845169" y="222738"/>
                    <a:pt x="3997818" y="221508"/>
                    <a:pt x="4149969" y="211015"/>
                  </a:cubicBezTo>
                  <a:cubicBezTo>
                    <a:pt x="4168461" y="209740"/>
                    <a:pt x="4186144" y="201720"/>
                    <a:pt x="4202723" y="193430"/>
                  </a:cubicBezTo>
                  <a:cubicBezTo>
                    <a:pt x="4221626" y="183979"/>
                    <a:pt x="4237892" y="169984"/>
                    <a:pt x="4255477" y="158261"/>
                  </a:cubicBezTo>
                  <a:cubicBezTo>
                    <a:pt x="4267200" y="123092"/>
                    <a:pt x="4255477" y="64477"/>
                    <a:pt x="4290646" y="52754"/>
                  </a:cubicBezTo>
                  <a:lnTo>
                    <a:pt x="4396154" y="17584"/>
                  </a:lnTo>
                  <a:cubicBezTo>
                    <a:pt x="4489939" y="23446"/>
                    <a:pt x="4586038" y="13647"/>
                    <a:pt x="4677508" y="35169"/>
                  </a:cubicBezTo>
                  <a:cubicBezTo>
                    <a:pt x="4695551" y="39414"/>
                    <a:pt x="4695092" y="69387"/>
                    <a:pt x="4695092" y="87923"/>
                  </a:cubicBezTo>
                  <a:cubicBezTo>
                    <a:pt x="4695092" y="149384"/>
                    <a:pt x="4703121" y="263338"/>
                    <a:pt x="4642338" y="316523"/>
                  </a:cubicBezTo>
                  <a:cubicBezTo>
                    <a:pt x="4494490" y="445890"/>
                    <a:pt x="4588734" y="352117"/>
                    <a:pt x="4484077" y="404446"/>
                  </a:cubicBezTo>
                  <a:cubicBezTo>
                    <a:pt x="4465174" y="413897"/>
                    <a:pt x="4450748" y="431290"/>
                    <a:pt x="4431323" y="439615"/>
                  </a:cubicBezTo>
                  <a:cubicBezTo>
                    <a:pt x="4409109" y="449135"/>
                    <a:pt x="4384133" y="450255"/>
                    <a:pt x="4360985" y="457200"/>
                  </a:cubicBezTo>
                  <a:cubicBezTo>
                    <a:pt x="4325477" y="467853"/>
                    <a:pt x="4290646" y="480646"/>
                    <a:pt x="4255477" y="492369"/>
                  </a:cubicBezTo>
                  <a:cubicBezTo>
                    <a:pt x="4237892" y="498231"/>
                    <a:pt x="4220899" y="506319"/>
                    <a:pt x="4202723" y="509954"/>
                  </a:cubicBezTo>
                  <a:lnTo>
                    <a:pt x="4114800" y="527538"/>
                  </a:lnTo>
                  <a:cubicBezTo>
                    <a:pt x="4031200" y="583271"/>
                    <a:pt x="4068730" y="542657"/>
                    <a:pt x="4026877" y="668215"/>
                  </a:cubicBezTo>
                  <a:lnTo>
                    <a:pt x="4009292" y="720969"/>
                  </a:lnTo>
                  <a:lnTo>
                    <a:pt x="3991708" y="773723"/>
                  </a:lnTo>
                  <a:cubicBezTo>
                    <a:pt x="3997569" y="832338"/>
                    <a:pt x="3996046" y="892170"/>
                    <a:pt x="4009292" y="949569"/>
                  </a:cubicBezTo>
                  <a:cubicBezTo>
                    <a:pt x="4014044" y="970162"/>
                    <a:pt x="4029518" y="987379"/>
                    <a:pt x="4044462" y="1002323"/>
                  </a:cubicBezTo>
                  <a:cubicBezTo>
                    <a:pt x="4059406" y="1017267"/>
                    <a:pt x="4078312" y="1028041"/>
                    <a:pt x="4097215" y="1037492"/>
                  </a:cubicBezTo>
                  <a:cubicBezTo>
                    <a:pt x="4113794" y="1045782"/>
                    <a:pt x="4131492" y="1053599"/>
                    <a:pt x="4149969" y="1055077"/>
                  </a:cubicBezTo>
                  <a:cubicBezTo>
                    <a:pt x="4278645" y="1065371"/>
                    <a:pt x="4407877" y="1066800"/>
                    <a:pt x="4536831" y="1072661"/>
                  </a:cubicBezTo>
                  <a:lnTo>
                    <a:pt x="4572000" y="1178169"/>
                  </a:lnTo>
                  <a:cubicBezTo>
                    <a:pt x="4577862" y="1195754"/>
                    <a:pt x="4585950" y="1212747"/>
                    <a:pt x="4589585" y="1230923"/>
                  </a:cubicBezTo>
                  <a:lnTo>
                    <a:pt x="4607169" y="1318846"/>
                  </a:lnTo>
                  <a:cubicBezTo>
                    <a:pt x="4601308" y="1447800"/>
                    <a:pt x="4589585" y="1576620"/>
                    <a:pt x="4589585" y="1705707"/>
                  </a:cubicBezTo>
                  <a:cubicBezTo>
                    <a:pt x="4589585" y="1747155"/>
                    <a:pt x="4590336" y="1790925"/>
                    <a:pt x="4607169" y="1828800"/>
                  </a:cubicBezTo>
                  <a:cubicBezTo>
                    <a:pt x="4615752" y="1848113"/>
                    <a:pt x="4641020" y="1854518"/>
                    <a:pt x="4659923" y="1863969"/>
                  </a:cubicBezTo>
                  <a:cubicBezTo>
                    <a:pt x="4709031" y="1888523"/>
                    <a:pt x="4790401" y="1892657"/>
                    <a:pt x="4835769" y="1899138"/>
                  </a:cubicBezTo>
                  <a:cubicBezTo>
                    <a:pt x="4870938" y="1910861"/>
                    <a:pt x="4915064" y="1908093"/>
                    <a:pt x="4941277" y="1934307"/>
                  </a:cubicBezTo>
                  <a:cubicBezTo>
                    <a:pt x="4953000" y="1946030"/>
                    <a:pt x="4961617" y="1962063"/>
                    <a:pt x="4976446" y="1969477"/>
                  </a:cubicBezTo>
                  <a:cubicBezTo>
                    <a:pt x="5009604" y="1986056"/>
                    <a:pt x="5081954" y="2004646"/>
                    <a:pt x="5081954" y="2004646"/>
                  </a:cubicBezTo>
                  <a:cubicBezTo>
                    <a:pt x="5093677" y="2022231"/>
                    <a:pt x="5102179" y="2042456"/>
                    <a:pt x="5117123" y="2057400"/>
                  </a:cubicBezTo>
                  <a:cubicBezTo>
                    <a:pt x="5255446" y="2195723"/>
                    <a:pt x="5078592" y="1972475"/>
                    <a:pt x="5222631" y="2145323"/>
                  </a:cubicBezTo>
                  <a:cubicBezTo>
                    <a:pt x="5260506" y="2190773"/>
                    <a:pt x="5257761" y="2197960"/>
                    <a:pt x="5275385" y="2250830"/>
                  </a:cubicBezTo>
                  <a:cubicBezTo>
                    <a:pt x="5269523" y="2321169"/>
                    <a:pt x="5286091" y="2397181"/>
                    <a:pt x="5257800" y="2461846"/>
                  </a:cubicBezTo>
                  <a:cubicBezTo>
                    <a:pt x="5240858" y="2500570"/>
                    <a:pt x="5192391" y="2518817"/>
                    <a:pt x="5152292" y="2532184"/>
                  </a:cubicBezTo>
                  <a:lnTo>
                    <a:pt x="5046785" y="2567354"/>
                  </a:lnTo>
                  <a:cubicBezTo>
                    <a:pt x="4917831" y="2561492"/>
                    <a:pt x="4789010" y="2549769"/>
                    <a:pt x="4659923" y="2549769"/>
                  </a:cubicBezTo>
                  <a:cubicBezTo>
                    <a:pt x="4624269" y="2549769"/>
                    <a:pt x="4579627" y="2542142"/>
                    <a:pt x="4554415" y="2567354"/>
                  </a:cubicBezTo>
                  <a:cubicBezTo>
                    <a:pt x="4537326" y="2584443"/>
                    <a:pt x="4601516" y="2578299"/>
                    <a:pt x="4624754" y="2584938"/>
                  </a:cubicBezTo>
                  <a:cubicBezTo>
                    <a:pt x="4642577" y="2590030"/>
                    <a:pt x="4659685" y="2597431"/>
                    <a:pt x="4677508" y="2602523"/>
                  </a:cubicBezTo>
                  <a:cubicBezTo>
                    <a:pt x="4726892" y="2616633"/>
                    <a:pt x="4785921" y="2628629"/>
                    <a:pt x="4835769" y="2637692"/>
                  </a:cubicBezTo>
                  <a:cubicBezTo>
                    <a:pt x="4875380" y="2644894"/>
                    <a:pt x="5030110" y="2670226"/>
                    <a:pt x="5064369" y="2672861"/>
                  </a:cubicBezTo>
                  <a:cubicBezTo>
                    <a:pt x="5175564" y="2681414"/>
                    <a:pt x="5287108" y="2684584"/>
                    <a:pt x="5398477" y="2690446"/>
                  </a:cubicBezTo>
                  <a:cubicBezTo>
                    <a:pt x="5439508" y="2696307"/>
                    <a:pt x="5480686" y="2701216"/>
                    <a:pt x="5521569" y="2708030"/>
                  </a:cubicBezTo>
                  <a:cubicBezTo>
                    <a:pt x="5565084" y="2715282"/>
                    <a:pt x="5635569" y="2730554"/>
                    <a:pt x="5679831" y="2743200"/>
                  </a:cubicBezTo>
                  <a:cubicBezTo>
                    <a:pt x="5697654" y="2748292"/>
                    <a:pt x="5715000" y="2754923"/>
                    <a:pt x="5732585" y="2760784"/>
                  </a:cubicBezTo>
                  <a:cubicBezTo>
                    <a:pt x="5756028" y="2831117"/>
                    <a:pt x="5756989" y="2802530"/>
                    <a:pt x="5732585" y="2883877"/>
                  </a:cubicBezTo>
                  <a:cubicBezTo>
                    <a:pt x="5721933" y="2919385"/>
                    <a:pt x="5723628" y="2963170"/>
                    <a:pt x="5697415" y="2989384"/>
                  </a:cubicBezTo>
                  <a:cubicBezTo>
                    <a:pt x="5685692" y="3001107"/>
                    <a:pt x="5675509" y="3014607"/>
                    <a:pt x="5662246" y="3024554"/>
                  </a:cubicBezTo>
                  <a:cubicBezTo>
                    <a:pt x="5628432" y="3049915"/>
                    <a:pt x="5596837" y="3081526"/>
                    <a:pt x="5556738" y="3094892"/>
                  </a:cubicBezTo>
                  <a:cubicBezTo>
                    <a:pt x="5350983" y="3163477"/>
                    <a:pt x="5488245" y="3128005"/>
                    <a:pt x="5134708" y="3147646"/>
                  </a:cubicBezTo>
                  <a:cubicBezTo>
                    <a:pt x="5106848" y="3175505"/>
                    <a:pt x="5081954" y="3189913"/>
                    <a:pt x="5081954" y="3235569"/>
                  </a:cubicBezTo>
                  <a:cubicBezTo>
                    <a:pt x="5081954" y="3294477"/>
                    <a:pt x="5085251" y="3354266"/>
                    <a:pt x="5099538" y="3411415"/>
                  </a:cubicBezTo>
                  <a:cubicBezTo>
                    <a:pt x="5109351" y="3450667"/>
                    <a:pt x="5161984" y="3451430"/>
                    <a:pt x="5187462" y="3464169"/>
                  </a:cubicBezTo>
                  <a:cubicBezTo>
                    <a:pt x="5206365" y="3473620"/>
                    <a:pt x="5221312" y="3489887"/>
                    <a:pt x="5240215" y="3499338"/>
                  </a:cubicBezTo>
                  <a:cubicBezTo>
                    <a:pt x="5385826" y="3572144"/>
                    <a:pt x="5194533" y="3451300"/>
                    <a:pt x="5345723" y="3552092"/>
                  </a:cubicBezTo>
                  <a:cubicBezTo>
                    <a:pt x="5357446" y="3569677"/>
                    <a:pt x="5379271" y="3583774"/>
                    <a:pt x="5380892" y="3604846"/>
                  </a:cubicBezTo>
                  <a:cubicBezTo>
                    <a:pt x="5385410" y="3663580"/>
                    <a:pt x="5372265" y="3722469"/>
                    <a:pt x="5363308" y="3780692"/>
                  </a:cubicBezTo>
                  <a:cubicBezTo>
                    <a:pt x="5355267" y="3832956"/>
                    <a:pt x="5303760" y="3910580"/>
                    <a:pt x="5275385" y="3938954"/>
                  </a:cubicBezTo>
                  <a:cubicBezTo>
                    <a:pt x="5263662" y="3950677"/>
                    <a:pt x="5254431" y="3965593"/>
                    <a:pt x="5240215" y="3974123"/>
                  </a:cubicBezTo>
                  <a:cubicBezTo>
                    <a:pt x="5224321" y="3983659"/>
                    <a:pt x="5205046" y="3985846"/>
                    <a:pt x="5187462" y="3991707"/>
                  </a:cubicBezTo>
                  <a:cubicBezTo>
                    <a:pt x="5145290" y="4019822"/>
                    <a:pt x="5120115" y="4045149"/>
                    <a:pt x="5064369" y="4044461"/>
                  </a:cubicBezTo>
                  <a:cubicBezTo>
                    <a:pt x="4612913" y="4038887"/>
                    <a:pt x="3710354" y="4009292"/>
                    <a:pt x="3710354" y="4009292"/>
                  </a:cubicBezTo>
                  <a:cubicBezTo>
                    <a:pt x="3657600" y="4003430"/>
                    <a:pt x="3604637" y="3999213"/>
                    <a:pt x="3552092" y="3991707"/>
                  </a:cubicBezTo>
                  <a:cubicBezTo>
                    <a:pt x="3481500" y="3981622"/>
                    <a:pt x="3341077" y="3956538"/>
                    <a:pt x="3341077" y="3956538"/>
                  </a:cubicBezTo>
                  <a:cubicBezTo>
                    <a:pt x="3194539" y="3962400"/>
                    <a:pt x="3047436" y="3959996"/>
                    <a:pt x="2901462" y="3974123"/>
                  </a:cubicBezTo>
                  <a:cubicBezTo>
                    <a:pt x="2864563" y="3977694"/>
                    <a:pt x="2795954" y="4009292"/>
                    <a:pt x="2795954" y="4009292"/>
                  </a:cubicBezTo>
                  <a:cubicBezTo>
                    <a:pt x="2784231" y="4026877"/>
                    <a:pt x="2770236" y="4043143"/>
                    <a:pt x="2760785" y="4062046"/>
                  </a:cubicBezTo>
                  <a:cubicBezTo>
                    <a:pt x="2752495" y="4078625"/>
                    <a:pt x="2753482" y="4099377"/>
                    <a:pt x="2743200" y="4114800"/>
                  </a:cubicBezTo>
                  <a:cubicBezTo>
                    <a:pt x="2682510" y="4205835"/>
                    <a:pt x="2666930" y="4132597"/>
                    <a:pt x="2620108" y="4273061"/>
                  </a:cubicBezTo>
                  <a:lnTo>
                    <a:pt x="2584938" y="4378569"/>
                  </a:lnTo>
                  <a:cubicBezTo>
                    <a:pt x="2579077" y="4413738"/>
                    <a:pt x="2573925" y="4449033"/>
                    <a:pt x="2567354" y="4484077"/>
                  </a:cubicBezTo>
                  <a:cubicBezTo>
                    <a:pt x="2556338" y="4542829"/>
                    <a:pt x="2532185" y="4659923"/>
                    <a:pt x="2532185" y="4659923"/>
                  </a:cubicBezTo>
                  <a:cubicBezTo>
                    <a:pt x="2526323" y="4741984"/>
                    <a:pt x="2524213" y="4824400"/>
                    <a:pt x="2514600" y="4906107"/>
                  </a:cubicBezTo>
                  <a:cubicBezTo>
                    <a:pt x="2507380" y="4967473"/>
                    <a:pt x="2457636" y="5014420"/>
                    <a:pt x="2409092" y="5046784"/>
                  </a:cubicBezTo>
                  <a:cubicBezTo>
                    <a:pt x="2391507" y="5058507"/>
                    <a:pt x="2375241" y="5072502"/>
                    <a:pt x="2356338" y="5081954"/>
                  </a:cubicBezTo>
                  <a:cubicBezTo>
                    <a:pt x="2339759" y="5090243"/>
                    <a:pt x="2321169" y="5093677"/>
                    <a:pt x="2303585" y="5099538"/>
                  </a:cubicBezTo>
                  <a:cubicBezTo>
                    <a:pt x="2219987" y="5155270"/>
                    <a:pt x="2270878" y="5128025"/>
                    <a:pt x="2145323" y="5169877"/>
                  </a:cubicBezTo>
                  <a:lnTo>
                    <a:pt x="2092569" y="5187461"/>
                  </a:lnTo>
                  <a:cubicBezTo>
                    <a:pt x="2074984" y="5199184"/>
                    <a:pt x="2058718" y="5213178"/>
                    <a:pt x="2039815" y="5222630"/>
                  </a:cubicBezTo>
                  <a:cubicBezTo>
                    <a:pt x="2023236" y="5230919"/>
                    <a:pt x="2004884" y="5235123"/>
                    <a:pt x="1987062" y="5240215"/>
                  </a:cubicBezTo>
                  <a:cubicBezTo>
                    <a:pt x="1913611" y="5261201"/>
                    <a:pt x="1894123" y="5261566"/>
                    <a:pt x="1811215" y="5275384"/>
                  </a:cubicBezTo>
                  <a:lnTo>
                    <a:pt x="1652954" y="5328138"/>
                  </a:lnTo>
                  <a:cubicBezTo>
                    <a:pt x="1635369" y="5334000"/>
                    <a:pt x="1618718" y="5344918"/>
                    <a:pt x="1600200" y="5345723"/>
                  </a:cubicBezTo>
                  <a:lnTo>
                    <a:pt x="1195754" y="5363307"/>
                  </a:lnTo>
                  <a:cubicBezTo>
                    <a:pt x="1137139" y="5357446"/>
                    <a:pt x="1077807" y="5356579"/>
                    <a:pt x="1019908" y="5345723"/>
                  </a:cubicBezTo>
                  <a:cubicBezTo>
                    <a:pt x="983471" y="5338891"/>
                    <a:pt x="949569" y="5322277"/>
                    <a:pt x="914400" y="5310554"/>
                  </a:cubicBezTo>
                  <a:lnTo>
                    <a:pt x="808892" y="5275384"/>
                  </a:lnTo>
                  <a:lnTo>
                    <a:pt x="650631" y="5222630"/>
                  </a:lnTo>
                  <a:lnTo>
                    <a:pt x="597877" y="5205046"/>
                  </a:lnTo>
                  <a:cubicBezTo>
                    <a:pt x="586154" y="5187461"/>
                    <a:pt x="575910" y="5168795"/>
                    <a:pt x="562708" y="5152292"/>
                  </a:cubicBezTo>
                  <a:cubicBezTo>
                    <a:pt x="552351" y="5139346"/>
                    <a:pt x="534952" y="5131952"/>
                    <a:pt x="527538" y="5117123"/>
                  </a:cubicBezTo>
                  <a:cubicBezTo>
                    <a:pt x="499678" y="5061403"/>
                    <a:pt x="491613" y="5000176"/>
                    <a:pt x="474785" y="4941277"/>
                  </a:cubicBezTo>
                  <a:cubicBezTo>
                    <a:pt x="469693" y="4923454"/>
                    <a:pt x="462077" y="4906406"/>
                    <a:pt x="457200" y="4888523"/>
                  </a:cubicBezTo>
                  <a:cubicBezTo>
                    <a:pt x="444482" y="4841891"/>
                    <a:pt x="433754" y="4794738"/>
                    <a:pt x="422031" y="4747846"/>
                  </a:cubicBezTo>
                  <a:lnTo>
                    <a:pt x="404446" y="4677507"/>
                  </a:lnTo>
                  <a:cubicBezTo>
                    <a:pt x="398585" y="4654061"/>
                    <a:pt x="394505" y="4630096"/>
                    <a:pt x="386862" y="4607169"/>
                  </a:cubicBezTo>
                  <a:lnTo>
                    <a:pt x="334108" y="4448907"/>
                  </a:lnTo>
                  <a:cubicBezTo>
                    <a:pt x="328247" y="4431323"/>
                    <a:pt x="329629" y="4409261"/>
                    <a:pt x="316523" y="4396154"/>
                  </a:cubicBezTo>
                  <a:cubicBezTo>
                    <a:pt x="304800" y="4384431"/>
                    <a:pt x="291711" y="4373930"/>
                    <a:pt x="281354" y="4360984"/>
                  </a:cubicBezTo>
                  <a:cubicBezTo>
                    <a:pt x="268152" y="4344481"/>
                    <a:pt x="262688" y="4321432"/>
                    <a:pt x="246185" y="4308230"/>
                  </a:cubicBezTo>
                  <a:cubicBezTo>
                    <a:pt x="231711" y="4296651"/>
                    <a:pt x="211016" y="4296507"/>
                    <a:pt x="193431" y="4290646"/>
                  </a:cubicBezTo>
                  <a:cubicBezTo>
                    <a:pt x="181708" y="4273061"/>
                    <a:pt x="174765" y="4251094"/>
                    <a:pt x="158262" y="4237892"/>
                  </a:cubicBezTo>
                  <a:cubicBezTo>
                    <a:pt x="36918" y="4140816"/>
                    <a:pt x="171134" y="4318742"/>
                    <a:pt x="70338" y="4167554"/>
                  </a:cubicBezTo>
                  <a:lnTo>
                    <a:pt x="17585" y="4009292"/>
                  </a:lnTo>
                  <a:lnTo>
                    <a:pt x="0" y="3956538"/>
                  </a:lnTo>
                  <a:cubicBezTo>
                    <a:pt x="5862" y="3851030"/>
                    <a:pt x="7567" y="3745209"/>
                    <a:pt x="17585" y="3640015"/>
                  </a:cubicBezTo>
                  <a:cubicBezTo>
                    <a:pt x="19342" y="3621563"/>
                    <a:pt x="30077" y="3605084"/>
                    <a:pt x="35169" y="3587261"/>
                  </a:cubicBezTo>
                  <a:cubicBezTo>
                    <a:pt x="41808" y="3564023"/>
                    <a:pt x="46892" y="3540369"/>
                    <a:pt x="52754" y="3516923"/>
                  </a:cubicBezTo>
                  <a:cubicBezTo>
                    <a:pt x="58615" y="3470031"/>
                    <a:pt x="62569" y="3422860"/>
                    <a:pt x="70338" y="3376246"/>
                  </a:cubicBezTo>
                  <a:cubicBezTo>
                    <a:pt x="74311" y="3352407"/>
                    <a:pt x="86957" y="3330056"/>
                    <a:pt x="87923" y="3305907"/>
                  </a:cubicBezTo>
                  <a:cubicBezTo>
                    <a:pt x="98702" y="3036428"/>
                    <a:pt x="83111" y="2765778"/>
                    <a:pt x="105508" y="2497015"/>
                  </a:cubicBezTo>
                  <a:cubicBezTo>
                    <a:pt x="107263" y="2475954"/>
                    <a:pt x="138474" y="2469267"/>
                    <a:pt x="158262" y="2461846"/>
                  </a:cubicBezTo>
                  <a:cubicBezTo>
                    <a:pt x="186247" y="2451352"/>
                    <a:pt x="216373" y="2446390"/>
                    <a:pt x="246185" y="2444261"/>
                  </a:cubicBezTo>
                  <a:cubicBezTo>
                    <a:pt x="380785" y="2434647"/>
                    <a:pt x="515816" y="2432538"/>
                    <a:pt x="650631" y="2426677"/>
                  </a:cubicBezTo>
                  <a:cubicBezTo>
                    <a:pt x="771211" y="2386483"/>
                    <a:pt x="621564" y="2433943"/>
                    <a:pt x="791308" y="2391507"/>
                  </a:cubicBezTo>
                  <a:cubicBezTo>
                    <a:pt x="809290" y="2387011"/>
                    <a:pt x="826239" y="2379015"/>
                    <a:pt x="844062" y="2373923"/>
                  </a:cubicBezTo>
                  <a:cubicBezTo>
                    <a:pt x="867300" y="2367284"/>
                    <a:pt x="891252" y="2363283"/>
                    <a:pt x="914400" y="2356338"/>
                  </a:cubicBezTo>
                  <a:cubicBezTo>
                    <a:pt x="949908" y="2345685"/>
                    <a:pt x="989062" y="2341733"/>
                    <a:pt x="1019908" y="2321169"/>
                  </a:cubicBezTo>
                  <a:cubicBezTo>
                    <a:pt x="1086457" y="2276804"/>
                    <a:pt x="1057718" y="2300944"/>
                    <a:pt x="1107831" y="2250830"/>
                  </a:cubicBezTo>
                  <a:cubicBezTo>
                    <a:pt x="1113692" y="2233246"/>
                    <a:pt x="1125415" y="2216612"/>
                    <a:pt x="1125415" y="2198077"/>
                  </a:cubicBezTo>
                  <a:cubicBezTo>
                    <a:pt x="1125415" y="2109449"/>
                    <a:pt x="1141192" y="2002837"/>
                    <a:pt x="1072662" y="1934307"/>
                  </a:cubicBezTo>
                  <a:cubicBezTo>
                    <a:pt x="1057718" y="1919363"/>
                    <a:pt x="1035813" y="1913055"/>
                    <a:pt x="1019908" y="1899138"/>
                  </a:cubicBezTo>
                  <a:cubicBezTo>
                    <a:pt x="988716" y="1871845"/>
                    <a:pt x="931985" y="1811215"/>
                    <a:pt x="931985" y="1811215"/>
                  </a:cubicBezTo>
                  <a:cubicBezTo>
                    <a:pt x="887242" y="1676988"/>
                    <a:pt x="874422" y="1685516"/>
                    <a:pt x="914400" y="1512277"/>
                  </a:cubicBezTo>
                  <a:cubicBezTo>
                    <a:pt x="918128" y="1496123"/>
                    <a:pt x="939212" y="1490053"/>
                    <a:pt x="949569" y="1477107"/>
                  </a:cubicBezTo>
                  <a:cubicBezTo>
                    <a:pt x="1007415" y="1404800"/>
                    <a:pt x="953818" y="1434661"/>
                    <a:pt x="1037492" y="1406769"/>
                  </a:cubicBezTo>
                  <a:cubicBezTo>
                    <a:pt x="1153096" y="1291169"/>
                    <a:pt x="935696" y="1498077"/>
                    <a:pt x="1178169" y="1336430"/>
                  </a:cubicBezTo>
                  <a:cubicBezTo>
                    <a:pt x="1195754" y="1324707"/>
                    <a:pt x="1211498" y="1309586"/>
                    <a:pt x="1230923" y="1301261"/>
                  </a:cubicBezTo>
                  <a:cubicBezTo>
                    <a:pt x="1253137" y="1291741"/>
                    <a:pt x="1277126" y="1284915"/>
                    <a:pt x="1301262" y="1283677"/>
                  </a:cubicBezTo>
                  <a:cubicBezTo>
                    <a:pt x="1506230" y="1273166"/>
                    <a:pt x="1711569" y="1271954"/>
                    <a:pt x="1916723" y="1266092"/>
                  </a:cubicBezTo>
                  <a:cubicBezTo>
                    <a:pt x="1951892" y="1254369"/>
                    <a:pt x="1991385" y="1251487"/>
                    <a:pt x="2022231" y="1230923"/>
                  </a:cubicBezTo>
                  <a:cubicBezTo>
                    <a:pt x="2039816" y="1219200"/>
                    <a:pt x="2058482" y="1208956"/>
                    <a:pt x="2074985" y="1195754"/>
                  </a:cubicBezTo>
                  <a:cubicBezTo>
                    <a:pt x="2100183" y="1175595"/>
                    <a:pt x="2132717" y="1136193"/>
                    <a:pt x="2145323" y="1107830"/>
                  </a:cubicBezTo>
                  <a:cubicBezTo>
                    <a:pt x="2160379" y="1073954"/>
                    <a:pt x="2168769" y="1037492"/>
                    <a:pt x="2180492" y="1002323"/>
                  </a:cubicBezTo>
                  <a:lnTo>
                    <a:pt x="2198077" y="949569"/>
                  </a:lnTo>
                  <a:cubicBezTo>
                    <a:pt x="2203939" y="931984"/>
                    <a:pt x="2198077" y="902677"/>
                    <a:pt x="2215662" y="896815"/>
                  </a:cubicBezTo>
                  <a:lnTo>
                    <a:pt x="2373923" y="844061"/>
                  </a:lnTo>
                  <a:cubicBezTo>
                    <a:pt x="2391508" y="838200"/>
                    <a:pt x="2408501" y="830112"/>
                    <a:pt x="2426677" y="826477"/>
                  </a:cubicBezTo>
                  <a:cubicBezTo>
                    <a:pt x="2538298" y="804152"/>
                    <a:pt x="2485604" y="816141"/>
                    <a:pt x="2584938" y="791307"/>
                  </a:cubicBezTo>
                  <a:cubicBezTo>
                    <a:pt x="2649415" y="797169"/>
                    <a:pt x="2714194" y="800335"/>
                    <a:pt x="2778369" y="808892"/>
                  </a:cubicBezTo>
                  <a:cubicBezTo>
                    <a:pt x="2802325" y="812086"/>
                    <a:pt x="2825009" y="821737"/>
                    <a:pt x="2848708" y="826477"/>
                  </a:cubicBezTo>
                  <a:cubicBezTo>
                    <a:pt x="2883670" y="833469"/>
                    <a:pt x="2919253" y="837069"/>
                    <a:pt x="2954215" y="844061"/>
                  </a:cubicBezTo>
                  <a:cubicBezTo>
                    <a:pt x="2977914" y="848801"/>
                    <a:pt x="3001405" y="854701"/>
                    <a:pt x="3024554" y="861646"/>
                  </a:cubicBezTo>
                  <a:cubicBezTo>
                    <a:pt x="3060062" y="872298"/>
                    <a:pt x="3130062" y="896815"/>
                    <a:pt x="3130062" y="896815"/>
                  </a:cubicBezTo>
                  <a:cubicBezTo>
                    <a:pt x="3171093" y="890953"/>
                    <a:pt x="3215279" y="896063"/>
                    <a:pt x="3253154" y="879230"/>
                  </a:cubicBezTo>
                  <a:cubicBezTo>
                    <a:pt x="3272466" y="870647"/>
                    <a:pt x="3286220" y="847506"/>
                    <a:pt x="3288323" y="826477"/>
                  </a:cubicBezTo>
                  <a:cubicBezTo>
                    <a:pt x="3293544" y="774262"/>
                    <a:pt x="3272506" y="679217"/>
                    <a:pt x="3235569" y="633046"/>
                  </a:cubicBezTo>
                  <a:cubicBezTo>
                    <a:pt x="3204499" y="594208"/>
                    <a:pt x="3165231" y="562707"/>
                    <a:pt x="3130062" y="527538"/>
                  </a:cubicBezTo>
                  <a:cubicBezTo>
                    <a:pt x="3118339" y="515815"/>
                    <a:pt x="3104088" y="506164"/>
                    <a:pt x="3094892" y="492369"/>
                  </a:cubicBezTo>
                  <a:lnTo>
                    <a:pt x="3024554" y="386861"/>
                  </a:lnTo>
                  <a:cubicBezTo>
                    <a:pt x="3012831" y="369276"/>
                    <a:pt x="3004329" y="349051"/>
                    <a:pt x="2989385" y="334107"/>
                  </a:cubicBezTo>
                  <a:cubicBezTo>
                    <a:pt x="2960155" y="304878"/>
                    <a:pt x="2941388" y="281514"/>
                    <a:pt x="2901462" y="263769"/>
                  </a:cubicBezTo>
                  <a:cubicBezTo>
                    <a:pt x="2867585" y="248713"/>
                    <a:pt x="2795954" y="228600"/>
                    <a:pt x="2795954" y="228600"/>
                  </a:cubicBezTo>
                  <a:cubicBezTo>
                    <a:pt x="2751517" y="184162"/>
                    <a:pt x="2793023" y="213946"/>
                    <a:pt x="2795954" y="193430"/>
                  </a:cubicBezTo>
                  <a:close/>
                </a:path>
              </a:pathLst>
            </a:custGeom>
            <a:solidFill>
              <a:schemeClr val="accent1">
                <a:alpha val="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D8316CC8-7B5B-3841-9526-A7C49C00440B}"/>
              </a:ext>
            </a:extLst>
          </p:cNvPr>
          <p:cNvSpPr/>
          <p:nvPr/>
        </p:nvSpPr>
        <p:spPr>
          <a:xfrm>
            <a:off x="72092" y="337220"/>
            <a:ext cx="5416813" cy="615553"/>
          </a:xfrm>
          <a:prstGeom prst="rect">
            <a:avLst/>
          </a:prstGeom>
        </p:spPr>
        <p:txBody>
          <a:bodyPr wrap="square">
            <a:spAutoFit/>
          </a:bodyPr>
          <a:lstStyle/>
          <a:p>
            <a:pPr algn="just"/>
            <a:r>
              <a:rPr lang="en-IN" sz="1600" b="1" dirty="0">
                <a:solidFill>
                  <a:schemeClr val="bg1"/>
                </a:solidFill>
              </a:rPr>
              <a:t>A nitrogenous base is linked to the pentose sugar through a </a:t>
            </a:r>
            <a:r>
              <a:rPr lang="en-IN" b="1" u="sng" dirty="0">
                <a:solidFill>
                  <a:schemeClr val="bg1"/>
                </a:solidFill>
              </a:rPr>
              <a:t>N-glycosidic linkage </a:t>
            </a:r>
            <a:r>
              <a:rPr lang="en-IN" sz="1600" b="1" dirty="0">
                <a:solidFill>
                  <a:schemeClr val="bg1"/>
                </a:solidFill>
              </a:rPr>
              <a:t>to form a nucleoside.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4A04C217-A4CC-8F49-9C2D-EDA53AF062F4}"/>
              </a:ext>
            </a:extLst>
          </p:cNvPr>
          <p:cNvGrpSpPr/>
          <p:nvPr/>
        </p:nvGrpSpPr>
        <p:grpSpPr>
          <a:xfrm>
            <a:off x="92916" y="0"/>
            <a:ext cx="4803096" cy="1404019"/>
            <a:chOff x="1776580" y="4203432"/>
            <a:chExt cx="5763715" cy="1684822"/>
          </a:xfrm>
        </p:grpSpPr>
        <p:pic>
          <p:nvPicPr>
            <p:cNvPr id="142" name="Picture 2">
              <a:extLst>
                <a:ext uri="{FF2B5EF4-FFF2-40B4-BE49-F238E27FC236}">
                  <a16:creationId xmlns:a16="http://schemas.microsoft.com/office/drawing/2014/main" id="{8097AF84-7243-1A41-B335-1410E5D46020}"/>
                </a:ext>
              </a:extLst>
            </p:cNvPr>
            <p:cNvPicPr>
              <a:picLocks noChangeAspect="1" noChangeArrowheads="1"/>
            </p:cNvPicPr>
            <p:nvPr/>
          </p:nvPicPr>
          <p:blipFill>
            <a:blip r:embed="rId2" cstate="print"/>
            <a:srcRect l="5172" t="33758" r="8493" b="32281"/>
            <a:stretch>
              <a:fillRect/>
            </a:stretch>
          </p:blipFill>
          <p:spPr bwMode="auto">
            <a:xfrm>
              <a:off x="1776580" y="4613586"/>
              <a:ext cx="5763715" cy="1274668"/>
            </a:xfrm>
            <a:prstGeom prst="rect">
              <a:avLst/>
            </a:prstGeom>
            <a:noFill/>
            <a:ln w="9525">
              <a:noFill/>
              <a:miter lim="800000"/>
              <a:headEnd/>
              <a:tailEnd/>
            </a:ln>
          </p:spPr>
        </p:pic>
        <p:sp>
          <p:nvSpPr>
            <p:cNvPr id="143" name="Rectangle 142">
              <a:extLst>
                <a:ext uri="{FF2B5EF4-FFF2-40B4-BE49-F238E27FC236}">
                  <a16:creationId xmlns:a16="http://schemas.microsoft.com/office/drawing/2014/main" id="{B87380A6-D2B4-EB47-ADEE-05642115454F}"/>
                </a:ext>
              </a:extLst>
            </p:cNvPr>
            <p:cNvSpPr/>
            <p:nvPr/>
          </p:nvSpPr>
          <p:spPr>
            <a:xfrm>
              <a:off x="2051721" y="4203432"/>
              <a:ext cx="4968552" cy="387798"/>
            </a:xfrm>
            <a:prstGeom prst="rect">
              <a:avLst/>
            </a:prstGeom>
          </p:spPr>
          <p:txBody>
            <a:bodyPr wrap="square">
              <a:spAutoFit/>
            </a:bodyPr>
            <a:lstStyle/>
            <a:p>
              <a:r>
                <a:rPr lang="en-IN" sz="1500" b="1" dirty="0"/>
                <a:t>Figure: Schematic structure of a transcription unit</a:t>
              </a:r>
              <a:endParaRPr lang="en-IN" sz="1500" dirty="0"/>
            </a:p>
          </p:txBody>
        </p:sp>
      </p:grpSp>
      <p:sp>
        <p:nvSpPr>
          <p:cNvPr id="8" name="Rectangle 7">
            <a:extLst>
              <a:ext uri="{FF2B5EF4-FFF2-40B4-BE49-F238E27FC236}">
                <a16:creationId xmlns:a16="http://schemas.microsoft.com/office/drawing/2014/main" id="{AF91467A-0443-5441-B715-92457486DFAA}"/>
              </a:ext>
            </a:extLst>
          </p:cNvPr>
          <p:cNvSpPr/>
          <p:nvPr/>
        </p:nvSpPr>
        <p:spPr>
          <a:xfrm>
            <a:off x="7070068" y="2381279"/>
            <a:ext cx="1501117" cy="369332"/>
          </a:xfrm>
          <a:prstGeom prst="rect">
            <a:avLst/>
          </a:prstGeom>
        </p:spPr>
        <p:txBody>
          <a:bodyPr wrap="none">
            <a:spAutoFit/>
          </a:bodyPr>
          <a:lstStyle/>
          <a:p>
            <a:r>
              <a:rPr lang="en-US" b="1" dirty="0"/>
              <a:t>Coding strand</a:t>
            </a:r>
          </a:p>
        </p:txBody>
      </p:sp>
      <p:sp>
        <p:nvSpPr>
          <p:cNvPr id="9" name="Rectangle 8">
            <a:extLst>
              <a:ext uri="{FF2B5EF4-FFF2-40B4-BE49-F238E27FC236}">
                <a16:creationId xmlns:a16="http://schemas.microsoft.com/office/drawing/2014/main" id="{2EF28860-173F-014B-B7AB-E0260DF2D9C1}"/>
              </a:ext>
            </a:extLst>
          </p:cNvPr>
          <p:cNvSpPr/>
          <p:nvPr/>
        </p:nvSpPr>
        <p:spPr>
          <a:xfrm>
            <a:off x="7058882" y="1799271"/>
            <a:ext cx="1724703" cy="369332"/>
          </a:xfrm>
          <a:prstGeom prst="rect">
            <a:avLst/>
          </a:prstGeom>
        </p:spPr>
        <p:txBody>
          <a:bodyPr wrap="none">
            <a:spAutoFit/>
          </a:bodyPr>
          <a:lstStyle/>
          <a:p>
            <a:r>
              <a:rPr lang="en-US" b="1" dirty="0"/>
              <a:t>Template strand</a:t>
            </a:r>
          </a:p>
        </p:txBody>
      </p:sp>
      <p:grpSp>
        <p:nvGrpSpPr>
          <p:cNvPr id="11" name="Group 10">
            <a:extLst>
              <a:ext uri="{FF2B5EF4-FFF2-40B4-BE49-F238E27FC236}">
                <a16:creationId xmlns:a16="http://schemas.microsoft.com/office/drawing/2014/main" id="{CA6F39BC-8EC6-6F41-9F98-CE620CB9B332}"/>
              </a:ext>
            </a:extLst>
          </p:cNvPr>
          <p:cNvGrpSpPr/>
          <p:nvPr/>
        </p:nvGrpSpPr>
        <p:grpSpPr>
          <a:xfrm>
            <a:off x="606240" y="2003121"/>
            <a:ext cx="5741172" cy="566347"/>
            <a:chOff x="1147605" y="3740219"/>
            <a:chExt cx="5741172" cy="269393"/>
          </a:xfrm>
        </p:grpSpPr>
        <p:grpSp>
          <p:nvGrpSpPr>
            <p:cNvPr id="20" name="Group 19">
              <a:extLst>
                <a:ext uri="{FF2B5EF4-FFF2-40B4-BE49-F238E27FC236}">
                  <a16:creationId xmlns:a16="http://schemas.microsoft.com/office/drawing/2014/main" id="{562F65A8-4879-304C-80EB-4AA10F71EEBE}"/>
                </a:ext>
              </a:extLst>
            </p:cNvPr>
            <p:cNvGrpSpPr/>
            <p:nvPr/>
          </p:nvGrpSpPr>
          <p:grpSpPr>
            <a:xfrm>
              <a:off x="5387662" y="3740219"/>
              <a:ext cx="1501115" cy="269393"/>
              <a:chOff x="5447149" y="3740219"/>
              <a:chExt cx="1501115" cy="269393"/>
            </a:xfrm>
          </p:grpSpPr>
          <p:grpSp>
            <p:nvGrpSpPr>
              <p:cNvPr id="98" name="Group 97">
                <a:extLst>
                  <a:ext uri="{FF2B5EF4-FFF2-40B4-BE49-F238E27FC236}">
                    <a16:creationId xmlns:a16="http://schemas.microsoft.com/office/drawing/2014/main" id="{18474AE3-E10F-3B4F-9935-4CC2DD20AFB9}"/>
                  </a:ext>
                </a:extLst>
              </p:cNvPr>
              <p:cNvGrpSpPr/>
              <p:nvPr/>
            </p:nvGrpSpPr>
            <p:grpSpPr>
              <a:xfrm>
                <a:off x="6287242" y="3740219"/>
                <a:ext cx="661022" cy="269393"/>
                <a:chOff x="6287242" y="3740219"/>
                <a:chExt cx="661022" cy="269393"/>
              </a:xfrm>
            </p:grpSpPr>
            <p:grpSp>
              <p:nvGrpSpPr>
                <p:cNvPr id="114" name="Group 113">
                  <a:extLst>
                    <a:ext uri="{FF2B5EF4-FFF2-40B4-BE49-F238E27FC236}">
                      <a16:creationId xmlns:a16="http://schemas.microsoft.com/office/drawing/2014/main" id="{E2C18F88-25A0-A648-98B6-56E39AD4BDBD}"/>
                    </a:ext>
                  </a:extLst>
                </p:cNvPr>
                <p:cNvGrpSpPr/>
                <p:nvPr/>
              </p:nvGrpSpPr>
              <p:grpSpPr>
                <a:xfrm>
                  <a:off x="6732240" y="3740219"/>
                  <a:ext cx="216024" cy="269393"/>
                  <a:chOff x="6732240" y="3740219"/>
                  <a:chExt cx="216024" cy="269393"/>
                </a:xfrm>
              </p:grpSpPr>
              <p:grpSp>
                <p:nvGrpSpPr>
                  <p:cNvPr id="122" name="Group 121">
                    <a:extLst>
                      <a:ext uri="{FF2B5EF4-FFF2-40B4-BE49-F238E27FC236}">
                        <a16:creationId xmlns:a16="http://schemas.microsoft.com/office/drawing/2014/main" id="{4FD5378B-700B-CD40-AF10-2D6C0B3A62A3}"/>
                      </a:ext>
                    </a:extLst>
                  </p:cNvPr>
                  <p:cNvGrpSpPr/>
                  <p:nvPr/>
                </p:nvGrpSpPr>
                <p:grpSpPr>
                  <a:xfrm>
                    <a:off x="6732240" y="3740219"/>
                    <a:ext cx="0" cy="269393"/>
                    <a:chOff x="6732240" y="3740219"/>
                    <a:chExt cx="0" cy="269393"/>
                  </a:xfrm>
                </p:grpSpPr>
                <p:cxnSp>
                  <p:nvCxnSpPr>
                    <p:cNvPr id="126" name="Straight Connector 125">
                      <a:extLst>
                        <a:ext uri="{FF2B5EF4-FFF2-40B4-BE49-F238E27FC236}">
                          <a16:creationId xmlns:a16="http://schemas.microsoft.com/office/drawing/2014/main" id="{71D89848-FE90-1047-B5E7-A1DE9AEBD5B2}"/>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7" name="Straight Connector 126">
                      <a:extLst>
                        <a:ext uri="{FF2B5EF4-FFF2-40B4-BE49-F238E27FC236}">
                          <a16:creationId xmlns:a16="http://schemas.microsoft.com/office/drawing/2014/main" id="{A33F1794-C184-254C-A1C3-ADB5CE52CF0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23" name="Group 122">
                    <a:extLst>
                      <a:ext uri="{FF2B5EF4-FFF2-40B4-BE49-F238E27FC236}">
                        <a16:creationId xmlns:a16="http://schemas.microsoft.com/office/drawing/2014/main" id="{67296D46-C45D-B947-A1D7-51F14C1922F3}"/>
                      </a:ext>
                    </a:extLst>
                  </p:cNvPr>
                  <p:cNvGrpSpPr/>
                  <p:nvPr/>
                </p:nvGrpSpPr>
                <p:grpSpPr>
                  <a:xfrm>
                    <a:off x="6948264" y="3740219"/>
                    <a:ext cx="0" cy="269393"/>
                    <a:chOff x="6732240" y="3740219"/>
                    <a:chExt cx="0" cy="269393"/>
                  </a:xfrm>
                </p:grpSpPr>
                <p:cxnSp>
                  <p:nvCxnSpPr>
                    <p:cNvPr id="124" name="Straight Connector 123">
                      <a:extLst>
                        <a:ext uri="{FF2B5EF4-FFF2-40B4-BE49-F238E27FC236}">
                          <a16:creationId xmlns:a16="http://schemas.microsoft.com/office/drawing/2014/main" id="{7389F9E4-5240-554B-9B9A-5007E0B29CC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25" name="Straight Connector 124">
                      <a:extLst>
                        <a:ext uri="{FF2B5EF4-FFF2-40B4-BE49-F238E27FC236}">
                          <a16:creationId xmlns:a16="http://schemas.microsoft.com/office/drawing/2014/main" id="{67F6AFBC-0F33-594B-A0C3-277CB615E6F3}"/>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15" name="Group 114">
                  <a:extLst>
                    <a:ext uri="{FF2B5EF4-FFF2-40B4-BE49-F238E27FC236}">
                      <a16:creationId xmlns:a16="http://schemas.microsoft.com/office/drawing/2014/main" id="{0E00A098-969D-8340-A98A-0927C95C2DF4}"/>
                    </a:ext>
                  </a:extLst>
                </p:cNvPr>
                <p:cNvGrpSpPr/>
                <p:nvPr/>
              </p:nvGrpSpPr>
              <p:grpSpPr>
                <a:xfrm>
                  <a:off x="6287242" y="3740219"/>
                  <a:ext cx="216024" cy="269393"/>
                  <a:chOff x="6732240" y="3740219"/>
                  <a:chExt cx="216024" cy="269393"/>
                </a:xfrm>
              </p:grpSpPr>
              <p:grpSp>
                <p:nvGrpSpPr>
                  <p:cNvPr id="116" name="Group 115">
                    <a:extLst>
                      <a:ext uri="{FF2B5EF4-FFF2-40B4-BE49-F238E27FC236}">
                        <a16:creationId xmlns:a16="http://schemas.microsoft.com/office/drawing/2014/main" id="{A54216F6-97B1-B04A-A10F-E38AFFCC1B29}"/>
                      </a:ext>
                    </a:extLst>
                  </p:cNvPr>
                  <p:cNvGrpSpPr/>
                  <p:nvPr/>
                </p:nvGrpSpPr>
                <p:grpSpPr>
                  <a:xfrm>
                    <a:off x="6732240" y="3740219"/>
                    <a:ext cx="0" cy="269393"/>
                    <a:chOff x="6732240" y="3740219"/>
                    <a:chExt cx="0" cy="269393"/>
                  </a:xfrm>
                </p:grpSpPr>
                <p:cxnSp>
                  <p:nvCxnSpPr>
                    <p:cNvPr id="120" name="Straight Connector 119">
                      <a:extLst>
                        <a:ext uri="{FF2B5EF4-FFF2-40B4-BE49-F238E27FC236}">
                          <a16:creationId xmlns:a16="http://schemas.microsoft.com/office/drawing/2014/main" id="{62F95C97-8D04-6640-9612-2E2B7B05B833}"/>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21" name="Straight Connector 120">
                      <a:extLst>
                        <a:ext uri="{FF2B5EF4-FFF2-40B4-BE49-F238E27FC236}">
                          <a16:creationId xmlns:a16="http://schemas.microsoft.com/office/drawing/2014/main" id="{DD24DB2D-4C0B-4B4A-A9AE-9E3B9492DDC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17" name="Group 116">
                    <a:extLst>
                      <a:ext uri="{FF2B5EF4-FFF2-40B4-BE49-F238E27FC236}">
                        <a16:creationId xmlns:a16="http://schemas.microsoft.com/office/drawing/2014/main" id="{61F228C1-86A3-A04D-BA13-4A25C4F27145}"/>
                      </a:ext>
                    </a:extLst>
                  </p:cNvPr>
                  <p:cNvGrpSpPr/>
                  <p:nvPr/>
                </p:nvGrpSpPr>
                <p:grpSpPr>
                  <a:xfrm>
                    <a:off x="6948264" y="3740219"/>
                    <a:ext cx="0" cy="269393"/>
                    <a:chOff x="6732240" y="3740219"/>
                    <a:chExt cx="0" cy="269393"/>
                  </a:xfrm>
                </p:grpSpPr>
                <p:cxnSp>
                  <p:nvCxnSpPr>
                    <p:cNvPr id="118" name="Straight Connector 117">
                      <a:extLst>
                        <a:ext uri="{FF2B5EF4-FFF2-40B4-BE49-F238E27FC236}">
                          <a16:creationId xmlns:a16="http://schemas.microsoft.com/office/drawing/2014/main" id="{39AABFE3-8C51-124F-8BE3-55DEB9E51EC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9" name="Straight Connector 118">
                      <a:extLst>
                        <a:ext uri="{FF2B5EF4-FFF2-40B4-BE49-F238E27FC236}">
                          <a16:creationId xmlns:a16="http://schemas.microsoft.com/office/drawing/2014/main" id="{08B5FD83-3AFE-FF48-828E-8AEFA250F48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99" name="Group 98">
                <a:extLst>
                  <a:ext uri="{FF2B5EF4-FFF2-40B4-BE49-F238E27FC236}">
                    <a16:creationId xmlns:a16="http://schemas.microsoft.com/office/drawing/2014/main" id="{105545D0-BCF5-4044-9787-8E7B7776F4F2}"/>
                  </a:ext>
                </a:extLst>
              </p:cNvPr>
              <p:cNvGrpSpPr/>
              <p:nvPr/>
            </p:nvGrpSpPr>
            <p:grpSpPr>
              <a:xfrm>
                <a:off x="5447149" y="3740219"/>
                <a:ext cx="661022" cy="269393"/>
                <a:chOff x="6287242" y="3740219"/>
                <a:chExt cx="661022" cy="269393"/>
              </a:xfrm>
            </p:grpSpPr>
            <p:grpSp>
              <p:nvGrpSpPr>
                <p:cNvPr id="100" name="Group 99">
                  <a:extLst>
                    <a:ext uri="{FF2B5EF4-FFF2-40B4-BE49-F238E27FC236}">
                      <a16:creationId xmlns:a16="http://schemas.microsoft.com/office/drawing/2014/main" id="{D548AC1C-E6B5-014D-B98B-0BA0D3034760}"/>
                    </a:ext>
                  </a:extLst>
                </p:cNvPr>
                <p:cNvGrpSpPr/>
                <p:nvPr/>
              </p:nvGrpSpPr>
              <p:grpSpPr>
                <a:xfrm>
                  <a:off x="6732240" y="3740219"/>
                  <a:ext cx="216024" cy="269393"/>
                  <a:chOff x="6732240" y="3740219"/>
                  <a:chExt cx="216024" cy="269393"/>
                </a:xfrm>
              </p:grpSpPr>
              <p:grpSp>
                <p:nvGrpSpPr>
                  <p:cNvPr id="108" name="Group 107">
                    <a:extLst>
                      <a:ext uri="{FF2B5EF4-FFF2-40B4-BE49-F238E27FC236}">
                        <a16:creationId xmlns:a16="http://schemas.microsoft.com/office/drawing/2014/main" id="{7C450022-DBB0-894C-87C8-BB86809634AF}"/>
                      </a:ext>
                    </a:extLst>
                  </p:cNvPr>
                  <p:cNvGrpSpPr/>
                  <p:nvPr/>
                </p:nvGrpSpPr>
                <p:grpSpPr>
                  <a:xfrm>
                    <a:off x="6732240" y="3740219"/>
                    <a:ext cx="0" cy="269393"/>
                    <a:chOff x="6732240" y="3740219"/>
                    <a:chExt cx="0" cy="269393"/>
                  </a:xfrm>
                </p:grpSpPr>
                <p:cxnSp>
                  <p:nvCxnSpPr>
                    <p:cNvPr id="112" name="Straight Connector 111">
                      <a:extLst>
                        <a:ext uri="{FF2B5EF4-FFF2-40B4-BE49-F238E27FC236}">
                          <a16:creationId xmlns:a16="http://schemas.microsoft.com/office/drawing/2014/main" id="{4F614ECD-E72B-B942-8EFE-C59824DFF919}"/>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3" name="Straight Connector 112">
                      <a:extLst>
                        <a:ext uri="{FF2B5EF4-FFF2-40B4-BE49-F238E27FC236}">
                          <a16:creationId xmlns:a16="http://schemas.microsoft.com/office/drawing/2014/main" id="{ACBFB2B5-C0CD-2C41-B158-F2EE9535E1B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9" name="Group 108">
                    <a:extLst>
                      <a:ext uri="{FF2B5EF4-FFF2-40B4-BE49-F238E27FC236}">
                        <a16:creationId xmlns:a16="http://schemas.microsoft.com/office/drawing/2014/main" id="{82B0FDC2-D4CE-F14F-9780-CECC5F135A2B}"/>
                      </a:ext>
                    </a:extLst>
                  </p:cNvPr>
                  <p:cNvGrpSpPr/>
                  <p:nvPr/>
                </p:nvGrpSpPr>
                <p:grpSpPr>
                  <a:xfrm>
                    <a:off x="6948264" y="3740219"/>
                    <a:ext cx="0" cy="269393"/>
                    <a:chOff x="6732240" y="3740219"/>
                    <a:chExt cx="0" cy="269393"/>
                  </a:xfrm>
                </p:grpSpPr>
                <p:cxnSp>
                  <p:nvCxnSpPr>
                    <p:cNvPr id="110" name="Straight Connector 109">
                      <a:extLst>
                        <a:ext uri="{FF2B5EF4-FFF2-40B4-BE49-F238E27FC236}">
                          <a16:creationId xmlns:a16="http://schemas.microsoft.com/office/drawing/2014/main" id="{B5E73B94-3931-2645-8671-C220FC578BC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11" name="Straight Connector 110">
                      <a:extLst>
                        <a:ext uri="{FF2B5EF4-FFF2-40B4-BE49-F238E27FC236}">
                          <a16:creationId xmlns:a16="http://schemas.microsoft.com/office/drawing/2014/main" id="{E842F440-7F33-164D-8C76-88F3EEF857E8}"/>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101" name="Group 100">
                  <a:extLst>
                    <a:ext uri="{FF2B5EF4-FFF2-40B4-BE49-F238E27FC236}">
                      <a16:creationId xmlns:a16="http://schemas.microsoft.com/office/drawing/2014/main" id="{7E00D32C-679C-264A-A20A-AE4A53264258}"/>
                    </a:ext>
                  </a:extLst>
                </p:cNvPr>
                <p:cNvGrpSpPr/>
                <p:nvPr/>
              </p:nvGrpSpPr>
              <p:grpSpPr>
                <a:xfrm>
                  <a:off x="6287242" y="3740219"/>
                  <a:ext cx="216024" cy="269393"/>
                  <a:chOff x="6732240" y="3740219"/>
                  <a:chExt cx="216024" cy="269393"/>
                </a:xfrm>
              </p:grpSpPr>
              <p:grpSp>
                <p:nvGrpSpPr>
                  <p:cNvPr id="102" name="Group 101">
                    <a:extLst>
                      <a:ext uri="{FF2B5EF4-FFF2-40B4-BE49-F238E27FC236}">
                        <a16:creationId xmlns:a16="http://schemas.microsoft.com/office/drawing/2014/main" id="{9BE35735-B5CC-1944-BCDF-1CED6B4E2D77}"/>
                      </a:ext>
                    </a:extLst>
                  </p:cNvPr>
                  <p:cNvGrpSpPr/>
                  <p:nvPr/>
                </p:nvGrpSpPr>
                <p:grpSpPr>
                  <a:xfrm>
                    <a:off x="6732240" y="3740219"/>
                    <a:ext cx="0" cy="269393"/>
                    <a:chOff x="6732240" y="3740219"/>
                    <a:chExt cx="0" cy="269393"/>
                  </a:xfrm>
                </p:grpSpPr>
                <p:cxnSp>
                  <p:nvCxnSpPr>
                    <p:cNvPr id="106" name="Straight Connector 105">
                      <a:extLst>
                        <a:ext uri="{FF2B5EF4-FFF2-40B4-BE49-F238E27FC236}">
                          <a16:creationId xmlns:a16="http://schemas.microsoft.com/office/drawing/2014/main" id="{DAA83D12-C14B-854D-9B0C-5FDD453488B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07" name="Straight Connector 106">
                      <a:extLst>
                        <a:ext uri="{FF2B5EF4-FFF2-40B4-BE49-F238E27FC236}">
                          <a16:creationId xmlns:a16="http://schemas.microsoft.com/office/drawing/2014/main" id="{7B46E358-AA89-284E-A3DB-9C692190B8C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103" name="Group 102">
                    <a:extLst>
                      <a:ext uri="{FF2B5EF4-FFF2-40B4-BE49-F238E27FC236}">
                        <a16:creationId xmlns:a16="http://schemas.microsoft.com/office/drawing/2014/main" id="{000C5E6D-E886-2647-819B-5DBCAE2D5CA3}"/>
                      </a:ext>
                    </a:extLst>
                  </p:cNvPr>
                  <p:cNvGrpSpPr/>
                  <p:nvPr/>
                </p:nvGrpSpPr>
                <p:grpSpPr>
                  <a:xfrm>
                    <a:off x="6948264" y="3740219"/>
                    <a:ext cx="0" cy="269393"/>
                    <a:chOff x="6732240" y="3740219"/>
                    <a:chExt cx="0" cy="269393"/>
                  </a:xfrm>
                </p:grpSpPr>
                <p:cxnSp>
                  <p:nvCxnSpPr>
                    <p:cNvPr id="104" name="Straight Connector 103">
                      <a:extLst>
                        <a:ext uri="{FF2B5EF4-FFF2-40B4-BE49-F238E27FC236}">
                          <a16:creationId xmlns:a16="http://schemas.microsoft.com/office/drawing/2014/main" id="{195E164A-C5BC-2A42-998D-E7BB1E52B757}"/>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105" name="Straight Connector 104">
                      <a:extLst>
                        <a:ext uri="{FF2B5EF4-FFF2-40B4-BE49-F238E27FC236}">
                          <a16:creationId xmlns:a16="http://schemas.microsoft.com/office/drawing/2014/main" id="{3896BF37-9E26-C244-B637-3D8DA299B8E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1" name="Group 20">
              <a:extLst>
                <a:ext uri="{FF2B5EF4-FFF2-40B4-BE49-F238E27FC236}">
                  <a16:creationId xmlns:a16="http://schemas.microsoft.com/office/drawing/2014/main" id="{EACFF994-E26E-AB4F-A646-F7E24B9F7095}"/>
                </a:ext>
              </a:extLst>
            </p:cNvPr>
            <p:cNvGrpSpPr/>
            <p:nvPr/>
          </p:nvGrpSpPr>
          <p:grpSpPr>
            <a:xfrm>
              <a:off x="3689947" y="3740219"/>
              <a:ext cx="1501115" cy="269393"/>
              <a:chOff x="5447149" y="3740219"/>
              <a:chExt cx="1501115" cy="269393"/>
            </a:xfrm>
          </p:grpSpPr>
          <p:grpSp>
            <p:nvGrpSpPr>
              <p:cNvPr id="68" name="Group 67">
                <a:extLst>
                  <a:ext uri="{FF2B5EF4-FFF2-40B4-BE49-F238E27FC236}">
                    <a16:creationId xmlns:a16="http://schemas.microsoft.com/office/drawing/2014/main" id="{A883C449-9A27-2D42-A3B5-19CCF4521D6C}"/>
                  </a:ext>
                </a:extLst>
              </p:cNvPr>
              <p:cNvGrpSpPr/>
              <p:nvPr/>
            </p:nvGrpSpPr>
            <p:grpSpPr>
              <a:xfrm>
                <a:off x="6287242" y="3740219"/>
                <a:ext cx="661022" cy="269393"/>
                <a:chOff x="6287242" y="3740219"/>
                <a:chExt cx="661022" cy="269393"/>
              </a:xfrm>
            </p:grpSpPr>
            <p:grpSp>
              <p:nvGrpSpPr>
                <p:cNvPr id="84" name="Group 83">
                  <a:extLst>
                    <a:ext uri="{FF2B5EF4-FFF2-40B4-BE49-F238E27FC236}">
                      <a16:creationId xmlns:a16="http://schemas.microsoft.com/office/drawing/2014/main" id="{6FA37052-ABB6-FC43-A200-3A3F03F69746}"/>
                    </a:ext>
                  </a:extLst>
                </p:cNvPr>
                <p:cNvGrpSpPr/>
                <p:nvPr/>
              </p:nvGrpSpPr>
              <p:grpSpPr>
                <a:xfrm>
                  <a:off x="6732240" y="3740219"/>
                  <a:ext cx="216024" cy="269393"/>
                  <a:chOff x="6732240" y="3740219"/>
                  <a:chExt cx="216024" cy="269393"/>
                </a:xfrm>
              </p:grpSpPr>
              <p:grpSp>
                <p:nvGrpSpPr>
                  <p:cNvPr id="92" name="Group 91">
                    <a:extLst>
                      <a:ext uri="{FF2B5EF4-FFF2-40B4-BE49-F238E27FC236}">
                        <a16:creationId xmlns:a16="http://schemas.microsoft.com/office/drawing/2014/main" id="{B20392A8-CF50-1549-B193-0AF68264A2DA}"/>
                      </a:ext>
                    </a:extLst>
                  </p:cNvPr>
                  <p:cNvGrpSpPr/>
                  <p:nvPr/>
                </p:nvGrpSpPr>
                <p:grpSpPr>
                  <a:xfrm>
                    <a:off x="6732240" y="3740219"/>
                    <a:ext cx="0" cy="269393"/>
                    <a:chOff x="6732240" y="3740219"/>
                    <a:chExt cx="0" cy="269393"/>
                  </a:xfrm>
                </p:grpSpPr>
                <p:cxnSp>
                  <p:nvCxnSpPr>
                    <p:cNvPr id="96" name="Straight Connector 95">
                      <a:extLst>
                        <a:ext uri="{FF2B5EF4-FFF2-40B4-BE49-F238E27FC236}">
                          <a16:creationId xmlns:a16="http://schemas.microsoft.com/office/drawing/2014/main" id="{5E951AA9-2600-654F-9B46-C8C661A56FE5}"/>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7" name="Straight Connector 96">
                      <a:extLst>
                        <a:ext uri="{FF2B5EF4-FFF2-40B4-BE49-F238E27FC236}">
                          <a16:creationId xmlns:a16="http://schemas.microsoft.com/office/drawing/2014/main" id="{EFCFDA7A-E7CE-1947-881F-4993D2BFF4D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93" name="Group 92">
                    <a:extLst>
                      <a:ext uri="{FF2B5EF4-FFF2-40B4-BE49-F238E27FC236}">
                        <a16:creationId xmlns:a16="http://schemas.microsoft.com/office/drawing/2014/main" id="{D49B74EE-F479-3342-81D7-E146126E1BEE}"/>
                      </a:ext>
                    </a:extLst>
                  </p:cNvPr>
                  <p:cNvGrpSpPr/>
                  <p:nvPr/>
                </p:nvGrpSpPr>
                <p:grpSpPr>
                  <a:xfrm>
                    <a:off x="6948264" y="3740219"/>
                    <a:ext cx="0" cy="269393"/>
                    <a:chOff x="6732240" y="3740219"/>
                    <a:chExt cx="0" cy="269393"/>
                  </a:xfrm>
                </p:grpSpPr>
                <p:cxnSp>
                  <p:nvCxnSpPr>
                    <p:cNvPr id="94" name="Straight Connector 93">
                      <a:extLst>
                        <a:ext uri="{FF2B5EF4-FFF2-40B4-BE49-F238E27FC236}">
                          <a16:creationId xmlns:a16="http://schemas.microsoft.com/office/drawing/2014/main" id="{C311D0CF-DBA7-2040-9112-BE06F587651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95" name="Straight Connector 94">
                      <a:extLst>
                        <a:ext uri="{FF2B5EF4-FFF2-40B4-BE49-F238E27FC236}">
                          <a16:creationId xmlns:a16="http://schemas.microsoft.com/office/drawing/2014/main" id="{8EA4496C-3C0E-DC43-8E2E-31B1F010B930}"/>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85" name="Group 84">
                  <a:extLst>
                    <a:ext uri="{FF2B5EF4-FFF2-40B4-BE49-F238E27FC236}">
                      <a16:creationId xmlns:a16="http://schemas.microsoft.com/office/drawing/2014/main" id="{CC2EA1A5-2B33-DA4E-B9E0-45E7C9FB8ADF}"/>
                    </a:ext>
                  </a:extLst>
                </p:cNvPr>
                <p:cNvGrpSpPr/>
                <p:nvPr/>
              </p:nvGrpSpPr>
              <p:grpSpPr>
                <a:xfrm>
                  <a:off x="6287242" y="3740219"/>
                  <a:ext cx="216024" cy="269393"/>
                  <a:chOff x="6732240" y="3740219"/>
                  <a:chExt cx="216024" cy="269393"/>
                </a:xfrm>
              </p:grpSpPr>
              <p:grpSp>
                <p:nvGrpSpPr>
                  <p:cNvPr id="86" name="Group 85">
                    <a:extLst>
                      <a:ext uri="{FF2B5EF4-FFF2-40B4-BE49-F238E27FC236}">
                        <a16:creationId xmlns:a16="http://schemas.microsoft.com/office/drawing/2014/main" id="{948D37FF-B196-0E44-970C-F85B2C51046E}"/>
                      </a:ext>
                    </a:extLst>
                  </p:cNvPr>
                  <p:cNvGrpSpPr/>
                  <p:nvPr/>
                </p:nvGrpSpPr>
                <p:grpSpPr>
                  <a:xfrm>
                    <a:off x="6732240" y="3740219"/>
                    <a:ext cx="0" cy="269393"/>
                    <a:chOff x="6732240" y="3740219"/>
                    <a:chExt cx="0" cy="269393"/>
                  </a:xfrm>
                </p:grpSpPr>
                <p:cxnSp>
                  <p:nvCxnSpPr>
                    <p:cNvPr id="90" name="Straight Connector 89">
                      <a:extLst>
                        <a:ext uri="{FF2B5EF4-FFF2-40B4-BE49-F238E27FC236}">
                          <a16:creationId xmlns:a16="http://schemas.microsoft.com/office/drawing/2014/main" id="{1DFB33E2-BCB6-6C4E-83B6-63DA51900F30}"/>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1" name="Straight Connector 90">
                      <a:extLst>
                        <a:ext uri="{FF2B5EF4-FFF2-40B4-BE49-F238E27FC236}">
                          <a16:creationId xmlns:a16="http://schemas.microsoft.com/office/drawing/2014/main" id="{93AD33C9-1F12-0A4A-9EA5-4B2F173EDA2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87" name="Group 86">
                    <a:extLst>
                      <a:ext uri="{FF2B5EF4-FFF2-40B4-BE49-F238E27FC236}">
                        <a16:creationId xmlns:a16="http://schemas.microsoft.com/office/drawing/2014/main" id="{1A335E9C-D714-1C4E-9CDD-28DC246EFD7F}"/>
                      </a:ext>
                    </a:extLst>
                  </p:cNvPr>
                  <p:cNvGrpSpPr/>
                  <p:nvPr/>
                </p:nvGrpSpPr>
                <p:grpSpPr>
                  <a:xfrm>
                    <a:off x="6948264" y="3740219"/>
                    <a:ext cx="0" cy="269393"/>
                    <a:chOff x="6732240" y="3740219"/>
                    <a:chExt cx="0" cy="269393"/>
                  </a:xfrm>
                </p:grpSpPr>
                <p:cxnSp>
                  <p:nvCxnSpPr>
                    <p:cNvPr id="88" name="Straight Connector 87">
                      <a:extLst>
                        <a:ext uri="{FF2B5EF4-FFF2-40B4-BE49-F238E27FC236}">
                          <a16:creationId xmlns:a16="http://schemas.microsoft.com/office/drawing/2014/main" id="{DB6282E6-DE99-C04A-868E-0E5831EAC36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9" name="Straight Connector 88">
                      <a:extLst>
                        <a:ext uri="{FF2B5EF4-FFF2-40B4-BE49-F238E27FC236}">
                          <a16:creationId xmlns:a16="http://schemas.microsoft.com/office/drawing/2014/main" id="{7201585D-F3EB-DD41-9C52-B1C400F1FBFF}"/>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69" name="Group 68">
                <a:extLst>
                  <a:ext uri="{FF2B5EF4-FFF2-40B4-BE49-F238E27FC236}">
                    <a16:creationId xmlns:a16="http://schemas.microsoft.com/office/drawing/2014/main" id="{DEB282AA-030D-BB44-8188-12E14572F4A5}"/>
                  </a:ext>
                </a:extLst>
              </p:cNvPr>
              <p:cNvGrpSpPr/>
              <p:nvPr/>
            </p:nvGrpSpPr>
            <p:grpSpPr>
              <a:xfrm>
                <a:off x="5447149" y="3740219"/>
                <a:ext cx="661022" cy="269393"/>
                <a:chOff x="6287242" y="3740219"/>
                <a:chExt cx="661022" cy="269393"/>
              </a:xfrm>
            </p:grpSpPr>
            <p:grpSp>
              <p:nvGrpSpPr>
                <p:cNvPr id="70" name="Group 69">
                  <a:extLst>
                    <a:ext uri="{FF2B5EF4-FFF2-40B4-BE49-F238E27FC236}">
                      <a16:creationId xmlns:a16="http://schemas.microsoft.com/office/drawing/2014/main" id="{42386FAB-6639-AC41-8331-CE8FBCAA2419}"/>
                    </a:ext>
                  </a:extLst>
                </p:cNvPr>
                <p:cNvGrpSpPr/>
                <p:nvPr/>
              </p:nvGrpSpPr>
              <p:grpSpPr>
                <a:xfrm>
                  <a:off x="6732240" y="3740219"/>
                  <a:ext cx="216024" cy="269393"/>
                  <a:chOff x="6732240" y="3740219"/>
                  <a:chExt cx="216024" cy="269393"/>
                </a:xfrm>
              </p:grpSpPr>
              <p:grpSp>
                <p:nvGrpSpPr>
                  <p:cNvPr id="78" name="Group 77">
                    <a:extLst>
                      <a:ext uri="{FF2B5EF4-FFF2-40B4-BE49-F238E27FC236}">
                        <a16:creationId xmlns:a16="http://schemas.microsoft.com/office/drawing/2014/main" id="{BCF46F99-CC75-424B-9C07-D39495FA96B1}"/>
                      </a:ext>
                    </a:extLst>
                  </p:cNvPr>
                  <p:cNvGrpSpPr/>
                  <p:nvPr/>
                </p:nvGrpSpPr>
                <p:grpSpPr>
                  <a:xfrm>
                    <a:off x="6732240" y="3740219"/>
                    <a:ext cx="0" cy="269393"/>
                    <a:chOff x="6732240" y="3740219"/>
                    <a:chExt cx="0" cy="269393"/>
                  </a:xfrm>
                </p:grpSpPr>
                <p:cxnSp>
                  <p:nvCxnSpPr>
                    <p:cNvPr id="82" name="Straight Connector 81">
                      <a:extLst>
                        <a:ext uri="{FF2B5EF4-FFF2-40B4-BE49-F238E27FC236}">
                          <a16:creationId xmlns:a16="http://schemas.microsoft.com/office/drawing/2014/main" id="{F4EBE740-98ED-ED4B-AF91-0EDB6F222AB1}"/>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C59128D6-7B78-D94F-B753-6E1E25D15498}"/>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9" name="Group 78">
                    <a:extLst>
                      <a:ext uri="{FF2B5EF4-FFF2-40B4-BE49-F238E27FC236}">
                        <a16:creationId xmlns:a16="http://schemas.microsoft.com/office/drawing/2014/main" id="{FB326CBD-66DD-5B4D-A02A-81A7A514E34E}"/>
                      </a:ext>
                    </a:extLst>
                  </p:cNvPr>
                  <p:cNvGrpSpPr/>
                  <p:nvPr/>
                </p:nvGrpSpPr>
                <p:grpSpPr>
                  <a:xfrm>
                    <a:off x="6948264" y="3740219"/>
                    <a:ext cx="0" cy="269393"/>
                    <a:chOff x="6732240" y="3740219"/>
                    <a:chExt cx="0" cy="269393"/>
                  </a:xfrm>
                </p:grpSpPr>
                <p:cxnSp>
                  <p:nvCxnSpPr>
                    <p:cNvPr id="80" name="Straight Connector 79">
                      <a:extLst>
                        <a:ext uri="{FF2B5EF4-FFF2-40B4-BE49-F238E27FC236}">
                          <a16:creationId xmlns:a16="http://schemas.microsoft.com/office/drawing/2014/main" id="{83AD4F12-0C6D-7D46-863E-36701C8592D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81" name="Straight Connector 80">
                      <a:extLst>
                        <a:ext uri="{FF2B5EF4-FFF2-40B4-BE49-F238E27FC236}">
                          <a16:creationId xmlns:a16="http://schemas.microsoft.com/office/drawing/2014/main" id="{292F59C8-6C7A-BF4B-9009-8D384EE6C39F}"/>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71" name="Group 70">
                  <a:extLst>
                    <a:ext uri="{FF2B5EF4-FFF2-40B4-BE49-F238E27FC236}">
                      <a16:creationId xmlns:a16="http://schemas.microsoft.com/office/drawing/2014/main" id="{5F36AA9B-7189-C640-8179-0B57AFCCD36B}"/>
                    </a:ext>
                  </a:extLst>
                </p:cNvPr>
                <p:cNvGrpSpPr/>
                <p:nvPr/>
              </p:nvGrpSpPr>
              <p:grpSpPr>
                <a:xfrm>
                  <a:off x="6287242" y="3740219"/>
                  <a:ext cx="216024" cy="269393"/>
                  <a:chOff x="6732240" y="3740219"/>
                  <a:chExt cx="216024" cy="269393"/>
                </a:xfrm>
              </p:grpSpPr>
              <p:grpSp>
                <p:nvGrpSpPr>
                  <p:cNvPr id="72" name="Group 71">
                    <a:extLst>
                      <a:ext uri="{FF2B5EF4-FFF2-40B4-BE49-F238E27FC236}">
                        <a16:creationId xmlns:a16="http://schemas.microsoft.com/office/drawing/2014/main" id="{C7B8035B-B6D9-E749-97B1-76C3A6551FB7}"/>
                      </a:ext>
                    </a:extLst>
                  </p:cNvPr>
                  <p:cNvGrpSpPr/>
                  <p:nvPr/>
                </p:nvGrpSpPr>
                <p:grpSpPr>
                  <a:xfrm>
                    <a:off x="6732240" y="3740219"/>
                    <a:ext cx="0" cy="269393"/>
                    <a:chOff x="6732240" y="3740219"/>
                    <a:chExt cx="0" cy="269393"/>
                  </a:xfrm>
                </p:grpSpPr>
                <p:cxnSp>
                  <p:nvCxnSpPr>
                    <p:cNvPr id="76" name="Straight Connector 75">
                      <a:extLst>
                        <a:ext uri="{FF2B5EF4-FFF2-40B4-BE49-F238E27FC236}">
                          <a16:creationId xmlns:a16="http://schemas.microsoft.com/office/drawing/2014/main" id="{80411236-99B5-5948-873E-C2BA5837EA1E}"/>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77" name="Straight Connector 76">
                      <a:extLst>
                        <a:ext uri="{FF2B5EF4-FFF2-40B4-BE49-F238E27FC236}">
                          <a16:creationId xmlns:a16="http://schemas.microsoft.com/office/drawing/2014/main" id="{10A0F718-1829-0246-8836-07F06591B39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73" name="Group 72">
                    <a:extLst>
                      <a:ext uri="{FF2B5EF4-FFF2-40B4-BE49-F238E27FC236}">
                        <a16:creationId xmlns:a16="http://schemas.microsoft.com/office/drawing/2014/main" id="{E4373CA6-1B49-CF40-A76F-9F69CD76871B}"/>
                      </a:ext>
                    </a:extLst>
                  </p:cNvPr>
                  <p:cNvGrpSpPr/>
                  <p:nvPr/>
                </p:nvGrpSpPr>
                <p:grpSpPr>
                  <a:xfrm>
                    <a:off x="6948264" y="3740219"/>
                    <a:ext cx="0" cy="269393"/>
                    <a:chOff x="6732240" y="3740219"/>
                    <a:chExt cx="0" cy="269393"/>
                  </a:xfrm>
                </p:grpSpPr>
                <p:cxnSp>
                  <p:nvCxnSpPr>
                    <p:cNvPr id="74" name="Straight Connector 73">
                      <a:extLst>
                        <a:ext uri="{FF2B5EF4-FFF2-40B4-BE49-F238E27FC236}">
                          <a16:creationId xmlns:a16="http://schemas.microsoft.com/office/drawing/2014/main" id="{E2D76BA6-7E6F-B140-86F9-B6FD7B709096}"/>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D1856A94-EBAD-0C47-9CFE-11A4C6484B09}"/>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2" name="Group 21">
              <a:extLst>
                <a:ext uri="{FF2B5EF4-FFF2-40B4-BE49-F238E27FC236}">
                  <a16:creationId xmlns:a16="http://schemas.microsoft.com/office/drawing/2014/main" id="{E0C2F3F3-A769-4448-B5B2-24CBD711EB56}"/>
                </a:ext>
              </a:extLst>
            </p:cNvPr>
            <p:cNvGrpSpPr/>
            <p:nvPr/>
          </p:nvGrpSpPr>
          <p:grpSpPr>
            <a:xfrm>
              <a:off x="1979712" y="3740219"/>
              <a:ext cx="1501115" cy="269393"/>
              <a:chOff x="5447149" y="3740219"/>
              <a:chExt cx="1501115" cy="269393"/>
            </a:xfrm>
          </p:grpSpPr>
          <p:grpSp>
            <p:nvGrpSpPr>
              <p:cNvPr id="38" name="Group 37">
                <a:extLst>
                  <a:ext uri="{FF2B5EF4-FFF2-40B4-BE49-F238E27FC236}">
                    <a16:creationId xmlns:a16="http://schemas.microsoft.com/office/drawing/2014/main" id="{5D599474-85A0-FE45-8A5D-6E93A7E7A960}"/>
                  </a:ext>
                </a:extLst>
              </p:cNvPr>
              <p:cNvGrpSpPr/>
              <p:nvPr/>
            </p:nvGrpSpPr>
            <p:grpSpPr>
              <a:xfrm>
                <a:off x="6287242" y="3740219"/>
                <a:ext cx="661022" cy="269393"/>
                <a:chOff x="6287242" y="3740219"/>
                <a:chExt cx="661022" cy="269393"/>
              </a:xfrm>
            </p:grpSpPr>
            <p:grpSp>
              <p:nvGrpSpPr>
                <p:cNvPr id="54" name="Group 53">
                  <a:extLst>
                    <a:ext uri="{FF2B5EF4-FFF2-40B4-BE49-F238E27FC236}">
                      <a16:creationId xmlns:a16="http://schemas.microsoft.com/office/drawing/2014/main" id="{5A1F1EDB-E4FE-BA4D-AA20-752F95868426}"/>
                    </a:ext>
                  </a:extLst>
                </p:cNvPr>
                <p:cNvGrpSpPr/>
                <p:nvPr/>
              </p:nvGrpSpPr>
              <p:grpSpPr>
                <a:xfrm>
                  <a:off x="6732240" y="3740219"/>
                  <a:ext cx="216024" cy="269393"/>
                  <a:chOff x="6732240" y="3740219"/>
                  <a:chExt cx="216024" cy="269393"/>
                </a:xfrm>
              </p:grpSpPr>
              <p:grpSp>
                <p:nvGrpSpPr>
                  <p:cNvPr id="62" name="Group 61">
                    <a:extLst>
                      <a:ext uri="{FF2B5EF4-FFF2-40B4-BE49-F238E27FC236}">
                        <a16:creationId xmlns:a16="http://schemas.microsoft.com/office/drawing/2014/main" id="{EF76FF9D-5D54-F44C-BF69-B88031F91230}"/>
                      </a:ext>
                    </a:extLst>
                  </p:cNvPr>
                  <p:cNvGrpSpPr/>
                  <p:nvPr/>
                </p:nvGrpSpPr>
                <p:grpSpPr>
                  <a:xfrm>
                    <a:off x="6732240" y="3740219"/>
                    <a:ext cx="0" cy="269393"/>
                    <a:chOff x="6732240" y="3740219"/>
                    <a:chExt cx="0" cy="269393"/>
                  </a:xfrm>
                </p:grpSpPr>
                <p:cxnSp>
                  <p:nvCxnSpPr>
                    <p:cNvPr id="66" name="Straight Connector 65">
                      <a:extLst>
                        <a:ext uri="{FF2B5EF4-FFF2-40B4-BE49-F238E27FC236}">
                          <a16:creationId xmlns:a16="http://schemas.microsoft.com/office/drawing/2014/main" id="{F5BB1853-8E42-0F40-A83C-91A7AAC6041D}"/>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AC8493DB-ED44-2E48-BE33-BEE9778686B3}"/>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63" name="Group 62">
                    <a:extLst>
                      <a:ext uri="{FF2B5EF4-FFF2-40B4-BE49-F238E27FC236}">
                        <a16:creationId xmlns:a16="http://schemas.microsoft.com/office/drawing/2014/main" id="{70287CD1-31BE-E14F-BB69-922F8BF4CB77}"/>
                      </a:ext>
                    </a:extLst>
                  </p:cNvPr>
                  <p:cNvGrpSpPr/>
                  <p:nvPr/>
                </p:nvGrpSpPr>
                <p:grpSpPr>
                  <a:xfrm>
                    <a:off x="6948264" y="3740219"/>
                    <a:ext cx="0" cy="269393"/>
                    <a:chOff x="6732240" y="3740219"/>
                    <a:chExt cx="0" cy="269393"/>
                  </a:xfrm>
                </p:grpSpPr>
                <p:cxnSp>
                  <p:nvCxnSpPr>
                    <p:cNvPr id="64" name="Straight Connector 63">
                      <a:extLst>
                        <a:ext uri="{FF2B5EF4-FFF2-40B4-BE49-F238E27FC236}">
                          <a16:creationId xmlns:a16="http://schemas.microsoft.com/office/drawing/2014/main" id="{F9A9B3AB-9C56-8F42-BC84-7F033B8DBA48}"/>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65" name="Straight Connector 64">
                      <a:extLst>
                        <a:ext uri="{FF2B5EF4-FFF2-40B4-BE49-F238E27FC236}">
                          <a16:creationId xmlns:a16="http://schemas.microsoft.com/office/drawing/2014/main" id="{71B95A2F-AC28-4440-A8FD-80E0F1CBDB8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55" name="Group 54">
                  <a:extLst>
                    <a:ext uri="{FF2B5EF4-FFF2-40B4-BE49-F238E27FC236}">
                      <a16:creationId xmlns:a16="http://schemas.microsoft.com/office/drawing/2014/main" id="{38EF6218-966A-8F4D-85FA-BC634681B3A4}"/>
                    </a:ext>
                  </a:extLst>
                </p:cNvPr>
                <p:cNvGrpSpPr/>
                <p:nvPr/>
              </p:nvGrpSpPr>
              <p:grpSpPr>
                <a:xfrm>
                  <a:off x="6287242" y="3740219"/>
                  <a:ext cx="216024" cy="269393"/>
                  <a:chOff x="6732240" y="3740219"/>
                  <a:chExt cx="216024" cy="269393"/>
                </a:xfrm>
              </p:grpSpPr>
              <p:grpSp>
                <p:nvGrpSpPr>
                  <p:cNvPr id="56" name="Group 55">
                    <a:extLst>
                      <a:ext uri="{FF2B5EF4-FFF2-40B4-BE49-F238E27FC236}">
                        <a16:creationId xmlns:a16="http://schemas.microsoft.com/office/drawing/2014/main" id="{FAB02461-D946-F24A-8F37-D466EDE7D704}"/>
                      </a:ext>
                    </a:extLst>
                  </p:cNvPr>
                  <p:cNvGrpSpPr/>
                  <p:nvPr/>
                </p:nvGrpSpPr>
                <p:grpSpPr>
                  <a:xfrm>
                    <a:off x="6732240" y="3740219"/>
                    <a:ext cx="0" cy="269393"/>
                    <a:chOff x="6732240" y="3740219"/>
                    <a:chExt cx="0" cy="269393"/>
                  </a:xfrm>
                </p:grpSpPr>
                <p:cxnSp>
                  <p:nvCxnSpPr>
                    <p:cNvPr id="60" name="Straight Connector 59">
                      <a:extLst>
                        <a:ext uri="{FF2B5EF4-FFF2-40B4-BE49-F238E27FC236}">
                          <a16:creationId xmlns:a16="http://schemas.microsoft.com/office/drawing/2014/main" id="{FD57BEEA-0C28-2B4F-B005-1061DFF2DD66}"/>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3713F4E5-0E32-AD4A-AD6D-472FED60F1E2}"/>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57" name="Group 56">
                    <a:extLst>
                      <a:ext uri="{FF2B5EF4-FFF2-40B4-BE49-F238E27FC236}">
                        <a16:creationId xmlns:a16="http://schemas.microsoft.com/office/drawing/2014/main" id="{51FD76E2-6A5D-4B4B-8AC8-2231DD352E31}"/>
                      </a:ext>
                    </a:extLst>
                  </p:cNvPr>
                  <p:cNvGrpSpPr/>
                  <p:nvPr/>
                </p:nvGrpSpPr>
                <p:grpSpPr>
                  <a:xfrm>
                    <a:off x="6948264" y="3740219"/>
                    <a:ext cx="0" cy="269393"/>
                    <a:chOff x="6732240" y="3740219"/>
                    <a:chExt cx="0" cy="269393"/>
                  </a:xfrm>
                </p:grpSpPr>
                <p:cxnSp>
                  <p:nvCxnSpPr>
                    <p:cNvPr id="58" name="Straight Connector 57">
                      <a:extLst>
                        <a:ext uri="{FF2B5EF4-FFF2-40B4-BE49-F238E27FC236}">
                          <a16:creationId xmlns:a16="http://schemas.microsoft.com/office/drawing/2014/main" id="{9586E07E-AAF3-0545-9B66-324AAE73573A}"/>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9" name="Straight Connector 58">
                      <a:extLst>
                        <a:ext uri="{FF2B5EF4-FFF2-40B4-BE49-F238E27FC236}">
                          <a16:creationId xmlns:a16="http://schemas.microsoft.com/office/drawing/2014/main" id="{E573FF80-799A-0144-8CDF-82355A26021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nvGrpSpPr>
              <p:cNvPr id="39" name="Group 38">
                <a:extLst>
                  <a:ext uri="{FF2B5EF4-FFF2-40B4-BE49-F238E27FC236}">
                    <a16:creationId xmlns:a16="http://schemas.microsoft.com/office/drawing/2014/main" id="{5DE964F9-7E10-CE49-AA1E-56E7271C334C}"/>
                  </a:ext>
                </a:extLst>
              </p:cNvPr>
              <p:cNvGrpSpPr/>
              <p:nvPr/>
            </p:nvGrpSpPr>
            <p:grpSpPr>
              <a:xfrm>
                <a:off x="5447149" y="3740219"/>
                <a:ext cx="661022" cy="269393"/>
                <a:chOff x="6287242" y="3740219"/>
                <a:chExt cx="661022" cy="269393"/>
              </a:xfrm>
            </p:grpSpPr>
            <p:grpSp>
              <p:nvGrpSpPr>
                <p:cNvPr id="40" name="Group 39">
                  <a:extLst>
                    <a:ext uri="{FF2B5EF4-FFF2-40B4-BE49-F238E27FC236}">
                      <a16:creationId xmlns:a16="http://schemas.microsoft.com/office/drawing/2014/main" id="{E102A77F-55D8-D347-BEF6-2C4AAC34D335}"/>
                    </a:ext>
                  </a:extLst>
                </p:cNvPr>
                <p:cNvGrpSpPr/>
                <p:nvPr/>
              </p:nvGrpSpPr>
              <p:grpSpPr>
                <a:xfrm>
                  <a:off x="6732240" y="3740219"/>
                  <a:ext cx="216024" cy="269393"/>
                  <a:chOff x="6732240" y="3740219"/>
                  <a:chExt cx="216024" cy="269393"/>
                </a:xfrm>
              </p:grpSpPr>
              <p:grpSp>
                <p:nvGrpSpPr>
                  <p:cNvPr id="48" name="Group 47">
                    <a:extLst>
                      <a:ext uri="{FF2B5EF4-FFF2-40B4-BE49-F238E27FC236}">
                        <a16:creationId xmlns:a16="http://schemas.microsoft.com/office/drawing/2014/main" id="{ACD30CC4-9349-8E48-A17A-C59252C16D49}"/>
                      </a:ext>
                    </a:extLst>
                  </p:cNvPr>
                  <p:cNvGrpSpPr/>
                  <p:nvPr/>
                </p:nvGrpSpPr>
                <p:grpSpPr>
                  <a:xfrm>
                    <a:off x="6732240" y="3740219"/>
                    <a:ext cx="0" cy="269393"/>
                    <a:chOff x="6732240" y="3740219"/>
                    <a:chExt cx="0" cy="269393"/>
                  </a:xfrm>
                </p:grpSpPr>
                <p:cxnSp>
                  <p:nvCxnSpPr>
                    <p:cNvPr id="52" name="Straight Connector 51">
                      <a:extLst>
                        <a:ext uri="{FF2B5EF4-FFF2-40B4-BE49-F238E27FC236}">
                          <a16:creationId xmlns:a16="http://schemas.microsoft.com/office/drawing/2014/main" id="{89E2CDDA-751C-C64B-A868-2D519430191C}"/>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DD6DA228-C02B-AB41-BBFE-E90D16C21F5A}"/>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9" name="Group 48">
                    <a:extLst>
                      <a:ext uri="{FF2B5EF4-FFF2-40B4-BE49-F238E27FC236}">
                        <a16:creationId xmlns:a16="http://schemas.microsoft.com/office/drawing/2014/main" id="{B11C7DB9-2667-AD4F-883E-A1D8FD8437C7}"/>
                      </a:ext>
                    </a:extLst>
                  </p:cNvPr>
                  <p:cNvGrpSpPr/>
                  <p:nvPr/>
                </p:nvGrpSpPr>
                <p:grpSpPr>
                  <a:xfrm>
                    <a:off x="6948264" y="3740219"/>
                    <a:ext cx="0" cy="269393"/>
                    <a:chOff x="6732240" y="3740219"/>
                    <a:chExt cx="0" cy="269393"/>
                  </a:xfrm>
                </p:grpSpPr>
                <p:cxnSp>
                  <p:nvCxnSpPr>
                    <p:cNvPr id="50" name="Straight Connector 49">
                      <a:extLst>
                        <a:ext uri="{FF2B5EF4-FFF2-40B4-BE49-F238E27FC236}">
                          <a16:creationId xmlns:a16="http://schemas.microsoft.com/office/drawing/2014/main" id="{872E3E05-47EB-194E-8CC0-F38D62854575}"/>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D92A977D-FE0C-3E41-AAB5-712DA23D79D4}"/>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41" name="Group 40">
                  <a:extLst>
                    <a:ext uri="{FF2B5EF4-FFF2-40B4-BE49-F238E27FC236}">
                      <a16:creationId xmlns:a16="http://schemas.microsoft.com/office/drawing/2014/main" id="{34122383-123E-8A42-91A6-E79C1822F314}"/>
                    </a:ext>
                  </a:extLst>
                </p:cNvPr>
                <p:cNvGrpSpPr/>
                <p:nvPr/>
              </p:nvGrpSpPr>
              <p:grpSpPr>
                <a:xfrm>
                  <a:off x="6287242" y="3740219"/>
                  <a:ext cx="216024" cy="269393"/>
                  <a:chOff x="6732240" y="3740219"/>
                  <a:chExt cx="216024" cy="269393"/>
                </a:xfrm>
              </p:grpSpPr>
              <p:grpSp>
                <p:nvGrpSpPr>
                  <p:cNvPr id="42" name="Group 41">
                    <a:extLst>
                      <a:ext uri="{FF2B5EF4-FFF2-40B4-BE49-F238E27FC236}">
                        <a16:creationId xmlns:a16="http://schemas.microsoft.com/office/drawing/2014/main" id="{850DF5F8-7D30-A143-8767-925936F8A559}"/>
                      </a:ext>
                    </a:extLst>
                  </p:cNvPr>
                  <p:cNvGrpSpPr/>
                  <p:nvPr/>
                </p:nvGrpSpPr>
                <p:grpSpPr>
                  <a:xfrm>
                    <a:off x="6732240" y="3740219"/>
                    <a:ext cx="0" cy="269393"/>
                    <a:chOff x="6732240" y="3740219"/>
                    <a:chExt cx="0" cy="269393"/>
                  </a:xfrm>
                </p:grpSpPr>
                <p:cxnSp>
                  <p:nvCxnSpPr>
                    <p:cNvPr id="46" name="Straight Connector 45">
                      <a:extLst>
                        <a:ext uri="{FF2B5EF4-FFF2-40B4-BE49-F238E27FC236}">
                          <a16:creationId xmlns:a16="http://schemas.microsoft.com/office/drawing/2014/main" id="{79DC5C76-CAF0-434E-BA80-1B9184040E38}"/>
                        </a:ext>
                      </a:extLst>
                    </p:cNvPr>
                    <p:cNvCxnSpPr/>
                    <p:nvPr/>
                  </p:nvCxnSpPr>
                  <p:spPr>
                    <a:xfrm>
                      <a:off x="6732240" y="3740219"/>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9C91A2EB-73E7-604E-8D14-0D61195FCB2E}"/>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43" name="Group 42">
                    <a:extLst>
                      <a:ext uri="{FF2B5EF4-FFF2-40B4-BE49-F238E27FC236}">
                        <a16:creationId xmlns:a16="http://schemas.microsoft.com/office/drawing/2014/main" id="{1286A9A0-137A-DA45-A7D2-CE6F3AC47F9F}"/>
                      </a:ext>
                    </a:extLst>
                  </p:cNvPr>
                  <p:cNvGrpSpPr/>
                  <p:nvPr/>
                </p:nvGrpSpPr>
                <p:grpSpPr>
                  <a:xfrm>
                    <a:off x="6948264" y="3740219"/>
                    <a:ext cx="0" cy="269393"/>
                    <a:chOff x="6732240" y="3740219"/>
                    <a:chExt cx="0" cy="269393"/>
                  </a:xfrm>
                </p:grpSpPr>
                <p:cxnSp>
                  <p:nvCxnSpPr>
                    <p:cNvPr id="44" name="Straight Connector 43">
                      <a:extLst>
                        <a:ext uri="{FF2B5EF4-FFF2-40B4-BE49-F238E27FC236}">
                          <a16:creationId xmlns:a16="http://schemas.microsoft.com/office/drawing/2014/main" id="{10D548A7-4B3D-3448-A295-FA05C6933D52}"/>
                        </a:ext>
                      </a:extLst>
                    </p:cNvPr>
                    <p:cNvCxnSpPr/>
                    <p:nvPr/>
                  </p:nvCxnSpPr>
                  <p:spPr>
                    <a:xfrm>
                      <a:off x="6732240" y="3740219"/>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147AD699-7365-6D4D-BC5C-5A3D6E5653F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23" name="Group 22">
              <a:extLst>
                <a:ext uri="{FF2B5EF4-FFF2-40B4-BE49-F238E27FC236}">
                  <a16:creationId xmlns:a16="http://schemas.microsoft.com/office/drawing/2014/main" id="{4A7AB395-D814-764E-B8EB-AD93984DD0D1}"/>
                </a:ext>
              </a:extLst>
            </p:cNvPr>
            <p:cNvGrpSpPr/>
            <p:nvPr/>
          </p:nvGrpSpPr>
          <p:grpSpPr>
            <a:xfrm>
              <a:off x="1147605" y="3742854"/>
              <a:ext cx="661022" cy="261954"/>
              <a:chOff x="6287242" y="3747658"/>
              <a:chExt cx="661022" cy="261954"/>
            </a:xfrm>
          </p:grpSpPr>
          <p:grpSp>
            <p:nvGrpSpPr>
              <p:cNvPr id="24" name="Group 23">
                <a:extLst>
                  <a:ext uri="{FF2B5EF4-FFF2-40B4-BE49-F238E27FC236}">
                    <a16:creationId xmlns:a16="http://schemas.microsoft.com/office/drawing/2014/main" id="{3D5F3280-63A2-9C4C-97B4-26FA74DB5A4B}"/>
                  </a:ext>
                </a:extLst>
              </p:cNvPr>
              <p:cNvGrpSpPr/>
              <p:nvPr/>
            </p:nvGrpSpPr>
            <p:grpSpPr>
              <a:xfrm>
                <a:off x="6732240" y="3747658"/>
                <a:ext cx="216024" cy="261954"/>
                <a:chOff x="6732240" y="3747658"/>
                <a:chExt cx="216024" cy="261954"/>
              </a:xfrm>
            </p:grpSpPr>
            <p:grpSp>
              <p:nvGrpSpPr>
                <p:cNvPr id="32" name="Group 31">
                  <a:extLst>
                    <a:ext uri="{FF2B5EF4-FFF2-40B4-BE49-F238E27FC236}">
                      <a16:creationId xmlns:a16="http://schemas.microsoft.com/office/drawing/2014/main" id="{6B2837A2-CBFA-384A-9266-0938657AFD82}"/>
                    </a:ext>
                  </a:extLst>
                </p:cNvPr>
                <p:cNvGrpSpPr/>
                <p:nvPr/>
              </p:nvGrpSpPr>
              <p:grpSpPr>
                <a:xfrm>
                  <a:off x="6732240" y="3747658"/>
                  <a:ext cx="0" cy="261954"/>
                  <a:chOff x="6732240" y="3747658"/>
                  <a:chExt cx="0" cy="261954"/>
                </a:xfrm>
              </p:grpSpPr>
              <p:cxnSp>
                <p:nvCxnSpPr>
                  <p:cNvPr id="36" name="Straight Connector 35">
                    <a:extLst>
                      <a:ext uri="{FF2B5EF4-FFF2-40B4-BE49-F238E27FC236}">
                        <a16:creationId xmlns:a16="http://schemas.microsoft.com/office/drawing/2014/main" id="{E18C59F6-9E60-B746-8831-314DF6D412AE}"/>
                      </a:ext>
                    </a:extLst>
                  </p:cNvPr>
                  <p:cNvCxnSpPr/>
                  <p:nvPr/>
                </p:nvCxnSpPr>
                <p:spPr>
                  <a:xfrm>
                    <a:off x="6732240" y="374765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a16="http://schemas.microsoft.com/office/drawing/2014/main" id="{57881AF4-71FC-A54A-82DD-2A3EF1FE3405}"/>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33" name="Group 32">
                  <a:extLst>
                    <a:ext uri="{FF2B5EF4-FFF2-40B4-BE49-F238E27FC236}">
                      <a16:creationId xmlns:a16="http://schemas.microsoft.com/office/drawing/2014/main" id="{5AC990A7-7784-BC44-881C-60EC97F4A4C9}"/>
                    </a:ext>
                  </a:extLst>
                </p:cNvPr>
                <p:cNvGrpSpPr/>
                <p:nvPr/>
              </p:nvGrpSpPr>
              <p:grpSpPr>
                <a:xfrm>
                  <a:off x="6948264" y="3747658"/>
                  <a:ext cx="0" cy="261954"/>
                  <a:chOff x="6732240" y="3747658"/>
                  <a:chExt cx="0" cy="261954"/>
                </a:xfrm>
              </p:grpSpPr>
              <p:cxnSp>
                <p:nvCxnSpPr>
                  <p:cNvPr id="34" name="Straight Connector 33">
                    <a:extLst>
                      <a:ext uri="{FF2B5EF4-FFF2-40B4-BE49-F238E27FC236}">
                        <a16:creationId xmlns:a16="http://schemas.microsoft.com/office/drawing/2014/main" id="{568B02F3-AEB4-1143-95EF-49B352D9F5FD}"/>
                      </a:ext>
                    </a:extLst>
                  </p:cNvPr>
                  <p:cNvCxnSpPr/>
                  <p:nvPr/>
                </p:nvCxnSpPr>
                <p:spPr>
                  <a:xfrm>
                    <a:off x="6732240" y="374765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5" name="Straight Connector 34">
                    <a:extLst>
                      <a:ext uri="{FF2B5EF4-FFF2-40B4-BE49-F238E27FC236}">
                        <a16:creationId xmlns:a16="http://schemas.microsoft.com/office/drawing/2014/main" id="{6EF06A23-6707-774B-AFDF-B45045856296}"/>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nvGrpSpPr>
              <p:cNvPr id="25" name="Group 24">
                <a:extLst>
                  <a:ext uri="{FF2B5EF4-FFF2-40B4-BE49-F238E27FC236}">
                    <a16:creationId xmlns:a16="http://schemas.microsoft.com/office/drawing/2014/main" id="{3E9398AC-00FD-E445-A6CE-E83F5BDF1EEB}"/>
                  </a:ext>
                </a:extLst>
              </p:cNvPr>
              <p:cNvGrpSpPr/>
              <p:nvPr/>
            </p:nvGrpSpPr>
            <p:grpSpPr>
              <a:xfrm>
                <a:off x="6287242" y="3747658"/>
                <a:ext cx="216024" cy="261954"/>
                <a:chOff x="6732240" y="3747658"/>
                <a:chExt cx="216024" cy="261954"/>
              </a:xfrm>
            </p:grpSpPr>
            <p:grpSp>
              <p:nvGrpSpPr>
                <p:cNvPr id="26" name="Group 25">
                  <a:extLst>
                    <a:ext uri="{FF2B5EF4-FFF2-40B4-BE49-F238E27FC236}">
                      <a16:creationId xmlns:a16="http://schemas.microsoft.com/office/drawing/2014/main" id="{B81CB37C-39E7-0849-89D2-2DD7E343DE29}"/>
                    </a:ext>
                  </a:extLst>
                </p:cNvPr>
                <p:cNvGrpSpPr/>
                <p:nvPr/>
              </p:nvGrpSpPr>
              <p:grpSpPr>
                <a:xfrm>
                  <a:off x="6732240" y="3747658"/>
                  <a:ext cx="0" cy="261954"/>
                  <a:chOff x="6732240" y="3747658"/>
                  <a:chExt cx="0" cy="261954"/>
                </a:xfrm>
              </p:grpSpPr>
              <p:cxnSp>
                <p:nvCxnSpPr>
                  <p:cNvPr id="30" name="Straight Connector 29">
                    <a:extLst>
                      <a:ext uri="{FF2B5EF4-FFF2-40B4-BE49-F238E27FC236}">
                        <a16:creationId xmlns:a16="http://schemas.microsoft.com/office/drawing/2014/main" id="{716EF605-7E43-6840-943E-54B56F825AC0}"/>
                      </a:ext>
                    </a:extLst>
                  </p:cNvPr>
                  <p:cNvCxnSpPr/>
                  <p:nvPr/>
                </p:nvCxnSpPr>
                <p:spPr>
                  <a:xfrm>
                    <a:off x="6732240" y="3747658"/>
                    <a:ext cx="0" cy="144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4C4E765C-33C4-5348-9FE1-9567816E1B74}"/>
                      </a:ext>
                    </a:extLst>
                  </p:cNvPr>
                  <p:cNvCxnSpPr>
                    <a:cxnSpLocks/>
                  </p:cNvCxnSpPr>
                  <p:nvPr/>
                </p:nvCxnSpPr>
                <p:spPr>
                  <a:xfrm>
                    <a:off x="6732240" y="3865612"/>
                    <a:ext cx="0" cy="144000"/>
                  </a:xfrm>
                  <a:prstGeom prst="line">
                    <a:avLst/>
                  </a:prstGeom>
                  <a:ln w="76200"/>
                </p:spPr>
                <p:style>
                  <a:lnRef idx="3">
                    <a:schemeClr val="accent6"/>
                  </a:lnRef>
                  <a:fillRef idx="0">
                    <a:schemeClr val="accent6"/>
                  </a:fillRef>
                  <a:effectRef idx="2">
                    <a:schemeClr val="accent6"/>
                  </a:effectRef>
                  <a:fontRef idx="minor">
                    <a:schemeClr val="tx1"/>
                  </a:fontRef>
                </p:style>
              </p:cxnSp>
            </p:grpSp>
            <p:grpSp>
              <p:nvGrpSpPr>
                <p:cNvPr id="27" name="Group 26">
                  <a:extLst>
                    <a:ext uri="{FF2B5EF4-FFF2-40B4-BE49-F238E27FC236}">
                      <a16:creationId xmlns:a16="http://schemas.microsoft.com/office/drawing/2014/main" id="{61CDCEBD-F3F6-6F4B-A579-B3A9B05B1DFB}"/>
                    </a:ext>
                  </a:extLst>
                </p:cNvPr>
                <p:cNvGrpSpPr/>
                <p:nvPr/>
              </p:nvGrpSpPr>
              <p:grpSpPr>
                <a:xfrm>
                  <a:off x="6948264" y="3747658"/>
                  <a:ext cx="0" cy="261954"/>
                  <a:chOff x="6732240" y="3747658"/>
                  <a:chExt cx="0" cy="261954"/>
                </a:xfrm>
              </p:grpSpPr>
              <p:cxnSp>
                <p:nvCxnSpPr>
                  <p:cNvPr id="28" name="Straight Connector 27">
                    <a:extLst>
                      <a:ext uri="{FF2B5EF4-FFF2-40B4-BE49-F238E27FC236}">
                        <a16:creationId xmlns:a16="http://schemas.microsoft.com/office/drawing/2014/main" id="{F04CF906-1CFA-3A48-B9D1-5844C696BB3B}"/>
                      </a:ext>
                    </a:extLst>
                  </p:cNvPr>
                  <p:cNvCxnSpPr/>
                  <p:nvPr/>
                </p:nvCxnSpPr>
                <p:spPr>
                  <a:xfrm>
                    <a:off x="6732240" y="3747658"/>
                    <a:ext cx="0" cy="144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29" name="Straight Connector 28">
                    <a:extLst>
                      <a:ext uri="{FF2B5EF4-FFF2-40B4-BE49-F238E27FC236}">
                        <a16:creationId xmlns:a16="http://schemas.microsoft.com/office/drawing/2014/main" id="{54CE533D-745B-7347-96AF-091174AA4B0C}"/>
                      </a:ext>
                    </a:extLst>
                  </p:cNvPr>
                  <p:cNvCxnSpPr>
                    <a:cxnSpLocks/>
                  </p:cNvCxnSpPr>
                  <p:nvPr/>
                </p:nvCxnSpPr>
                <p:spPr>
                  <a:xfrm>
                    <a:off x="6732240" y="3865612"/>
                    <a:ext cx="0" cy="144000"/>
                  </a:xfrm>
                  <a:prstGeom prst="line">
                    <a:avLst/>
                  </a:prstGeom>
                  <a:ln w="76200">
                    <a:solidFill>
                      <a:schemeClr val="accent4">
                        <a:lumMod val="40000"/>
                        <a:lumOff val="60000"/>
                      </a:schemeClr>
                    </a:solidFill>
                  </a:ln>
                </p:spPr>
                <p:style>
                  <a:lnRef idx="3">
                    <a:schemeClr val="accent6"/>
                  </a:lnRef>
                  <a:fillRef idx="0">
                    <a:schemeClr val="accent6"/>
                  </a:fillRef>
                  <a:effectRef idx="2">
                    <a:schemeClr val="accent6"/>
                  </a:effectRef>
                  <a:fontRef idx="minor">
                    <a:schemeClr val="tx1"/>
                  </a:fontRef>
                </p:style>
              </p:cxnSp>
            </p:grpSp>
          </p:grpSp>
        </p:grpSp>
      </p:grpSp>
      <p:grpSp>
        <p:nvGrpSpPr>
          <p:cNvPr id="12" name="Group 11">
            <a:extLst>
              <a:ext uri="{FF2B5EF4-FFF2-40B4-BE49-F238E27FC236}">
                <a16:creationId xmlns:a16="http://schemas.microsoft.com/office/drawing/2014/main" id="{635AD4D9-8D29-8F44-BBBF-C4FC3EEB3895}"/>
              </a:ext>
            </a:extLst>
          </p:cNvPr>
          <p:cNvGrpSpPr/>
          <p:nvPr/>
        </p:nvGrpSpPr>
        <p:grpSpPr>
          <a:xfrm>
            <a:off x="169605" y="1777380"/>
            <a:ext cx="6908281" cy="399589"/>
            <a:chOff x="169605" y="2672834"/>
            <a:chExt cx="6908281" cy="399589"/>
          </a:xfrm>
        </p:grpSpPr>
        <p:cxnSp>
          <p:nvCxnSpPr>
            <p:cNvPr id="17" name="Straight Arrow Connector 16">
              <a:extLst>
                <a:ext uri="{FF2B5EF4-FFF2-40B4-BE49-F238E27FC236}">
                  <a16:creationId xmlns:a16="http://schemas.microsoft.com/office/drawing/2014/main" id="{9E0C50C9-74C4-084C-A08F-2CE58A80EEAC}"/>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029CD1C3-7B86-CD4F-8085-430C5DE450BE}"/>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19" name="Rectangle 18">
              <a:extLst>
                <a:ext uri="{FF2B5EF4-FFF2-40B4-BE49-F238E27FC236}">
                  <a16:creationId xmlns:a16="http://schemas.microsoft.com/office/drawing/2014/main" id="{3EB5A01F-2EFB-934A-95DA-AFCF98078524}"/>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13" name="Group 12">
            <a:extLst>
              <a:ext uri="{FF2B5EF4-FFF2-40B4-BE49-F238E27FC236}">
                <a16:creationId xmlns:a16="http://schemas.microsoft.com/office/drawing/2014/main" id="{DF50C6EC-7CC9-6A49-90FB-CDDBEA904369}"/>
              </a:ext>
            </a:extLst>
          </p:cNvPr>
          <p:cNvGrpSpPr/>
          <p:nvPr/>
        </p:nvGrpSpPr>
        <p:grpSpPr>
          <a:xfrm>
            <a:off x="205071" y="2383598"/>
            <a:ext cx="6959217" cy="380249"/>
            <a:chOff x="205071" y="3463718"/>
            <a:chExt cx="6959217" cy="380249"/>
          </a:xfrm>
        </p:grpSpPr>
        <p:cxnSp>
          <p:nvCxnSpPr>
            <p:cNvPr id="14" name="Straight Arrow Connector 13">
              <a:extLst>
                <a:ext uri="{FF2B5EF4-FFF2-40B4-BE49-F238E27FC236}">
                  <a16:creationId xmlns:a16="http://schemas.microsoft.com/office/drawing/2014/main" id="{0E7F562E-6E0F-7245-9669-022D60AEADBA}"/>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14">
              <a:extLst>
                <a:ext uri="{FF2B5EF4-FFF2-40B4-BE49-F238E27FC236}">
                  <a16:creationId xmlns:a16="http://schemas.microsoft.com/office/drawing/2014/main" id="{73721C70-BE1B-A049-A09B-24221EAAF125}"/>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16" name="Rectangle 15">
              <a:extLst>
                <a:ext uri="{FF2B5EF4-FFF2-40B4-BE49-F238E27FC236}">
                  <a16:creationId xmlns:a16="http://schemas.microsoft.com/office/drawing/2014/main" id="{0498341D-9BA6-2A4D-A33D-BFC98EA37C14}"/>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sp>
        <p:nvSpPr>
          <p:cNvPr id="128" name="Rectangle 127">
            <a:extLst>
              <a:ext uri="{FF2B5EF4-FFF2-40B4-BE49-F238E27FC236}">
                <a16:creationId xmlns:a16="http://schemas.microsoft.com/office/drawing/2014/main" id="{AA6AC140-55F6-4445-9F5B-FAD968FE1076}"/>
              </a:ext>
            </a:extLst>
          </p:cNvPr>
          <p:cNvSpPr/>
          <p:nvPr/>
        </p:nvSpPr>
        <p:spPr>
          <a:xfrm>
            <a:off x="462620" y="1970906"/>
            <a:ext cx="6412333" cy="369332"/>
          </a:xfrm>
          <a:prstGeom prst="rect">
            <a:avLst/>
          </a:prstGeom>
        </p:spPr>
        <p:txBody>
          <a:bodyPr wrap="none">
            <a:spAutoFit/>
          </a:bodyPr>
          <a:lstStyle/>
          <a:p>
            <a:r>
              <a:rPr lang="en-US" b="1" dirty="0"/>
              <a:t>A G  C  T  A  G  C   T  A  G  C   T   G  C    T   A   G  C   A  G  C  T  G   C   T</a:t>
            </a:r>
          </a:p>
        </p:txBody>
      </p:sp>
      <p:sp>
        <p:nvSpPr>
          <p:cNvPr id="6" name="Rectangle 5">
            <a:extLst>
              <a:ext uri="{FF2B5EF4-FFF2-40B4-BE49-F238E27FC236}">
                <a16:creationId xmlns:a16="http://schemas.microsoft.com/office/drawing/2014/main" id="{681C9167-A18C-B241-9ACD-616EEA5AA5B4}"/>
              </a:ext>
            </a:extLst>
          </p:cNvPr>
          <p:cNvSpPr/>
          <p:nvPr/>
        </p:nvSpPr>
        <p:spPr>
          <a:xfrm>
            <a:off x="462620" y="2209428"/>
            <a:ext cx="6615266" cy="369332"/>
          </a:xfrm>
          <a:prstGeom prst="rect">
            <a:avLst/>
          </a:prstGeom>
        </p:spPr>
        <p:txBody>
          <a:bodyPr wrap="square">
            <a:spAutoFit/>
          </a:bodyPr>
          <a:lstStyle/>
          <a:p>
            <a:pPr lvl="0"/>
            <a:r>
              <a:rPr lang="en-US" b="1" dirty="0">
                <a:solidFill>
                  <a:srgbClr val="92D050"/>
                </a:solidFill>
              </a:rPr>
              <a:t>T  C  G A  T   C  G  A  T   C  G   A  C   G   A   T   C   G   T  C  G  A  C   G  A</a:t>
            </a:r>
          </a:p>
        </p:txBody>
      </p:sp>
      <p:sp>
        <p:nvSpPr>
          <p:cNvPr id="131" name="Rectangle 130">
            <a:extLst>
              <a:ext uri="{FF2B5EF4-FFF2-40B4-BE49-F238E27FC236}">
                <a16:creationId xmlns:a16="http://schemas.microsoft.com/office/drawing/2014/main" id="{418AC700-1A90-954B-9237-72EEF93E4D31}"/>
              </a:ext>
            </a:extLst>
          </p:cNvPr>
          <p:cNvSpPr/>
          <p:nvPr/>
        </p:nvSpPr>
        <p:spPr>
          <a:xfrm>
            <a:off x="450732" y="1489348"/>
            <a:ext cx="7505644" cy="369332"/>
          </a:xfrm>
          <a:prstGeom prst="rect">
            <a:avLst/>
          </a:prstGeom>
        </p:spPr>
        <p:txBody>
          <a:bodyPr wrap="none">
            <a:spAutoFit/>
          </a:bodyPr>
          <a:lstStyle/>
          <a:p>
            <a:r>
              <a:rPr lang="en-US" b="1" dirty="0">
                <a:solidFill>
                  <a:srgbClr val="FFFF00"/>
                </a:solidFill>
              </a:rPr>
              <a:t>U C  G  A U  C  G   A  U  C  G  A   C  G    A   U  C  G   U  C  G  A  C   G  A.       mRNA</a:t>
            </a:r>
          </a:p>
        </p:txBody>
      </p:sp>
      <p:sp>
        <p:nvSpPr>
          <p:cNvPr id="7" name="Rectangle 6">
            <a:extLst>
              <a:ext uri="{FF2B5EF4-FFF2-40B4-BE49-F238E27FC236}">
                <a16:creationId xmlns:a16="http://schemas.microsoft.com/office/drawing/2014/main" id="{D3C7032E-5CD6-D44F-9A62-80001001A6E5}"/>
              </a:ext>
            </a:extLst>
          </p:cNvPr>
          <p:cNvSpPr/>
          <p:nvPr/>
        </p:nvSpPr>
        <p:spPr>
          <a:xfrm>
            <a:off x="1862039" y="2591377"/>
            <a:ext cx="3676456" cy="369332"/>
          </a:xfrm>
          <a:prstGeom prst="rect">
            <a:avLst/>
          </a:prstGeom>
        </p:spPr>
        <p:txBody>
          <a:bodyPr wrap="none">
            <a:spAutoFit/>
          </a:bodyPr>
          <a:lstStyle/>
          <a:p>
            <a:r>
              <a:rPr lang="en-US" b="1" dirty="0"/>
              <a:t>Figure DNA Helix (</a:t>
            </a:r>
            <a:r>
              <a:rPr lang="en-US" b="1" i="1" dirty="0"/>
              <a:t>Transcription unit</a:t>
            </a:r>
            <a:r>
              <a:rPr lang="en-US" b="1" dirty="0"/>
              <a:t>)</a:t>
            </a:r>
          </a:p>
        </p:txBody>
      </p:sp>
    </p:spTree>
    <p:extLst>
      <p:ext uri="{BB962C8B-B14F-4D97-AF65-F5344CB8AC3E}">
        <p14:creationId xmlns:p14="http://schemas.microsoft.com/office/powerpoint/2010/main" val="120161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8" grpId="0"/>
      <p:bldP spid="6" grpId="0"/>
      <p:bldP spid="13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91467A-0443-5441-B715-92457486DFAA}"/>
              </a:ext>
            </a:extLst>
          </p:cNvPr>
          <p:cNvSpPr/>
          <p:nvPr/>
        </p:nvSpPr>
        <p:spPr>
          <a:xfrm>
            <a:off x="7070068" y="2381279"/>
            <a:ext cx="1501117" cy="369332"/>
          </a:xfrm>
          <a:prstGeom prst="rect">
            <a:avLst/>
          </a:prstGeom>
        </p:spPr>
        <p:txBody>
          <a:bodyPr wrap="none">
            <a:spAutoFit/>
          </a:bodyPr>
          <a:lstStyle/>
          <a:p>
            <a:r>
              <a:rPr lang="en-US" b="1" dirty="0"/>
              <a:t>Coding strand</a:t>
            </a:r>
          </a:p>
        </p:txBody>
      </p:sp>
      <p:sp>
        <p:nvSpPr>
          <p:cNvPr id="9" name="Rectangle 8">
            <a:extLst>
              <a:ext uri="{FF2B5EF4-FFF2-40B4-BE49-F238E27FC236}">
                <a16:creationId xmlns:a16="http://schemas.microsoft.com/office/drawing/2014/main" id="{2EF28860-173F-014B-B7AB-E0260DF2D9C1}"/>
              </a:ext>
            </a:extLst>
          </p:cNvPr>
          <p:cNvSpPr/>
          <p:nvPr/>
        </p:nvSpPr>
        <p:spPr>
          <a:xfrm>
            <a:off x="6936730" y="1954003"/>
            <a:ext cx="1724703" cy="369332"/>
          </a:xfrm>
          <a:prstGeom prst="rect">
            <a:avLst/>
          </a:prstGeom>
        </p:spPr>
        <p:txBody>
          <a:bodyPr wrap="none">
            <a:spAutoFit/>
          </a:bodyPr>
          <a:lstStyle/>
          <a:p>
            <a:r>
              <a:rPr lang="en-US" b="1" dirty="0"/>
              <a:t>Template strand</a:t>
            </a:r>
          </a:p>
        </p:txBody>
      </p:sp>
      <p:grpSp>
        <p:nvGrpSpPr>
          <p:cNvPr id="13" name="Group 12">
            <a:extLst>
              <a:ext uri="{FF2B5EF4-FFF2-40B4-BE49-F238E27FC236}">
                <a16:creationId xmlns:a16="http://schemas.microsoft.com/office/drawing/2014/main" id="{DF50C6EC-7CC9-6A49-90FB-CDDBEA904369}"/>
              </a:ext>
            </a:extLst>
          </p:cNvPr>
          <p:cNvGrpSpPr/>
          <p:nvPr/>
        </p:nvGrpSpPr>
        <p:grpSpPr>
          <a:xfrm>
            <a:off x="205071" y="2383598"/>
            <a:ext cx="6959217" cy="380249"/>
            <a:chOff x="205071" y="3463718"/>
            <a:chExt cx="6959217" cy="380249"/>
          </a:xfrm>
        </p:grpSpPr>
        <p:cxnSp>
          <p:nvCxnSpPr>
            <p:cNvPr id="14" name="Straight Arrow Connector 13">
              <a:extLst>
                <a:ext uri="{FF2B5EF4-FFF2-40B4-BE49-F238E27FC236}">
                  <a16:creationId xmlns:a16="http://schemas.microsoft.com/office/drawing/2014/main" id="{0E7F562E-6E0F-7245-9669-022D60AEADBA}"/>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14">
              <a:extLst>
                <a:ext uri="{FF2B5EF4-FFF2-40B4-BE49-F238E27FC236}">
                  <a16:creationId xmlns:a16="http://schemas.microsoft.com/office/drawing/2014/main" id="{73721C70-BE1B-A049-A09B-24221EAAF125}"/>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16" name="Rectangle 15">
              <a:extLst>
                <a:ext uri="{FF2B5EF4-FFF2-40B4-BE49-F238E27FC236}">
                  <a16:creationId xmlns:a16="http://schemas.microsoft.com/office/drawing/2014/main" id="{0498341D-9BA6-2A4D-A33D-BFC98EA37C14}"/>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sp>
        <p:nvSpPr>
          <p:cNvPr id="6" name="Rectangle 5">
            <a:extLst>
              <a:ext uri="{FF2B5EF4-FFF2-40B4-BE49-F238E27FC236}">
                <a16:creationId xmlns:a16="http://schemas.microsoft.com/office/drawing/2014/main" id="{681C9167-A18C-B241-9ACD-616EEA5AA5B4}"/>
              </a:ext>
            </a:extLst>
          </p:cNvPr>
          <p:cNvSpPr/>
          <p:nvPr/>
        </p:nvSpPr>
        <p:spPr>
          <a:xfrm>
            <a:off x="462620" y="2209428"/>
            <a:ext cx="6615266" cy="369332"/>
          </a:xfrm>
          <a:prstGeom prst="rect">
            <a:avLst/>
          </a:prstGeom>
        </p:spPr>
        <p:txBody>
          <a:bodyPr wrap="square">
            <a:spAutoFit/>
          </a:bodyPr>
          <a:lstStyle/>
          <a:p>
            <a:pPr lvl="0"/>
            <a:r>
              <a:rPr lang="en-US" b="1" dirty="0">
                <a:solidFill>
                  <a:srgbClr val="92D050"/>
                </a:solidFill>
              </a:rPr>
              <a:t>T  C  G A  T   C  G  A  T   C  G   A  C   G   A   T   C   G   T  C  G  A  C   G  A</a:t>
            </a:r>
          </a:p>
        </p:txBody>
      </p:sp>
      <p:sp>
        <p:nvSpPr>
          <p:cNvPr id="131" name="Rectangle 130">
            <a:extLst>
              <a:ext uri="{FF2B5EF4-FFF2-40B4-BE49-F238E27FC236}">
                <a16:creationId xmlns:a16="http://schemas.microsoft.com/office/drawing/2014/main" id="{418AC700-1A90-954B-9237-72EEF93E4D31}"/>
              </a:ext>
            </a:extLst>
          </p:cNvPr>
          <p:cNvSpPr/>
          <p:nvPr/>
        </p:nvSpPr>
        <p:spPr>
          <a:xfrm>
            <a:off x="450732" y="1489348"/>
            <a:ext cx="7505644" cy="369332"/>
          </a:xfrm>
          <a:prstGeom prst="rect">
            <a:avLst/>
          </a:prstGeom>
        </p:spPr>
        <p:txBody>
          <a:bodyPr wrap="none">
            <a:spAutoFit/>
          </a:bodyPr>
          <a:lstStyle/>
          <a:p>
            <a:r>
              <a:rPr lang="en-US" b="1" dirty="0">
                <a:solidFill>
                  <a:srgbClr val="FFFF00"/>
                </a:solidFill>
              </a:rPr>
              <a:t>U C  G  A U  C  G   A  U  C  G  A   C  G    A   U  C  G   U  C  G  A  C   G  A.       mRNA</a:t>
            </a:r>
          </a:p>
        </p:txBody>
      </p:sp>
      <p:sp>
        <p:nvSpPr>
          <p:cNvPr id="7" name="Rectangle 6">
            <a:extLst>
              <a:ext uri="{FF2B5EF4-FFF2-40B4-BE49-F238E27FC236}">
                <a16:creationId xmlns:a16="http://schemas.microsoft.com/office/drawing/2014/main" id="{D3C7032E-5CD6-D44F-9A62-80001001A6E5}"/>
              </a:ext>
            </a:extLst>
          </p:cNvPr>
          <p:cNvSpPr/>
          <p:nvPr/>
        </p:nvSpPr>
        <p:spPr>
          <a:xfrm>
            <a:off x="1862039" y="2591377"/>
            <a:ext cx="3676456" cy="369332"/>
          </a:xfrm>
          <a:prstGeom prst="rect">
            <a:avLst/>
          </a:prstGeom>
        </p:spPr>
        <p:txBody>
          <a:bodyPr wrap="none">
            <a:spAutoFit/>
          </a:bodyPr>
          <a:lstStyle/>
          <a:p>
            <a:r>
              <a:rPr lang="en-US" b="1" dirty="0"/>
              <a:t>Figure DNA Helix (</a:t>
            </a:r>
            <a:r>
              <a:rPr lang="en-US" b="1" i="1" dirty="0"/>
              <a:t>Transcription unit</a:t>
            </a:r>
            <a:r>
              <a:rPr lang="en-US" b="1" dirty="0"/>
              <a:t>)</a:t>
            </a:r>
          </a:p>
        </p:txBody>
      </p:sp>
      <p:sp>
        <p:nvSpPr>
          <p:cNvPr id="129" name="Rectangle 128">
            <a:extLst>
              <a:ext uri="{FF2B5EF4-FFF2-40B4-BE49-F238E27FC236}">
                <a16:creationId xmlns:a16="http://schemas.microsoft.com/office/drawing/2014/main" id="{2FE4A1FB-6514-7B41-B2CA-DCA637FAFAE9}"/>
              </a:ext>
            </a:extLst>
          </p:cNvPr>
          <p:cNvSpPr/>
          <p:nvPr/>
        </p:nvSpPr>
        <p:spPr>
          <a:xfrm>
            <a:off x="462620" y="1944472"/>
            <a:ext cx="6412333" cy="369332"/>
          </a:xfrm>
          <a:prstGeom prst="rect">
            <a:avLst/>
          </a:prstGeom>
        </p:spPr>
        <p:txBody>
          <a:bodyPr wrap="none">
            <a:spAutoFit/>
          </a:bodyPr>
          <a:lstStyle/>
          <a:p>
            <a:r>
              <a:rPr lang="en-US" b="1" dirty="0"/>
              <a:t>A G  C  T  A  G  C   T  A  G  C   T   G  C    T   A   G  C   A  G  C  T  G   C   T</a:t>
            </a:r>
          </a:p>
        </p:txBody>
      </p:sp>
    </p:spTree>
    <p:extLst>
      <p:ext uri="{BB962C8B-B14F-4D97-AF65-F5344CB8AC3E}">
        <p14:creationId xmlns:p14="http://schemas.microsoft.com/office/powerpoint/2010/main" val="211047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1" grpId="0"/>
      <p:bldP spid="1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40403"/>
          </a:xfrm>
        </p:spPr>
        <p:txBody>
          <a:bodyPr>
            <a:normAutofit/>
          </a:bodyPr>
          <a:lstStyle/>
          <a:p>
            <a:r>
              <a:rPr lang="en-IN" sz="2000" b="1" dirty="0"/>
              <a:t>Cistron (Structural gene )</a:t>
            </a:r>
          </a:p>
        </p:txBody>
      </p:sp>
      <p:sp>
        <p:nvSpPr>
          <p:cNvPr id="3" name="Content Placeholder 2"/>
          <p:cNvSpPr>
            <a:spLocks noGrp="1"/>
          </p:cNvSpPr>
          <p:nvPr>
            <p:ph idx="1"/>
          </p:nvPr>
        </p:nvSpPr>
        <p:spPr>
          <a:xfrm>
            <a:off x="444624" y="793097"/>
            <a:ext cx="8229600" cy="540403"/>
          </a:xfrm>
        </p:spPr>
        <p:txBody>
          <a:bodyPr>
            <a:normAutofit/>
          </a:bodyPr>
          <a:lstStyle/>
          <a:p>
            <a:pPr marL="0" indent="0">
              <a:buNone/>
            </a:pPr>
            <a:r>
              <a:rPr lang="en-IN" sz="1800" b="1" dirty="0"/>
              <a:t>Cistron is </a:t>
            </a:r>
            <a:r>
              <a:rPr lang="en-IN" sz="1800" dirty="0"/>
              <a:t>a </a:t>
            </a:r>
            <a:r>
              <a:rPr lang="en-IN" sz="1800" dirty="0">
                <a:solidFill>
                  <a:srgbClr val="FFFF00"/>
                </a:solidFill>
              </a:rPr>
              <a:t>segment of DNA (or RNA) coding for a specific polypeptide.</a:t>
            </a:r>
          </a:p>
        </p:txBody>
      </p:sp>
      <p:sp>
        <p:nvSpPr>
          <p:cNvPr id="14" name="Rectangle 13">
            <a:extLst>
              <a:ext uri="{FF2B5EF4-FFF2-40B4-BE49-F238E27FC236}">
                <a16:creationId xmlns:a16="http://schemas.microsoft.com/office/drawing/2014/main" id="{FAF6ADA5-23F9-B24B-9FC9-03959C104C49}"/>
              </a:ext>
            </a:extLst>
          </p:cNvPr>
          <p:cNvSpPr/>
          <p:nvPr/>
        </p:nvSpPr>
        <p:spPr>
          <a:xfrm>
            <a:off x="2043112" y="1620091"/>
            <a:ext cx="4572000" cy="687881"/>
          </a:xfrm>
          <a:prstGeom prst="rect">
            <a:avLst/>
          </a:prstGeom>
        </p:spPr>
        <p:txBody>
          <a:bodyPr>
            <a:spAutoFit/>
          </a:bodyPr>
          <a:lstStyle/>
          <a:p>
            <a:pPr lvl="0" algn="ctr" defTabSz="1244600">
              <a:lnSpc>
                <a:spcPct val="90000"/>
              </a:lnSpc>
              <a:spcBef>
                <a:spcPct val="0"/>
              </a:spcBef>
              <a:spcAft>
                <a:spcPct val="35000"/>
              </a:spcAft>
            </a:pPr>
            <a:r>
              <a:rPr lang="en-IN" b="1" dirty="0"/>
              <a:t>Cistron </a:t>
            </a:r>
          </a:p>
          <a:p>
            <a:pPr lvl="0" algn="ctr" defTabSz="1244600">
              <a:lnSpc>
                <a:spcPct val="90000"/>
              </a:lnSpc>
              <a:spcBef>
                <a:spcPct val="0"/>
              </a:spcBef>
              <a:spcAft>
                <a:spcPct val="35000"/>
              </a:spcAft>
            </a:pPr>
            <a:r>
              <a:rPr lang="en-IN" b="1" dirty="0"/>
              <a:t>(Structural gene)</a:t>
            </a:r>
          </a:p>
        </p:txBody>
      </p:sp>
      <p:sp>
        <p:nvSpPr>
          <p:cNvPr id="15" name="Rectangle 14">
            <a:extLst>
              <a:ext uri="{FF2B5EF4-FFF2-40B4-BE49-F238E27FC236}">
                <a16:creationId xmlns:a16="http://schemas.microsoft.com/office/drawing/2014/main" id="{5555E8C5-71D9-5A41-BC1F-CD1BA868D1AA}"/>
              </a:ext>
            </a:extLst>
          </p:cNvPr>
          <p:cNvSpPr/>
          <p:nvPr/>
        </p:nvSpPr>
        <p:spPr>
          <a:xfrm>
            <a:off x="156021" y="2744576"/>
            <a:ext cx="4572000" cy="687881"/>
          </a:xfrm>
          <a:prstGeom prst="rect">
            <a:avLst/>
          </a:prstGeom>
        </p:spPr>
        <p:txBody>
          <a:bodyPr>
            <a:spAutoFit/>
          </a:bodyPr>
          <a:lstStyle/>
          <a:p>
            <a:pPr lvl="0" algn="ctr" defTabSz="1244600">
              <a:lnSpc>
                <a:spcPct val="90000"/>
              </a:lnSpc>
              <a:spcBef>
                <a:spcPct val="0"/>
              </a:spcBef>
              <a:spcAft>
                <a:spcPct val="35000"/>
              </a:spcAft>
            </a:pPr>
            <a:r>
              <a:rPr lang="en-IN" b="1" dirty="0" err="1"/>
              <a:t>Monocistron</a:t>
            </a:r>
            <a:endParaRPr lang="en-IN" b="1" dirty="0"/>
          </a:p>
          <a:p>
            <a:pPr lvl="0" algn="ctr" defTabSz="1244600">
              <a:lnSpc>
                <a:spcPct val="90000"/>
              </a:lnSpc>
              <a:spcBef>
                <a:spcPct val="0"/>
              </a:spcBef>
              <a:spcAft>
                <a:spcPct val="35000"/>
              </a:spcAft>
            </a:pPr>
            <a:r>
              <a:rPr lang="en-IN" b="1" dirty="0"/>
              <a:t>(mostly in eukaryotes)</a:t>
            </a:r>
          </a:p>
        </p:txBody>
      </p:sp>
      <p:sp>
        <p:nvSpPr>
          <p:cNvPr id="16" name="Rectangle 15">
            <a:extLst>
              <a:ext uri="{FF2B5EF4-FFF2-40B4-BE49-F238E27FC236}">
                <a16:creationId xmlns:a16="http://schemas.microsoft.com/office/drawing/2014/main" id="{447BD862-AFF4-8544-977B-9B02645A3DDF}"/>
              </a:ext>
            </a:extLst>
          </p:cNvPr>
          <p:cNvSpPr/>
          <p:nvPr/>
        </p:nvSpPr>
        <p:spPr>
          <a:xfrm>
            <a:off x="4329112" y="2744576"/>
            <a:ext cx="4572000" cy="687881"/>
          </a:xfrm>
          <a:prstGeom prst="rect">
            <a:avLst/>
          </a:prstGeom>
        </p:spPr>
        <p:txBody>
          <a:bodyPr>
            <a:spAutoFit/>
          </a:bodyPr>
          <a:lstStyle/>
          <a:p>
            <a:pPr lvl="0" algn="ctr" defTabSz="1244600">
              <a:lnSpc>
                <a:spcPct val="90000"/>
              </a:lnSpc>
              <a:spcBef>
                <a:spcPct val="0"/>
              </a:spcBef>
              <a:spcAft>
                <a:spcPct val="35000"/>
              </a:spcAft>
            </a:pPr>
            <a:r>
              <a:rPr lang="en-IN" b="1" dirty="0" err="1"/>
              <a:t>Polycistron</a:t>
            </a:r>
            <a:r>
              <a:rPr lang="en-IN" b="1" dirty="0"/>
              <a:t> </a:t>
            </a:r>
          </a:p>
          <a:p>
            <a:pPr lvl="0" algn="ctr" defTabSz="1244600">
              <a:lnSpc>
                <a:spcPct val="90000"/>
              </a:lnSpc>
              <a:spcBef>
                <a:spcPct val="0"/>
              </a:spcBef>
              <a:spcAft>
                <a:spcPct val="35000"/>
              </a:spcAft>
            </a:pPr>
            <a:r>
              <a:rPr lang="en-IN" b="1" dirty="0"/>
              <a:t>(mostly in prokaryotes)</a:t>
            </a:r>
          </a:p>
        </p:txBody>
      </p:sp>
      <p:cxnSp>
        <p:nvCxnSpPr>
          <p:cNvPr id="18" name="Elbow Connector 17">
            <a:extLst>
              <a:ext uri="{FF2B5EF4-FFF2-40B4-BE49-F238E27FC236}">
                <a16:creationId xmlns:a16="http://schemas.microsoft.com/office/drawing/2014/main" id="{1A903389-0F8F-AB4B-A90A-25A23557B267}"/>
              </a:ext>
            </a:extLst>
          </p:cNvPr>
          <p:cNvCxnSpPr>
            <a:stCxn id="14" idx="2"/>
            <a:endCxn id="15" idx="0"/>
          </p:cNvCxnSpPr>
          <p:nvPr/>
        </p:nvCxnSpPr>
        <p:spPr>
          <a:xfrm rot="5400000">
            <a:off x="3167265" y="1582729"/>
            <a:ext cx="436604" cy="188709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85B39126-48F5-A04C-A8E0-99CE6C0B97BE}"/>
              </a:ext>
            </a:extLst>
          </p:cNvPr>
          <p:cNvCxnSpPr>
            <a:cxnSpLocks/>
            <a:stCxn id="14" idx="2"/>
            <a:endCxn id="16" idx="0"/>
          </p:cNvCxnSpPr>
          <p:nvPr/>
        </p:nvCxnSpPr>
        <p:spPr>
          <a:xfrm rot="16200000" flipH="1">
            <a:off x="5253810" y="1383274"/>
            <a:ext cx="436604" cy="228600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1196"/>
            <a:ext cx="4464496" cy="571502"/>
          </a:xfrm>
        </p:spPr>
        <p:txBody>
          <a:bodyPr>
            <a:normAutofit/>
          </a:bodyPr>
          <a:lstStyle/>
          <a:p>
            <a:r>
              <a:rPr lang="en-IN" sz="2000" b="1" dirty="0"/>
              <a:t>Eukaryotic </a:t>
            </a:r>
            <a:r>
              <a:rPr lang="en-IN" sz="2000" b="1" dirty="0" err="1"/>
              <a:t>cistron</a:t>
            </a:r>
            <a:endParaRPr lang="en-IN" sz="2000" b="1" dirty="0"/>
          </a:p>
        </p:txBody>
      </p:sp>
      <p:sp>
        <p:nvSpPr>
          <p:cNvPr id="3" name="Content Placeholder 2"/>
          <p:cNvSpPr>
            <a:spLocks noGrp="1"/>
          </p:cNvSpPr>
          <p:nvPr>
            <p:ph idx="1"/>
          </p:nvPr>
        </p:nvSpPr>
        <p:spPr>
          <a:xfrm>
            <a:off x="107504" y="537856"/>
            <a:ext cx="4464496" cy="4119844"/>
          </a:xfrm>
        </p:spPr>
        <p:txBody>
          <a:bodyPr>
            <a:noAutofit/>
          </a:bodyPr>
          <a:lstStyle/>
          <a:p>
            <a:pPr algn="just"/>
            <a:r>
              <a:rPr lang="en-IN" sz="1800" dirty="0"/>
              <a:t>Eukaryotic </a:t>
            </a:r>
            <a:r>
              <a:rPr lang="en-IN" sz="1800" dirty="0" err="1"/>
              <a:t>monocistronic</a:t>
            </a:r>
            <a:r>
              <a:rPr lang="en-IN" sz="1800" dirty="0"/>
              <a:t> structural genes have </a:t>
            </a:r>
            <a:r>
              <a:rPr lang="en-IN" sz="1800" dirty="0">
                <a:solidFill>
                  <a:srgbClr val="FFFF00"/>
                </a:solidFill>
              </a:rPr>
              <a:t>interrupted coding sequences </a:t>
            </a:r>
            <a:r>
              <a:rPr lang="en-IN" sz="1800" dirty="0" err="1"/>
              <a:t>i.e</a:t>
            </a:r>
            <a:r>
              <a:rPr lang="en-IN" sz="1800" dirty="0"/>
              <a:t> </a:t>
            </a:r>
            <a:r>
              <a:rPr lang="en-IN" sz="1800" dirty="0" err="1"/>
              <a:t>Exons</a:t>
            </a:r>
            <a:r>
              <a:rPr lang="en-IN" sz="1800" dirty="0"/>
              <a:t> are interrupted by </a:t>
            </a:r>
            <a:r>
              <a:rPr lang="en-IN" sz="1800" b="1" dirty="0" err="1">
                <a:solidFill>
                  <a:srgbClr val="FFFF00"/>
                </a:solidFill>
              </a:rPr>
              <a:t>introns</a:t>
            </a:r>
            <a:r>
              <a:rPr lang="en-IN" sz="1800" dirty="0"/>
              <a:t>.</a:t>
            </a:r>
          </a:p>
          <a:p>
            <a:pPr algn="just"/>
            <a:r>
              <a:rPr lang="en-IN" sz="1800" b="1" dirty="0" err="1">
                <a:solidFill>
                  <a:srgbClr val="FFFF00"/>
                </a:solidFill>
              </a:rPr>
              <a:t>Exons</a:t>
            </a:r>
            <a:r>
              <a:rPr lang="en-US" sz="1800" b="1" dirty="0">
                <a:solidFill>
                  <a:srgbClr val="FFFF00"/>
                </a:solidFill>
              </a:rPr>
              <a:t>/</a:t>
            </a:r>
            <a:r>
              <a:rPr lang="en-IN" sz="1800" b="1" dirty="0">
                <a:solidFill>
                  <a:srgbClr val="FFFF00"/>
                </a:solidFill>
              </a:rPr>
              <a:t>coding sequences </a:t>
            </a:r>
            <a:r>
              <a:rPr lang="en-IN" sz="1800" b="1" dirty="0"/>
              <a:t>are </a:t>
            </a:r>
            <a:r>
              <a:rPr lang="en-IN" sz="1800" dirty="0"/>
              <a:t>expressed sequences</a:t>
            </a:r>
          </a:p>
          <a:p>
            <a:pPr algn="just"/>
            <a:r>
              <a:rPr lang="en-IN" sz="1800" b="1" dirty="0" err="1"/>
              <a:t>Exons</a:t>
            </a:r>
            <a:r>
              <a:rPr lang="en-IN" sz="1800" b="1" dirty="0"/>
              <a:t> </a:t>
            </a:r>
            <a:r>
              <a:rPr lang="en-IN" sz="1800" dirty="0"/>
              <a:t>appear in </a:t>
            </a:r>
            <a:r>
              <a:rPr lang="en-IN" sz="1800" b="1" dirty="0">
                <a:solidFill>
                  <a:srgbClr val="FFFF00"/>
                </a:solidFill>
              </a:rPr>
              <a:t>mature or processed RNA</a:t>
            </a:r>
          </a:p>
          <a:p>
            <a:pPr algn="just"/>
            <a:r>
              <a:rPr lang="en-IN" sz="1800" b="1" dirty="0" err="1">
                <a:solidFill>
                  <a:srgbClr val="FFFF00"/>
                </a:solidFill>
              </a:rPr>
              <a:t>Introns</a:t>
            </a:r>
            <a:r>
              <a:rPr lang="en-IN" sz="1800" dirty="0"/>
              <a:t>: intervening sequences </a:t>
            </a:r>
          </a:p>
          <a:p>
            <a:pPr algn="just"/>
            <a:r>
              <a:rPr lang="en-IN" sz="1800" b="1" dirty="0" err="1"/>
              <a:t>Introns</a:t>
            </a:r>
            <a:r>
              <a:rPr lang="en-IN" sz="1800" b="1" dirty="0"/>
              <a:t> </a:t>
            </a:r>
            <a:r>
              <a:rPr lang="en-IN" sz="1800" dirty="0"/>
              <a:t>do not appear in mature or processed RNA.</a:t>
            </a:r>
          </a:p>
          <a:p>
            <a:pPr algn="just"/>
            <a:r>
              <a:rPr lang="en-IN" sz="1800" b="1" dirty="0">
                <a:solidFill>
                  <a:srgbClr val="FFFF00"/>
                </a:solidFill>
              </a:rPr>
              <a:t>Regulatory genes </a:t>
            </a:r>
            <a:r>
              <a:rPr lang="en-IN" sz="1800" dirty="0"/>
              <a:t>: sequence of DNA that usually do not code for any protein.</a:t>
            </a:r>
          </a:p>
        </p:txBody>
      </p:sp>
      <p:grpSp>
        <p:nvGrpSpPr>
          <p:cNvPr id="9" name="Group 8">
            <a:extLst>
              <a:ext uri="{FF2B5EF4-FFF2-40B4-BE49-F238E27FC236}">
                <a16:creationId xmlns:a16="http://schemas.microsoft.com/office/drawing/2014/main" id="{EECD2167-7E1F-BC43-A2CE-CC621D38FE87}"/>
              </a:ext>
            </a:extLst>
          </p:cNvPr>
          <p:cNvGrpSpPr/>
          <p:nvPr/>
        </p:nvGrpSpPr>
        <p:grpSpPr>
          <a:xfrm>
            <a:off x="4644008" y="49188"/>
            <a:ext cx="4464496" cy="3528392"/>
            <a:chOff x="4644008" y="265212"/>
            <a:chExt cx="4464496" cy="3528392"/>
          </a:xfrm>
        </p:grpSpPr>
        <p:grpSp>
          <p:nvGrpSpPr>
            <p:cNvPr id="4" name="Group 3">
              <a:extLst>
                <a:ext uri="{FF2B5EF4-FFF2-40B4-BE49-F238E27FC236}">
                  <a16:creationId xmlns:a16="http://schemas.microsoft.com/office/drawing/2014/main" id="{A3C02F75-59EB-A144-B7AE-CDFA1CDA9314}"/>
                </a:ext>
              </a:extLst>
            </p:cNvPr>
            <p:cNvGrpSpPr/>
            <p:nvPr/>
          </p:nvGrpSpPr>
          <p:grpSpPr>
            <a:xfrm>
              <a:off x="4644008" y="265212"/>
              <a:ext cx="4464496" cy="3245802"/>
              <a:chOff x="426016" y="1484784"/>
              <a:chExt cx="8280920" cy="5226600"/>
            </a:xfrm>
          </p:grpSpPr>
          <p:pic>
            <p:nvPicPr>
              <p:cNvPr id="5" name="Picture 2">
                <a:extLst>
                  <a:ext uri="{FF2B5EF4-FFF2-40B4-BE49-F238E27FC236}">
                    <a16:creationId xmlns:a16="http://schemas.microsoft.com/office/drawing/2014/main" id="{882418AD-D2B4-3C42-9520-E92DB48A8242}"/>
                  </a:ext>
                </a:extLst>
              </p:cNvPr>
              <p:cNvPicPr>
                <a:picLocks noChangeAspect="1" noChangeArrowheads="1"/>
              </p:cNvPicPr>
              <p:nvPr/>
            </p:nvPicPr>
            <p:blipFill>
              <a:blip r:embed="rId2" cstate="print"/>
              <a:srcRect l="10153" r="8493" b="2751"/>
              <a:stretch>
                <a:fillRect/>
              </a:stretch>
            </p:blipFill>
            <p:spPr bwMode="auto">
              <a:xfrm>
                <a:off x="426016" y="1484784"/>
                <a:ext cx="8280920" cy="5226600"/>
              </a:xfrm>
              <a:prstGeom prst="rect">
                <a:avLst/>
              </a:prstGeom>
              <a:noFill/>
              <a:ln w="9525">
                <a:noFill/>
                <a:miter lim="800000"/>
                <a:headEnd/>
                <a:tailEnd/>
              </a:ln>
            </p:spPr>
          </p:pic>
          <p:sp>
            <p:nvSpPr>
              <p:cNvPr id="6" name="Rectangle 5">
                <a:extLst>
                  <a:ext uri="{FF2B5EF4-FFF2-40B4-BE49-F238E27FC236}">
                    <a16:creationId xmlns:a16="http://schemas.microsoft.com/office/drawing/2014/main" id="{1EB13D99-687A-C641-BDAE-3E21A12B2C50}"/>
                  </a:ext>
                </a:extLst>
              </p:cNvPr>
              <p:cNvSpPr/>
              <p:nvPr/>
            </p:nvSpPr>
            <p:spPr>
              <a:xfrm>
                <a:off x="7121685" y="4190608"/>
                <a:ext cx="1585251" cy="421261"/>
              </a:xfrm>
              <a:prstGeom prst="rect">
                <a:avLst/>
              </a:prstGeom>
            </p:spPr>
            <p:txBody>
              <a:bodyPr wrap="square">
                <a:spAutoFit/>
              </a:bodyPr>
              <a:lstStyle/>
              <a:p>
                <a:r>
                  <a:rPr lang="en-IN" sz="1050" b="1" dirty="0">
                    <a:solidFill>
                      <a:schemeClr val="bg1">
                        <a:lumMod val="65000"/>
                        <a:lumOff val="35000"/>
                      </a:schemeClr>
                    </a:solidFill>
                    <a:latin typeface="Adobe Garamond Pro Bold" pitchFamily="18" charset="0"/>
                  </a:rPr>
                  <a:t>(Tailing)</a:t>
                </a:r>
                <a:endParaRPr lang="en-US" sz="1050" dirty="0">
                  <a:solidFill>
                    <a:schemeClr val="bg1">
                      <a:lumMod val="65000"/>
                      <a:lumOff val="35000"/>
                    </a:schemeClr>
                  </a:solidFill>
                  <a:latin typeface="Adobe Garamond Pro Bold" pitchFamily="18" charset="0"/>
                </a:endParaRPr>
              </a:p>
            </p:txBody>
          </p:sp>
          <p:sp>
            <p:nvSpPr>
              <p:cNvPr id="7" name="Rectangle 6">
                <a:extLst>
                  <a:ext uri="{FF2B5EF4-FFF2-40B4-BE49-F238E27FC236}">
                    <a16:creationId xmlns:a16="http://schemas.microsoft.com/office/drawing/2014/main" id="{B79BC2F2-54D9-FA4F-BF72-87B50053B226}"/>
                  </a:ext>
                </a:extLst>
              </p:cNvPr>
              <p:cNvSpPr/>
              <p:nvPr/>
            </p:nvSpPr>
            <p:spPr>
              <a:xfrm>
                <a:off x="2028775" y="2538615"/>
                <a:ext cx="1166133" cy="408872"/>
              </a:xfrm>
              <a:prstGeom prst="rect">
                <a:avLst/>
              </a:prstGeom>
            </p:spPr>
            <p:txBody>
              <a:bodyPr wrap="none">
                <a:spAutoFit/>
              </a:bodyPr>
              <a:lstStyle/>
              <a:p>
                <a:r>
                  <a:rPr lang="en-IN" sz="1050" b="1" dirty="0" err="1">
                    <a:solidFill>
                      <a:schemeClr val="bg1">
                        <a:lumMod val="65000"/>
                        <a:lumOff val="35000"/>
                      </a:schemeClr>
                    </a:solidFill>
                    <a:latin typeface="Adobe Garamond Pro Bold" pitchFamily="18" charset="0"/>
                  </a:rPr>
                  <a:t>hnRNA</a:t>
                </a:r>
                <a:endParaRPr lang="en-US" sz="1050" b="1" dirty="0">
                  <a:solidFill>
                    <a:schemeClr val="bg1">
                      <a:lumMod val="65000"/>
                      <a:lumOff val="35000"/>
                    </a:schemeClr>
                  </a:solidFill>
                  <a:latin typeface="Adobe Garamond Pro Bold" pitchFamily="18" charset="0"/>
                </a:endParaRPr>
              </a:p>
            </p:txBody>
          </p:sp>
        </p:grpSp>
        <p:sp>
          <p:nvSpPr>
            <p:cNvPr id="8" name="Rectangle 7">
              <a:extLst>
                <a:ext uri="{FF2B5EF4-FFF2-40B4-BE49-F238E27FC236}">
                  <a16:creationId xmlns:a16="http://schemas.microsoft.com/office/drawing/2014/main" id="{ACFFAE4C-EF2A-594F-A7F7-4F5BA73F7B7C}"/>
                </a:ext>
              </a:extLst>
            </p:cNvPr>
            <p:cNvSpPr/>
            <p:nvPr/>
          </p:nvSpPr>
          <p:spPr>
            <a:xfrm>
              <a:off x="4675496" y="3455050"/>
              <a:ext cx="4433008" cy="338554"/>
            </a:xfrm>
            <a:prstGeom prst="rect">
              <a:avLst/>
            </a:prstGeom>
          </p:spPr>
          <p:txBody>
            <a:bodyPr wrap="none">
              <a:spAutoFit/>
            </a:bodyPr>
            <a:lstStyle/>
            <a:p>
              <a:pPr algn="ctr"/>
              <a:r>
                <a:rPr lang="en-IN" sz="1600" dirty="0"/>
                <a:t>Figure Processing of Transcribed RNA in Eukaryotes</a:t>
              </a:r>
              <a:endParaRPr lang="en-US" sz="16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96"/>
            <a:ext cx="8229600" cy="612411"/>
          </a:xfrm>
        </p:spPr>
        <p:txBody>
          <a:bodyPr>
            <a:normAutofit/>
          </a:bodyPr>
          <a:lstStyle/>
          <a:p>
            <a:r>
              <a:rPr lang="en-IN" sz="2000" b="1" dirty="0"/>
              <a:t>Table Types of RNA and their functions</a:t>
            </a:r>
            <a:endParaRPr lang="en-IN" sz="2000" dirty="0"/>
          </a:p>
        </p:txBody>
      </p:sp>
      <p:graphicFrame>
        <p:nvGraphicFramePr>
          <p:cNvPr id="4" name="Table 3"/>
          <p:cNvGraphicFramePr>
            <a:graphicFrameLocks noGrp="1"/>
          </p:cNvGraphicFramePr>
          <p:nvPr>
            <p:extLst>
              <p:ext uri="{D42A27DB-BD31-4B8C-83A1-F6EECF244321}">
                <p14:modId xmlns:p14="http://schemas.microsoft.com/office/powerpoint/2010/main" val="1353996586"/>
              </p:ext>
            </p:extLst>
          </p:nvPr>
        </p:nvGraphicFramePr>
        <p:xfrm>
          <a:off x="71754" y="733607"/>
          <a:ext cx="9000492" cy="2051885"/>
        </p:xfrm>
        <a:graphic>
          <a:graphicData uri="http://schemas.openxmlformats.org/drawingml/2006/table">
            <a:tbl>
              <a:tblPr firstRow="1" bandRow="1">
                <a:tableStyleId>{5940675A-B579-460E-94D1-54222C63F5DA}</a:tableStyleId>
              </a:tblPr>
              <a:tblGrid>
                <a:gridCol w="2357709">
                  <a:extLst>
                    <a:ext uri="{9D8B030D-6E8A-4147-A177-3AD203B41FA5}">
                      <a16:colId xmlns:a16="http://schemas.microsoft.com/office/drawing/2014/main" val="20000"/>
                    </a:ext>
                  </a:extLst>
                </a:gridCol>
                <a:gridCol w="6642783">
                  <a:extLst>
                    <a:ext uri="{9D8B030D-6E8A-4147-A177-3AD203B41FA5}">
                      <a16:colId xmlns:a16="http://schemas.microsoft.com/office/drawing/2014/main" val="20001"/>
                    </a:ext>
                  </a:extLst>
                </a:gridCol>
              </a:tblGrid>
              <a:tr h="471139">
                <a:tc>
                  <a:txBody>
                    <a:bodyPr/>
                    <a:lstStyle/>
                    <a:p>
                      <a:pPr algn="ctr"/>
                      <a:r>
                        <a:rPr lang="en-US" sz="1600" b="1" dirty="0"/>
                        <a:t>Three major types of RNA</a:t>
                      </a:r>
                      <a:endParaRPr lang="en-IN" sz="1600" b="1" dirty="0"/>
                    </a:p>
                  </a:txBody>
                  <a:tcPr marL="76200" marR="76200" marT="38100" marB="38100"/>
                </a:tc>
                <a:tc>
                  <a:txBody>
                    <a:bodyPr/>
                    <a:lstStyle/>
                    <a:p>
                      <a:pPr algn="ctr"/>
                      <a:r>
                        <a:rPr lang="en-US" sz="1800" b="1" dirty="0"/>
                        <a:t>Function</a:t>
                      </a:r>
                    </a:p>
                    <a:p>
                      <a:pPr marL="0" marR="0" lvl="0" indent="0" algn="ctr" defTabSz="761970" rtl="0" eaLnBrk="1" fontAlgn="auto" latinLnBrk="0" hangingPunct="1">
                        <a:lnSpc>
                          <a:spcPct val="100000"/>
                        </a:lnSpc>
                        <a:spcBef>
                          <a:spcPts val="0"/>
                        </a:spcBef>
                        <a:spcAft>
                          <a:spcPts val="0"/>
                        </a:spcAft>
                        <a:buClrTx/>
                        <a:buSzTx/>
                        <a:buFontTx/>
                        <a:buNone/>
                        <a:tabLst/>
                        <a:defRPr/>
                      </a:pPr>
                      <a:r>
                        <a:rPr lang="en-US" sz="1600" b="1" dirty="0"/>
                        <a:t>(</a:t>
                      </a:r>
                      <a:r>
                        <a:rPr lang="en-IN" sz="1600" dirty="0"/>
                        <a:t>All these RNAs are needed to synthesise protein in a cell</a:t>
                      </a:r>
                      <a:r>
                        <a:rPr lang="en-US" sz="1600" b="1" dirty="0"/>
                        <a:t>)</a:t>
                      </a:r>
                      <a:endParaRPr lang="en-IN" sz="1600" b="1" dirty="0"/>
                    </a:p>
                  </a:txBody>
                  <a:tcPr marL="76200" marR="76200" marT="38100" marB="38100"/>
                </a:tc>
                <a:extLst>
                  <a:ext uri="{0D108BD9-81ED-4DB2-BD59-A6C34878D82A}">
                    <a16:rowId xmlns:a16="http://schemas.microsoft.com/office/drawing/2014/main" val="10000"/>
                  </a:ext>
                </a:extLst>
              </a:tr>
              <a:tr h="471139">
                <a:tc>
                  <a:txBody>
                    <a:bodyPr/>
                    <a:lstStyle/>
                    <a:p>
                      <a:endParaRPr lang="en-IN" sz="1600" b="1" dirty="0"/>
                    </a:p>
                  </a:txBody>
                  <a:tcPr marL="76200" marR="76200" marT="38100" marB="38100"/>
                </a:tc>
                <a:tc>
                  <a:txBody>
                    <a:bodyPr/>
                    <a:lstStyle/>
                    <a:p>
                      <a:endParaRPr lang="en-IN" sz="1600" dirty="0"/>
                    </a:p>
                  </a:txBody>
                  <a:tcPr marL="76200" marR="76200" marT="38100" marB="38100"/>
                </a:tc>
                <a:extLst>
                  <a:ext uri="{0D108BD9-81ED-4DB2-BD59-A6C34878D82A}">
                    <a16:rowId xmlns:a16="http://schemas.microsoft.com/office/drawing/2014/main" val="10001"/>
                  </a:ext>
                </a:extLst>
              </a:tr>
              <a:tr h="517104">
                <a:tc>
                  <a:txBody>
                    <a:bodyPr/>
                    <a:lstStyle/>
                    <a:p>
                      <a:endParaRPr lang="en-IN" sz="1600" b="1" dirty="0"/>
                    </a:p>
                  </a:txBody>
                  <a:tcPr marL="76200" marR="76200" marT="38100" marB="38100"/>
                </a:tc>
                <a:tc>
                  <a:txBody>
                    <a:bodyPr/>
                    <a:lstStyle/>
                    <a:p>
                      <a:endParaRPr lang="en-IN" sz="1600" dirty="0"/>
                    </a:p>
                  </a:txBody>
                  <a:tcPr marL="76200" marR="76200" marT="38100" marB="38100"/>
                </a:tc>
                <a:extLst>
                  <a:ext uri="{0D108BD9-81ED-4DB2-BD59-A6C34878D82A}">
                    <a16:rowId xmlns:a16="http://schemas.microsoft.com/office/drawing/2014/main" val="10002"/>
                  </a:ext>
                </a:extLst>
              </a:tr>
              <a:tr h="469282">
                <a:tc>
                  <a:txBody>
                    <a:bodyPr/>
                    <a:lstStyle/>
                    <a:p>
                      <a:endParaRPr lang="en-IN" sz="1600" b="1" dirty="0"/>
                    </a:p>
                  </a:txBody>
                  <a:tcPr marL="76200" marR="76200" marT="38100" marB="38100"/>
                </a:tc>
                <a:tc>
                  <a:txBody>
                    <a:bodyPr/>
                    <a:lstStyle/>
                    <a:p>
                      <a:endParaRPr lang="en-IN" sz="1600" dirty="0"/>
                    </a:p>
                  </a:txBody>
                  <a:tcPr marL="76200" marR="76200" marT="38100" marB="38100"/>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FE8A2469-EDE7-A74B-9ADE-FFBCADFE1176}"/>
              </a:ext>
            </a:extLst>
          </p:cNvPr>
          <p:cNvSpPr/>
          <p:nvPr/>
        </p:nvSpPr>
        <p:spPr>
          <a:xfrm>
            <a:off x="69014" y="1366818"/>
            <a:ext cx="2253566" cy="338554"/>
          </a:xfrm>
          <a:prstGeom prst="rect">
            <a:avLst/>
          </a:prstGeom>
        </p:spPr>
        <p:txBody>
          <a:bodyPr wrap="none">
            <a:spAutoFit/>
          </a:bodyPr>
          <a:lstStyle/>
          <a:p>
            <a:pPr lvl="0" defTabSz="761970"/>
            <a:r>
              <a:rPr lang="en-IN" sz="1600" b="1" dirty="0">
                <a:solidFill>
                  <a:prstClr val="white"/>
                </a:solidFill>
              </a:rPr>
              <a:t>Messenger RNA (mRNA)</a:t>
            </a:r>
          </a:p>
        </p:txBody>
      </p:sp>
      <p:sp>
        <p:nvSpPr>
          <p:cNvPr id="8" name="Rectangle 7">
            <a:extLst>
              <a:ext uri="{FF2B5EF4-FFF2-40B4-BE49-F238E27FC236}">
                <a16:creationId xmlns:a16="http://schemas.microsoft.com/office/drawing/2014/main" id="{C3E5CFDF-7926-B34F-B4AD-09136DB58B3F}"/>
              </a:ext>
            </a:extLst>
          </p:cNvPr>
          <p:cNvSpPr/>
          <p:nvPr/>
        </p:nvSpPr>
        <p:spPr>
          <a:xfrm>
            <a:off x="69014" y="1828602"/>
            <a:ext cx="1916422" cy="338554"/>
          </a:xfrm>
          <a:prstGeom prst="rect">
            <a:avLst/>
          </a:prstGeom>
        </p:spPr>
        <p:txBody>
          <a:bodyPr wrap="none">
            <a:spAutoFit/>
          </a:bodyPr>
          <a:lstStyle/>
          <a:p>
            <a:pPr lvl="0" defTabSz="761970"/>
            <a:r>
              <a:rPr lang="en-IN" sz="1600" b="1" dirty="0">
                <a:solidFill>
                  <a:prstClr val="white"/>
                </a:solidFill>
              </a:rPr>
              <a:t>Transfer RNA (tRNA)</a:t>
            </a:r>
          </a:p>
        </p:txBody>
      </p:sp>
      <p:sp>
        <p:nvSpPr>
          <p:cNvPr id="9" name="Rectangle 8">
            <a:extLst>
              <a:ext uri="{FF2B5EF4-FFF2-40B4-BE49-F238E27FC236}">
                <a16:creationId xmlns:a16="http://schemas.microsoft.com/office/drawing/2014/main" id="{C26DC4AC-37BF-A841-A79C-FAEB13D1DE12}"/>
              </a:ext>
            </a:extLst>
          </p:cNvPr>
          <p:cNvSpPr/>
          <p:nvPr/>
        </p:nvSpPr>
        <p:spPr>
          <a:xfrm>
            <a:off x="69014" y="2353444"/>
            <a:ext cx="2207656" cy="338554"/>
          </a:xfrm>
          <a:prstGeom prst="rect">
            <a:avLst/>
          </a:prstGeom>
        </p:spPr>
        <p:txBody>
          <a:bodyPr wrap="none">
            <a:spAutoFit/>
          </a:bodyPr>
          <a:lstStyle/>
          <a:p>
            <a:pPr lvl="0" defTabSz="761970"/>
            <a:r>
              <a:rPr lang="en-IN" sz="1600" b="1" dirty="0">
                <a:solidFill>
                  <a:prstClr val="white"/>
                </a:solidFill>
              </a:rPr>
              <a:t>Ribosomal RNA (rRNA)</a:t>
            </a:r>
          </a:p>
        </p:txBody>
      </p:sp>
      <p:sp>
        <p:nvSpPr>
          <p:cNvPr id="10" name="Rectangle 9">
            <a:extLst>
              <a:ext uri="{FF2B5EF4-FFF2-40B4-BE49-F238E27FC236}">
                <a16:creationId xmlns:a16="http://schemas.microsoft.com/office/drawing/2014/main" id="{7D74CAAB-6189-1040-8D00-A69EA68ECC3A}"/>
              </a:ext>
            </a:extLst>
          </p:cNvPr>
          <p:cNvSpPr/>
          <p:nvPr/>
        </p:nvSpPr>
        <p:spPr>
          <a:xfrm>
            <a:off x="2447933" y="1366818"/>
            <a:ext cx="3249479" cy="338554"/>
          </a:xfrm>
          <a:prstGeom prst="rect">
            <a:avLst/>
          </a:prstGeom>
        </p:spPr>
        <p:txBody>
          <a:bodyPr wrap="none">
            <a:spAutoFit/>
          </a:bodyPr>
          <a:lstStyle/>
          <a:p>
            <a:pPr lvl="0" defTabSz="761970"/>
            <a:r>
              <a:rPr lang="en-IN" sz="1600" dirty="0">
                <a:solidFill>
                  <a:prstClr val="white"/>
                </a:solidFill>
              </a:rPr>
              <a:t>Provides the template for translation</a:t>
            </a:r>
          </a:p>
        </p:txBody>
      </p:sp>
      <p:sp>
        <p:nvSpPr>
          <p:cNvPr id="11" name="Rectangle 10">
            <a:extLst>
              <a:ext uri="{FF2B5EF4-FFF2-40B4-BE49-F238E27FC236}">
                <a16:creationId xmlns:a16="http://schemas.microsoft.com/office/drawing/2014/main" id="{0E6FD735-7309-0F4B-A9CF-04275F245EFB}"/>
              </a:ext>
            </a:extLst>
          </p:cNvPr>
          <p:cNvSpPr/>
          <p:nvPr/>
        </p:nvSpPr>
        <p:spPr>
          <a:xfrm>
            <a:off x="2438178" y="1870874"/>
            <a:ext cx="6526309" cy="338554"/>
          </a:xfrm>
          <a:prstGeom prst="rect">
            <a:avLst/>
          </a:prstGeom>
        </p:spPr>
        <p:txBody>
          <a:bodyPr wrap="square">
            <a:spAutoFit/>
          </a:bodyPr>
          <a:lstStyle/>
          <a:p>
            <a:pPr lvl="0" defTabSz="761970"/>
            <a:r>
              <a:rPr lang="en-IN" sz="1600" dirty="0">
                <a:solidFill>
                  <a:prstClr val="white"/>
                </a:solidFill>
              </a:rPr>
              <a:t>Brings amino acids and reads the genetic code during translation</a:t>
            </a:r>
          </a:p>
        </p:txBody>
      </p:sp>
      <p:sp>
        <p:nvSpPr>
          <p:cNvPr id="12" name="Rectangle 11">
            <a:extLst>
              <a:ext uri="{FF2B5EF4-FFF2-40B4-BE49-F238E27FC236}">
                <a16:creationId xmlns:a16="http://schemas.microsoft.com/office/drawing/2014/main" id="{91D28BC8-7B6D-CF4D-B963-6D8986DFD4CA}"/>
              </a:ext>
            </a:extLst>
          </p:cNvPr>
          <p:cNvSpPr/>
          <p:nvPr/>
        </p:nvSpPr>
        <p:spPr>
          <a:xfrm>
            <a:off x="2468568" y="2414149"/>
            <a:ext cx="4572000" cy="338554"/>
          </a:xfrm>
          <a:prstGeom prst="rect">
            <a:avLst/>
          </a:prstGeom>
        </p:spPr>
        <p:txBody>
          <a:bodyPr>
            <a:spAutoFit/>
          </a:bodyPr>
          <a:lstStyle/>
          <a:p>
            <a:pPr lvl="0" defTabSz="761970"/>
            <a:r>
              <a:rPr lang="en-IN" sz="1600" dirty="0">
                <a:solidFill>
                  <a:prstClr val="white"/>
                </a:solidFill>
              </a:rPr>
              <a:t>Play structural and catalytic role during translation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228865"/>
            <a:ext cx="6858000" cy="952500"/>
          </a:xfrm>
        </p:spPr>
        <p:txBody>
          <a:bodyPr/>
          <a:lstStyle/>
          <a:p>
            <a:r>
              <a:rPr lang="en-IN" dirty="0"/>
              <a:t>Process of Transcription in Bacteria</a:t>
            </a:r>
          </a:p>
        </p:txBody>
      </p:sp>
      <p:pic>
        <p:nvPicPr>
          <p:cNvPr id="4" name="Picture 2"/>
          <p:cNvPicPr>
            <a:picLocks noChangeAspect="1" noChangeArrowheads="1"/>
          </p:cNvPicPr>
          <p:nvPr/>
        </p:nvPicPr>
        <p:blipFill>
          <a:blip r:embed="rId3" cstate="print"/>
          <a:srcRect r="33276" b="69080"/>
          <a:stretch>
            <a:fillRect/>
          </a:stretch>
        </p:blipFill>
        <p:spPr bwMode="auto">
          <a:xfrm>
            <a:off x="777876" y="1029043"/>
            <a:ext cx="7604124" cy="1447800"/>
          </a:xfrm>
          <a:prstGeom prst="rect">
            <a:avLst/>
          </a:prstGeom>
          <a:noFill/>
          <a:ln w="9525">
            <a:noFill/>
            <a:miter lim="800000"/>
            <a:headEnd/>
            <a:tailEnd/>
          </a:ln>
        </p:spPr>
      </p:pic>
      <p:pic>
        <p:nvPicPr>
          <p:cNvPr id="15" name="Picture 2"/>
          <p:cNvPicPr>
            <a:picLocks noChangeAspect="1" noChangeArrowheads="1"/>
          </p:cNvPicPr>
          <p:nvPr/>
        </p:nvPicPr>
        <p:blipFill>
          <a:blip r:embed="rId3" cstate="print"/>
          <a:srcRect t="61840" b="1288"/>
          <a:stretch>
            <a:fillRect/>
          </a:stretch>
        </p:blipFill>
        <p:spPr bwMode="auto">
          <a:xfrm>
            <a:off x="792496" y="3924920"/>
            <a:ext cx="7574884" cy="1717373"/>
          </a:xfrm>
          <a:prstGeom prst="rect">
            <a:avLst/>
          </a:prstGeom>
          <a:noFill/>
          <a:ln w="9525">
            <a:noFill/>
            <a:miter lim="800000"/>
            <a:headEnd/>
            <a:tailEnd/>
          </a:ln>
        </p:spPr>
      </p:pic>
      <p:grpSp>
        <p:nvGrpSpPr>
          <p:cNvPr id="8" name="Group 7"/>
          <p:cNvGrpSpPr/>
          <p:nvPr/>
        </p:nvGrpSpPr>
        <p:grpSpPr>
          <a:xfrm>
            <a:off x="731573" y="2547942"/>
            <a:ext cx="7650427" cy="1295400"/>
            <a:chOff x="-36512" y="3057530"/>
            <a:chExt cx="9180512" cy="1554480"/>
          </a:xfrm>
        </p:grpSpPr>
        <p:pic>
          <p:nvPicPr>
            <p:cNvPr id="14" name="Picture 2"/>
            <p:cNvPicPr>
              <a:picLocks noChangeAspect="1" noChangeArrowheads="1"/>
            </p:cNvPicPr>
            <p:nvPr/>
          </p:nvPicPr>
          <p:blipFill>
            <a:blip r:embed="rId3" cstate="print"/>
            <a:srcRect t="33497" r="33276" b="39448"/>
            <a:stretch>
              <a:fillRect/>
            </a:stretch>
          </p:blipFill>
          <p:spPr bwMode="auto">
            <a:xfrm>
              <a:off x="19051" y="3057530"/>
              <a:ext cx="9124949" cy="1554480"/>
            </a:xfrm>
            <a:prstGeom prst="rect">
              <a:avLst/>
            </a:prstGeom>
            <a:noFill/>
            <a:ln w="9525">
              <a:noFill/>
              <a:miter lim="800000"/>
              <a:headEnd/>
              <a:tailEnd/>
            </a:ln>
          </p:spPr>
        </p:pic>
        <p:sp>
          <p:nvSpPr>
            <p:cNvPr id="7" name="Rectangle 6"/>
            <p:cNvSpPr/>
            <p:nvPr/>
          </p:nvSpPr>
          <p:spPr>
            <a:xfrm>
              <a:off x="-36512" y="3995772"/>
              <a:ext cx="4326954" cy="387798"/>
            </a:xfrm>
            <a:prstGeom prst="rect">
              <a:avLst/>
            </a:prstGeom>
          </p:spPr>
          <p:txBody>
            <a:bodyPr wrap="none">
              <a:spAutoFit/>
            </a:bodyPr>
            <a:lstStyle/>
            <a:p>
              <a:r>
                <a:rPr lang="en-US" sz="1500" b="1" dirty="0">
                  <a:solidFill>
                    <a:schemeClr val="bg1"/>
                  </a:solidFill>
                </a:rPr>
                <a:t>Uses nucleoside </a:t>
              </a:r>
              <a:r>
                <a:rPr lang="en-US" sz="1500" b="1" dirty="0" err="1">
                  <a:solidFill>
                    <a:schemeClr val="bg1"/>
                  </a:solidFill>
                </a:rPr>
                <a:t>triphosphates</a:t>
              </a:r>
              <a:r>
                <a:rPr lang="en-US" sz="1500" b="1" dirty="0">
                  <a:solidFill>
                    <a:schemeClr val="bg1"/>
                  </a:solidFill>
                </a:rPr>
                <a:t> as substrate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7220"/>
            <a:ext cx="4615149" cy="4767916"/>
          </a:xfrm>
        </p:spPr>
        <p:txBody>
          <a:bodyPr>
            <a:normAutofit/>
          </a:bodyPr>
          <a:lstStyle/>
          <a:p>
            <a:pPr algn="just">
              <a:buNone/>
            </a:pPr>
            <a:r>
              <a:rPr lang="en-IN" sz="1800" b="1" dirty="0"/>
              <a:t>In bacteria, </a:t>
            </a:r>
          </a:p>
          <a:p>
            <a:pPr algn="just"/>
            <a:r>
              <a:rPr lang="en-IN" sz="1800" dirty="0" err="1"/>
              <a:t>Involes</a:t>
            </a:r>
            <a:r>
              <a:rPr lang="en-IN" sz="1800" dirty="0"/>
              <a:t> </a:t>
            </a:r>
            <a:r>
              <a:rPr lang="en-IN" sz="1800" b="1" dirty="0">
                <a:solidFill>
                  <a:srgbClr val="FFFF00"/>
                </a:solidFill>
              </a:rPr>
              <a:t>only one RNA polymerase for transcription </a:t>
            </a:r>
            <a:r>
              <a:rPr lang="en-IN" sz="1800" dirty="0" err="1"/>
              <a:t>i.e</a:t>
            </a:r>
            <a:r>
              <a:rPr lang="en-IN" sz="1800" dirty="0"/>
              <a:t> formation of rRNA, tRNA, and mRNA.</a:t>
            </a:r>
          </a:p>
          <a:p>
            <a:pPr algn="just"/>
            <a:r>
              <a:rPr lang="en-IN" sz="1800" b="1" dirty="0">
                <a:solidFill>
                  <a:srgbClr val="FFFF00"/>
                </a:solidFill>
              </a:rPr>
              <a:t>mRNA does not require any processing </a:t>
            </a:r>
            <a:r>
              <a:rPr lang="en-IN" sz="1800" dirty="0"/>
              <a:t>to become active.</a:t>
            </a:r>
          </a:p>
          <a:p>
            <a:pPr algn="just"/>
            <a:r>
              <a:rPr lang="en-IN" sz="1800" b="1" dirty="0">
                <a:solidFill>
                  <a:srgbClr val="FFFF00"/>
                </a:solidFill>
              </a:rPr>
              <a:t>transcription and translation take place in the same compartment </a:t>
            </a:r>
            <a:r>
              <a:rPr lang="en-IN" sz="1800" dirty="0" err="1">
                <a:solidFill>
                  <a:srgbClr val="FFFF00"/>
                </a:solidFill>
              </a:rPr>
              <a:t>i.e</a:t>
            </a:r>
            <a:r>
              <a:rPr lang="en-IN" sz="1800" dirty="0">
                <a:solidFill>
                  <a:srgbClr val="FFFF00"/>
                </a:solidFill>
              </a:rPr>
              <a:t> bacterial cell.</a:t>
            </a:r>
          </a:p>
          <a:p>
            <a:pPr algn="just"/>
            <a:r>
              <a:rPr lang="en-IN" sz="1800" dirty="0"/>
              <a:t>The </a:t>
            </a:r>
            <a:r>
              <a:rPr lang="en-IN" sz="1800" b="1" dirty="0">
                <a:solidFill>
                  <a:srgbClr val="FFFF00"/>
                </a:solidFill>
              </a:rPr>
              <a:t>transcription and translation can be coupled in bacteria </a:t>
            </a:r>
            <a:r>
              <a:rPr lang="en-IN" sz="1800" dirty="0" err="1"/>
              <a:t>i.e</a:t>
            </a:r>
            <a:r>
              <a:rPr lang="en-IN" sz="1800" dirty="0"/>
              <a:t> many times the translation can begin much before the mRNA is full transcribed.</a:t>
            </a:r>
          </a:p>
        </p:txBody>
      </p:sp>
      <p:sp>
        <p:nvSpPr>
          <p:cNvPr id="4" name="Title 1">
            <a:extLst>
              <a:ext uri="{FF2B5EF4-FFF2-40B4-BE49-F238E27FC236}">
                <a16:creationId xmlns:a16="http://schemas.microsoft.com/office/drawing/2014/main" id="{D9C0C7F3-E77C-2343-AF10-08CBC9FE72FE}"/>
              </a:ext>
            </a:extLst>
          </p:cNvPr>
          <p:cNvSpPr>
            <a:spLocks noGrp="1"/>
          </p:cNvSpPr>
          <p:nvPr>
            <p:ph type="title"/>
          </p:nvPr>
        </p:nvSpPr>
        <p:spPr>
          <a:xfrm>
            <a:off x="5245370" y="1912147"/>
            <a:ext cx="3774333" cy="487024"/>
          </a:xfrm>
        </p:spPr>
        <p:txBody>
          <a:bodyPr>
            <a:noAutofit/>
          </a:bodyPr>
          <a:lstStyle/>
          <a:p>
            <a:r>
              <a:rPr lang="en-IN" sz="1200" b="1" dirty="0"/>
              <a:t>Figure Bacterium (plural; bacteria) </a:t>
            </a:r>
            <a:r>
              <a:rPr lang="en-IN" sz="1200" b="1" i="1" dirty="0"/>
              <a:t>–Prokaryotic cell</a:t>
            </a:r>
            <a:endParaRPr lang="en-IN" sz="1200" i="1" dirty="0"/>
          </a:p>
        </p:txBody>
      </p:sp>
      <p:sp>
        <p:nvSpPr>
          <p:cNvPr id="5" name="Rounded Rectangle 4">
            <a:extLst>
              <a:ext uri="{FF2B5EF4-FFF2-40B4-BE49-F238E27FC236}">
                <a16:creationId xmlns:a16="http://schemas.microsoft.com/office/drawing/2014/main" id="{C40F7CCB-1104-C740-BC10-059D4EDB9D83}"/>
              </a:ext>
            </a:extLst>
          </p:cNvPr>
          <p:cNvSpPr/>
          <p:nvPr/>
        </p:nvSpPr>
        <p:spPr>
          <a:xfrm>
            <a:off x="5395822" y="350942"/>
            <a:ext cx="3450860" cy="1680187"/>
          </a:xfrm>
          <a:prstGeom prst="round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p>
        </p:txBody>
      </p:sp>
      <p:sp>
        <p:nvSpPr>
          <p:cNvPr id="6" name="Rounded Rectangle 5">
            <a:extLst>
              <a:ext uri="{FF2B5EF4-FFF2-40B4-BE49-F238E27FC236}">
                <a16:creationId xmlns:a16="http://schemas.microsoft.com/office/drawing/2014/main" id="{3EF3A4F7-EB01-1542-BDF6-E812F4400417}"/>
              </a:ext>
            </a:extLst>
          </p:cNvPr>
          <p:cNvSpPr/>
          <p:nvPr/>
        </p:nvSpPr>
        <p:spPr>
          <a:xfrm>
            <a:off x="5456782" y="400725"/>
            <a:ext cx="3296228" cy="15751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p>
        </p:txBody>
      </p:sp>
      <p:sp>
        <p:nvSpPr>
          <p:cNvPr id="7" name="Rounded Rectangle 6">
            <a:extLst>
              <a:ext uri="{FF2B5EF4-FFF2-40B4-BE49-F238E27FC236}">
                <a16:creationId xmlns:a16="http://schemas.microsoft.com/office/drawing/2014/main" id="{B1FA76C8-6FD4-2B48-A87F-5E5F95CB44BE}"/>
              </a:ext>
            </a:extLst>
          </p:cNvPr>
          <p:cNvSpPr/>
          <p:nvPr/>
        </p:nvSpPr>
        <p:spPr>
          <a:xfrm>
            <a:off x="5580112" y="477585"/>
            <a:ext cx="3066252" cy="1424791"/>
          </a:xfrm>
          <a:prstGeom prst="roundRect">
            <a:avLst/>
          </a:prstGeom>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p>
        </p:txBody>
      </p:sp>
      <p:sp>
        <p:nvSpPr>
          <p:cNvPr id="8" name="Freeform 7">
            <a:extLst>
              <a:ext uri="{FF2B5EF4-FFF2-40B4-BE49-F238E27FC236}">
                <a16:creationId xmlns:a16="http://schemas.microsoft.com/office/drawing/2014/main" id="{70CB1FDA-DEF8-9C4A-A941-836966A9C9B8}"/>
              </a:ext>
            </a:extLst>
          </p:cNvPr>
          <p:cNvSpPr/>
          <p:nvPr/>
        </p:nvSpPr>
        <p:spPr>
          <a:xfrm>
            <a:off x="5849569" y="796933"/>
            <a:ext cx="827770" cy="699661"/>
          </a:xfrm>
          <a:custGeom>
            <a:avLst/>
            <a:gdLst>
              <a:gd name="connsiteX0" fmla="*/ 97971 w 488244"/>
              <a:gd name="connsiteY0" fmla="*/ 272035 h 447783"/>
              <a:gd name="connsiteX1" fmla="*/ 141514 w 488244"/>
              <a:gd name="connsiteY1" fmla="*/ 217606 h 447783"/>
              <a:gd name="connsiteX2" fmla="*/ 152400 w 488244"/>
              <a:gd name="connsiteY2" fmla="*/ 184949 h 447783"/>
              <a:gd name="connsiteX3" fmla="*/ 141514 w 488244"/>
              <a:gd name="connsiteY3" fmla="*/ 86978 h 447783"/>
              <a:gd name="connsiteX4" fmla="*/ 108857 w 488244"/>
              <a:gd name="connsiteY4" fmla="*/ 76092 h 447783"/>
              <a:gd name="connsiteX5" fmla="*/ 65314 w 488244"/>
              <a:gd name="connsiteY5" fmla="*/ 130521 h 447783"/>
              <a:gd name="connsiteX6" fmla="*/ 76200 w 488244"/>
              <a:gd name="connsiteY6" fmla="*/ 250264 h 447783"/>
              <a:gd name="connsiteX7" fmla="*/ 108857 w 488244"/>
              <a:gd name="connsiteY7" fmla="*/ 261149 h 447783"/>
              <a:gd name="connsiteX8" fmla="*/ 130629 w 488244"/>
              <a:gd name="connsiteY8" fmla="*/ 282921 h 447783"/>
              <a:gd name="connsiteX9" fmla="*/ 163286 w 488244"/>
              <a:gd name="connsiteY9" fmla="*/ 348235 h 447783"/>
              <a:gd name="connsiteX10" fmla="*/ 152400 w 488244"/>
              <a:gd name="connsiteY10" fmla="*/ 380892 h 447783"/>
              <a:gd name="connsiteX11" fmla="*/ 87086 w 488244"/>
              <a:gd name="connsiteY11" fmla="*/ 402664 h 447783"/>
              <a:gd name="connsiteX12" fmla="*/ 43543 w 488244"/>
              <a:gd name="connsiteY12" fmla="*/ 391778 h 447783"/>
              <a:gd name="connsiteX13" fmla="*/ 0 w 488244"/>
              <a:gd name="connsiteY13" fmla="*/ 337349 h 447783"/>
              <a:gd name="connsiteX14" fmla="*/ 10886 w 488244"/>
              <a:gd name="connsiteY14" fmla="*/ 282921 h 447783"/>
              <a:gd name="connsiteX15" fmla="*/ 43543 w 488244"/>
              <a:gd name="connsiteY15" fmla="*/ 272035 h 447783"/>
              <a:gd name="connsiteX16" fmla="*/ 217714 w 488244"/>
              <a:gd name="connsiteY16" fmla="*/ 250264 h 447783"/>
              <a:gd name="connsiteX17" fmla="*/ 250371 w 488244"/>
              <a:gd name="connsiteY17" fmla="*/ 228492 h 447783"/>
              <a:gd name="connsiteX18" fmla="*/ 250371 w 488244"/>
              <a:gd name="connsiteY18" fmla="*/ 163178 h 447783"/>
              <a:gd name="connsiteX19" fmla="*/ 217714 w 488244"/>
              <a:gd name="connsiteY19" fmla="*/ 152292 h 447783"/>
              <a:gd name="connsiteX20" fmla="*/ 163286 w 488244"/>
              <a:gd name="connsiteY20" fmla="*/ 163178 h 447783"/>
              <a:gd name="connsiteX21" fmla="*/ 76200 w 488244"/>
              <a:gd name="connsiteY21" fmla="*/ 174064 h 447783"/>
              <a:gd name="connsiteX22" fmla="*/ 43543 w 488244"/>
              <a:gd name="connsiteY22" fmla="*/ 206721 h 447783"/>
              <a:gd name="connsiteX23" fmla="*/ 54429 w 488244"/>
              <a:gd name="connsiteY23" fmla="*/ 272035 h 447783"/>
              <a:gd name="connsiteX24" fmla="*/ 97971 w 488244"/>
              <a:gd name="connsiteY24" fmla="*/ 282921 h 447783"/>
              <a:gd name="connsiteX25" fmla="*/ 261257 w 488244"/>
              <a:gd name="connsiteY25" fmla="*/ 293806 h 447783"/>
              <a:gd name="connsiteX26" fmla="*/ 283029 w 488244"/>
              <a:gd name="connsiteY26" fmla="*/ 315578 h 447783"/>
              <a:gd name="connsiteX27" fmla="*/ 293914 w 488244"/>
              <a:gd name="connsiteY27" fmla="*/ 435321 h 447783"/>
              <a:gd name="connsiteX28" fmla="*/ 261257 w 488244"/>
              <a:gd name="connsiteY28" fmla="*/ 446206 h 447783"/>
              <a:gd name="connsiteX29" fmla="*/ 152400 w 488244"/>
              <a:gd name="connsiteY29" fmla="*/ 435321 h 447783"/>
              <a:gd name="connsiteX30" fmla="*/ 141514 w 488244"/>
              <a:gd name="connsiteY30" fmla="*/ 402664 h 447783"/>
              <a:gd name="connsiteX31" fmla="*/ 152400 w 488244"/>
              <a:gd name="connsiteY31" fmla="*/ 337349 h 447783"/>
              <a:gd name="connsiteX32" fmla="*/ 217714 w 488244"/>
              <a:gd name="connsiteY32" fmla="*/ 315578 h 447783"/>
              <a:gd name="connsiteX33" fmla="*/ 348343 w 488244"/>
              <a:gd name="connsiteY33" fmla="*/ 304692 h 447783"/>
              <a:gd name="connsiteX34" fmla="*/ 337457 w 488244"/>
              <a:gd name="connsiteY34" fmla="*/ 119635 h 447783"/>
              <a:gd name="connsiteX35" fmla="*/ 326571 w 488244"/>
              <a:gd name="connsiteY35" fmla="*/ 86978 h 447783"/>
              <a:gd name="connsiteX36" fmla="*/ 293914 w 488244"/>
              <a:gd name="connsiteY36" fmla="*/ 76092 h 447783"/>
              <a:gd name="connsiteX37" fmla="*/ 261257 w 488244"/>
              <a:gd name="connsiteY37" fmla="*/ 54321 h 447783"/>
              <a:gd name="connsiteX38" fmla="*/ 130629 w 488244"/>
              <a:gd name="connsiteY38" fmla="*/ 65206 h 447783"/>
              <a:gd name="connsiteX39" fmla="*/ 97971 w 488244"/>
              <a:gd name="connsiteY39" fmla="*/ 76092 h 447783"/>
              <a:gd name="connsiteX40" fmla="*/ 43543 w 488244"/>
              <a:gd name="connsiteY40" fmla="*/ 130521 h 447783"/>
              <a:gd name="connsiteX41" fmla="*/ 43543 w 488244"/>
              <a:gd name="connsiteY41" fmla="*/ 293806 h 447783"/>
              <a:gd name="connsiteX42" fmla="*/ 108857 w 488244"/>
              <a:gd name="connsiteY42" fmla="*/ 282921 h 447783"/>
              <a:gd name="connsiteX43" fmla="*/ 152400 w 488244"/>
              <a:gd name="connsiteY43" fmla="*/ 217606 h 447783"/>
              <a:gd name="connsiteX44" fmla="*/ 174171 w 488244"/>
              <a:gd name="connsiteY44" fmla="*/ 184949 h 447783"/>
              <a:gd name="connsiteX45" fmla="*/ 206829 w 488244"/>
              <a:gd name="connsiteY45" fmla="*/ 65206 h 447783"/>
              <a:gd name="connsiteX46" fmla="*/ 228600 w 488244"/>
              <a:gd name="connsiteY46" fmla="*/ 32549 h 447783"/>
              <a:gd name="connsiteX47" fmla="*/ 283029 w 488244"/>
              <a:gd name="connsiteY47" fmla="*/ 21664 h 447783"/>
              <a:gd name="connsiteX48" fmla="*/ 446314 w 488244"/>
              <a:gd name="connsiteY48" fmla="*/ 54321 h 447783"/>
              <a:gd name="connsiteX49" fmla="*/ 468086 w 488244"/>
              <a:gd name="connsiteY49" fmla="*/ 86978 h 447783"/>
              <a:gd name="connsiteX50" fmla="*/ 468086 w 488244"/>
              <a:gd name="connsiteY50" fmla="*/ 217606 h 447783"/>
              <a:gd name="connsiteX51" fmla="*/ 457200 w 488244"/>
              <a:gd name="connsiteY51" fmla="*/ 261149 h 447783"/>
              <a:gd name="connsiteX52" fmla="*/ 391886 w 488244"/>
              <a:gd name="connsiteY52" fmla="*/ 293806 h 447783"/>
              <a:gd name="connsiteX53" fmla="*/ 304800 w 488244"/>
              <a:gd name="connsiteY53" fmla="*/ 282921 h 447783"/>
              <a:gd name="connsiteX54" fmla="*/ 261257 w 488244"/>
              <a:gd name="connsiteY54" fmla="*/ 272035 h 447783"/>
              <a:gd name="connsiteX55" fmla="*/ 250371 w 488244"/>
              <a:gd name="connsiteY55" fmla="*/ 250264 h 44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88244" h="447783">
                <a:moveTo>
                  <a:pt x="97971" y="272035"/>
                </a:moveTo>
                <a:cubicBezTo>
                  <a:pt x="125333" y="189951"/>
                  <a:pt x="85241" y="287947"/>
                  <a:pt x="141514" y="217606"/>
                </a:cubicBezTo>
                <a:cubicBezTo>
                  <a:pt x="148682" y="208646"/>
                  <a:pt x="148771" y="195835"/>
                  <a:pt x="152400" y="184949"/>
                </a:cubicBezTo>
                <a:cubicBezTo>
                  <a:pt x="148771" y="152292"/>
                  <a:pt x="153717" y="117486"/>
                  <a:pt x="141514" y="86978"/>
                </a:cubicBezTo>
                <a:cubicBezTo>
                  <a:pt x="137252" y="76324"/>
                  <a:pt x="120109" y="73842"/>
                  <a:pt x="108857" y="76092"/>
                </a:cubicBezTo>
                <a:cubicBezTo>
                  <a:pt x="96927" y="78478"/>
                  <a:pt x="68441" y="125830"/>
                  <a:pt x="65314" y="130521"/>
                </a:cubicBezTo>
                <a:cubicBezTo>
                  <a:pt x="68943" y="170435"/>
                  <a:pt x="63526" y="212242"/>
                  <a:pt x="76200" y="250264"/>
                </a:cubicBezTo>
                <a:cubicBezTo>
                  <a:pt x="79829" y="261150"/>
                  <a:pt x="99018" y="255246"/>
                  <a:pt x="108857" y="261149"/>
                </a:cubicBezTo>
                <a:cubicBezTo>
                  <a:pt x="117658" y="266429"/>
                  <a:pt x="124218" y="274907"/>
                  <a:pt x="130629" y="282921"/>
                </a:cubicBezTo>
                <a:cubicBezTo>
                  <a:pt x="154745" y="313066"/>
                  <a:pt x="151788" y="313743"/>
                  <a:pt x="163286" y="348235"/>
                </a:cubicBezTo>
                <a:cubicBezTo>
                  <a:pt x="159657" y="359121"/>
                  <a:pt x="161737" y="374223"/>
                  <a:pt x="152400" y="380892"/>
                </a:cubicBezTo>
                <a:cubicBezTo>
                  <a:pt x="133726" y="394231"/>
                  <a:pt x="87086" y="402664"/>
                  <a:pt x="87086" y="402664"/>
                </a:cubicBezTo>
                <a:cubicBezTo>
                  <a:pt x="72572" y="399035"/>
                  <a:pt x="56925" y="398469"/>
                  <a:pt x="43543" y="391778"/>
                </a:cubicBezTo>
                <a:cubicBezTo>
                  <a:pt x="28031" y="384022"/>
                  <a:pt x="7692" y="348887"/>
                  <a:pt x="0" y="337349"/>
                </a:cubicBezTo>
                <a:cubicBezTo>
                  <a:pt x="3629" y="319206"/>
                  <a:pt x="623" y="298316"/>
                  <a:pt x="10886" y="282921"/>
                </a:cubicBezTo>
                <a:cubicBezTo>
                  <a:pt x="17251" y="273374"/>
                  <a:pt x="32411" y="274818"/>
                  <a:pt x="43543" y="272035"/>
                </a:cubicBezTo>
                <a:cubicBezTo>
                  <a:pt x="107816" y="255966"/>
                  <a:pt x="143351" y="257024"/>
                  <a:pt x="217714" y="250264"/>
                </a:cubicBezTo>
                <a:cubicBezTo>
                  <a:pt x="228600" y="243007"/>
                  <a:pt x="242198" y="238708"/>
                  <a:pt x="250371" y="228492"/>
                </a:cubicBezTo>
                <a:cubicBezTo>
                  <a:pt x="263273" y="212365"/>
                  <a:pt x="266498" y="179305"/>
                  <a:pt x="250371" y="163178"/>
                </a:cubicBezTo>
                <a:cubicBezTo>
                  <a:pt x="242257" y="155064"/>
                  <a:pt x="228600" y="155921"/>
                  <a:pt x="217714" y="152292"/>
                </a:cubicBezTo>
                <a:cubicBezTo>
                  <a:pt x="199571" y="155921"/>
                  <a:pt x="181573" y="160365"/>
                  <a:pt x="163286" y="163178"/>
                </a:cubicBezTo>
                <a:cubicBezTo>
                  <a:pt x="134372" y="167626"/>
                  <a:pt x="103693" y="164066"/>
                  <a:pt x="76200" y="174064"/>
                </a:cubicBezTo>
                <a:cubicBezTo>
                  <a:pt x="61732" y="179325"/>
                  <a:pt x="54429" y="195835"/>
                  <a:pt x="43543" y="206721"/>
                </a:cubicBezTo>
                <a:cubicBezTo>
                  <a:pt x="47172" y="228492"/>
                  <a:pt x="41600" y="254074"/>
                  <a:pt x="54429" y="272035"/>
                </a:cubicBezTo>
                <a:cubicBezTo>
                  <a:pt x="63125" y="284209"/>
                  <a:pt x="83092" y="281355"/>
                  <a:pt x="97971" y="282921"/>
                </a:cubicBezTo>
                <a:cubicBezTo>
                  <a:pt x="152221" y="288631"/>
                  <a:pt x="206828" y="290178"/>
                  <a:pt x="261257" y="293806"/>
                </a:cubicBezTo>
                <a:cubicBezTo>
                  <a:pt x="268514" y="301063"/>
                  <a:pt x="276618" y="307564"/>
                  <a:pt x="283029" y="315578"/>
                </a:cubicBezTo>
                <a:cubicBezTo>
                  <a:pt x="314552" y="354982"/>
                  <a:pt x="320903" y="374597"/>
                  <a:pt x="293914" y="435321"/>
                </a:cubicBezTo>
                <a:cubicBezTo>
                  <a:pt x="289254" y="445806"/>
                  <a:pt x="272143" y="442578"/>
                  <a:pt x="261257" y="446206"/>
                </a:cubicBezTo>
                <a:cubicBezTo>
                  <a:pt x="224971" y="442578"/>
                  <a:pt x="186671" y="447783"/>
                  <a:pt x="152400" y="435321"/>
                </a:cubicBezTo>
                <a:cubicBezTo>
                  <a:pt x="141616" y="431400"/>
                  <a:pt x="141514" y="414139"/>
                  <a:pt x="141514" y="402664"/>
                </a:cubicBezTo>
                <a:cubicBezTo>
                  <a:pt x="141514" y="380592"/>
                  <a:pt x="137866" y="353960"/>
                  <a:pt x="152400" y="337349"/>
                </a:cubicBezTo>
                <a:cubicBezTo>
                  <a:pt x="167512" y="320078"/>
                  <a:pt x="194844" y="317484"/>
                  <a:pt x="217714" y="315578"/>
                </a:cubicBezTo>
                <a:lnTo>
                  <a:pt x="348343" y="304692"/>
                </a:lnTo>
                <a:cubicBezTo>
                  <a:pt x="344714" y="243006"/>
                  <a:pt x="343606" y="181121"/>
                  <a:pt x="337457" y="119635"/>
                </a:cubicBezTo>
                <a:cubicBezTo>
                  <a:pt x="336315" y="108217"/>
                  <a:pt x="334685" y="95092"/>
                  <a:pt x="326571" y="86978"/>
                </a:cubicBezTo>
                <a:cubicBezTo>
                  <a:pt x="318457" y="78864"/>
                  <a:pt x="304177" y="81224"/>
                  <a:pt x="293914" y="76092"/>
                </a:cubicBezTo>
                <a:cubicBezTo>
                  <a:pt x="282212" y="70241"/>
                  <a:pt x="272143" y="61578"/>
                  <a:pt x="261257" y="54321"/>
                </a:cubicBezTo>
                <a:cubicBezTo>
                  <a:pt x="217714" y="57949"/>
                  <a:pt x="173939" y="59431"/>
                  <a:pt x="130629" y="65206"/>
                </a:cubicBezTo>
                <a:cubicBezTo>
                  <a:pt x="119255" y="66723"/>
                  <a:pt x="107151" y="69207"/>
                  <a:pt x="97971" y="76092"/>
                </a:cubicBezTo>
                <a:cubicBezTo>
                  <a:pt x="77445" y="91487"/>
                  <a:pt x="43543" y="130521"/>
                  <a:pt x="43543" y="130521"/>
                </a:cubicBezTo>
                <a:cubicBezTo>
                  <a:pt x="25932" y="183353"/>
                  <a:pt x="4697" y="232762"/>
                  <a:pt x="43543" y="293806"/>
                </a:cubicBezTo>
                <a:cubicBezTo>
                  <a:pt x="55393" y="312427"/>
                  <a:pt x="87086" y="286549"/>
                  <a:pt x="108857" y="282921"/>
                </a:cubicBezTo>
                <a:lnTo>
                  <a:pt x="152400" y="217606"/>
                </a:lnTo>
                <a:lnTo>
                  <a:pt x="174171" y="184949"/>
                </a:lnTo>
                <a:cubicBezTo>
                  <a:pt x="180014" y="155737"/>
                  <a:pt x="191045" y="88883"/>
                  <a:pt x="206829" y="65206"/>
                </a:cubicBezTo>
                <a:cubicBezTo>
                  <a:pt x="214086" y="54320"/>
                  <a:pt x="217241" y="39040"/>
                  <a:pt x="228600" y="32549"/>
                </a:cubicBezTo>
                <a:cubicBezTo>
                  <a:pt x="244665" y="23369"/>
                  <a:pt x="264886" y="25292"/>
                  <a:pt x="283029" y="21664"/>
                </a:cubicBezTo>
                <a:cubicBezTo>
                  <a:pt x="380533" y="29164"/>
                  <a:pt x="402857" y="0"/>
                  <a:pt x="446314" y="54321"/>
                </a:cubicBezTo>
                <a:cubicBezTo>
                  <a:pt x="454487" y="64537"/>
                  <a:pt x="460829" y="76092"/>
                  <a:pt x="468086" y="86978"/>
                </a:cubicBezTo>
                <a:cubicBezTo>
                  <a:pt x="488244" y="147456"/>
                  <a:pt x="483436" y="117826"/>
                  <a:pt x="468086" y="217606"/>
                </a:cubicBezTo>
                <a:cubicBezTo>
                  <a:pt x="465811" y="232393"/>
                  <a:pt x="465499" y="248701"/>
                  <a:pt x="457200" y="261149"/>
                </a:cubicBezTo>
                <a:cubicBezTo>
                  <a:pt x="445141" y="279238"/>
                  <a:pt x="410517" y="287596"/>
                  <a:pt x="391886" y="293806"/>
                </a:cubicBezTo>
                <a:cubicBezTo>
                  <a:pt x="362857" y="290178"/>
                  <a:pt x="333657" y="287730"/>
                  <a:pt x="304800" y="282921"/>
                </a:cubicBezTo>
                <a:cubicBezTo>
                  <a:pt x="290042" y="280461"/>
                  <a:pt x="274086" y="279732"/>
                  <a:pt x="261257" y="272035"/>
                </a:cubicBezTo>
                <a:cubicBezTo>
                  <a:pt x="254300" y="267861"/>
                  <a:pt x="254000" y="257521"/>
                  <a:pt x="250371" y="25026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1500" b="1"/>
          </a:p>
        </p:txBody>
      </p:sp>
      <p:sp>
        <p:nvSpPr>
          <p:cNvPr id="9" name="Donut 8">
            <a:extLst>
              <a:ext uri="{FF2B5EF4-FFF2-40B4-BE49-F238E27FC236}">
                <a16:creationId xmlns:a16="http://schemas.microsoft.com/office/drawing/2014/main" id="{206FF12A-5C00-6C49-8ECC-03146B618D8A}"/>
              </a:ext>
            </a:extLst>
          </p:cNvPr>
          <p:cNvSpPr/>
          <p:nvPr/>
        </p:nvSpPr>
        <p:spPr>
          <a:xfrm>
            <a:off x="7896364" y="1085308"/>
            <a:ext cx="440738" cy="457551"/>
          </a:xfrm>
          <a:prstGeom prst="donut">
            <a:avLst>
              <a:gd name="adj" fmla="val 1483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solidFill>
                <a:schemeClr val="tx1"/>
              </a:solidFill>
            </a:endParaRPr>
          </a:p>
        </p:txBody>
      </p:sp>
      <p:sp>
        <p:nvSpPr>
          <p:cNvPr id="10" name="Freeform 9">
            <a:extLst>
              <a:ext uri="{FF2B5EF4-FFF2-40B4-BE49-F238E27FC236}">
                <a16:creationId xmlns:a16="http://schemas.microsoft.com/office/drawing/2014/main" id="{09F56C4A-07F3-EB41-ABC6-93552836ADC0}"/>
              </a:ext>
            </a:extLst>
          </p:cNvPr>
          <p:cNvSpPr/>
          <p:nvPr/>
        </p:nvSpPr>
        <p:spPr>
          <a:xfrm>
            <a:off x="7092202" y="476803"/>
            <a:ext cx="256943" cy="268579"/>
          </a:xfrm>
          <a:custGeom>
            <a:avLst/>
            <a:gdLst>
              <a:gd name="connsiteX0" fmla="*/ 126766 w 355366"/>
              <a:gd name="connsiteY0" fmla="*/ 8021 h 384109"/>
              <a:gd name="connsiteX1" fmla="*/ 126766 w 355366"/>
              <a:gd name="connsiteY1" fmla="*/ 44116 h 384109"/>
              <a:gd name="connsiteX2" fmla="*/ 102703 w 355366"/>
              <a:gd name="connsiteY2" fmla="*/ 60158 h 384109"/>
              <a:gd name="connsiteX3" fmla="*/ 66608 w 355366"/>
              <a:gd name="connsiteY3" fmla="*/ 76200 h 384109"/>
              <a:gd name="connsiteX4" fmla="*/ 54577 w 355366"/>
              <a:gd name="connsiteY4" fmla="*/ 80211 h 384109"/>
              <a:gd name="connsiteX5" fmla="*/ 30514 w 355366"/>
              <a:gd name="connsiteY5" fmla="*/ 96253 h 384109"/>
              <a:gd name="connsiteX6" fmla="*/ 6451 w 355366"/>
              <a:gd name="connsiteY6" fmla="*/ 144379 h 384109"/>
              <a:gd name="connsiteX7" fmla="*/ 2440 w 355366"/>
              <a:gd name="connsiteY7" fmla="*/ 156411 h 384109"/>
              <a:gd name="connsiteX8" fmla="*/ 10461 w 355366"/>
              <a:gd name="connsiteY8" fmla="*/ 236621 h 384109"/>
              <a:gd name="connsiteX9" fmla="*/ 18482 w 355366"/>
              <a:gd name="connsiteY9" fmla="*/ 248653 h 384109"/>
              <a:gd name="connsiteX10" fmla="*/ 30514 w 355366"/>
              <a:gd name="connsiteY10" fmla="*/ 256674 h 384109"/>
              <a:gd name="connsiteX11" fmla="*/ 54577 w 355366"/>
              <a:gd name="connsiteY11" fmla="*/ 276726 h 384109"/>
              <a:gd name="connsiteX12" fmla="*/ 78640 w 355366"/>
              <a:gd name="connsiteY12" fmla="*/ 284747 h 384109"/>
              <a:gd name="connsiteX13" fmla="*/ 118745 w 355366"/>
              <a:gd name="connsiteY13" fmla="*/ 272716 h 384109"/>
              <a:gd name="connsiteX14" fmla="*/ 126766 w 355366"/>
              <a:gd name="connsiteY14" fmla="*/ 248653 h 384109"/>
              <a:gd name="connsiteX15" fmla="*/ 130777 w 355366"/>
              <a:gd name="connsiteY15" fmla="*/ 236621 h 384109"/>
              <a:gd name="connsiteX16" fmla="*/ 126766 w 355366"/>
              <a:gd name="connsiteY16" fmla="*/ 200526 h 384109"/>
              <a:gd name="connsiteX17" fmla="*/ 114735 w 355366"/>
              <a:gd name="connsiteY17" fmla="*/ 196516 h 384109"/>
              <a:gd name="connsiteX18" fmla="*/ 98693 w 355366"/>
              <a:gd name="connsiteY18" fmla="*/ 192505 h 384109"/>
              <a:gd name="connsiteX19" fmla="*/ 78640 w 355366"/>
              <a:gd name="connsiteY19" fmla="*/ 196516 h 384109"/>
              <a:gd name="connsiteX20" fmla="*/ 74630 w 355366"/>
              <a:gd name="connsiteY20" fmla="*/ 224590 h 384109"/>
              <a:gd name="connsiteX21" fmla="*/ 78640 w 355366"/>
              <a:gd name="connsiteY21" fmla="*/ 236621 h 384109"/>
              <a:gd name="connsiteX22" fmla="*/ 90672 w 355366"/>
              <a:gd name="connsiteY22" fmla="*/ 240632 h 384109"/>
              <a:gd name="connsiteX23" fmla="*/ 86661 w 355366"/>
              <a:gd name="connsiteY23" fmla="*/ 256674 h 384109"/>
              <a:gd name="connsiteX24" fmla="*/ 50566 w 355366"/>
              <a:gd name="connsiteY24" fmla="*/ 240632 h 384109"/>
              <a:gd name="connsiteX25" fmla="*/ 46556 w 355366"/>
              <a:gd name="connsiteY25" fmla="*/ 176463 h 384109"/>
              <a:gd name="connsiteX26" fmla="*/ 58587 w 355366"/>
              <a:gd name="connsiteY26" fmla="*/ 152400 h 384109"/>
              <a:gd name="connsiteX27" fmla="*/ 74630 w 355366"/>
              <a:gd name="connsiteY27" fmla="*/ 148390 h 384109"/>
              <a:gd name="connsiteX28" fmla="*/ 86661 w 355366"/>
              <a:gd name="connsiteY28" fmla="*/ 144379 h 384109"/>
              <a:gd name="connsiteX29" fmla="*/ 130777 w 355366"/>
              <a:gd name="connsiteY29" fmla="*/ 148390 h 384109"/>
              <a:gd name="connsiteX30" fmla="*/ 142808 w 355366"/>
              <a:gd name="connsiteY30" fmla="*/ 156411 h 384109"/>
              <a:gd name="connsiteX31" fmla="*/ 158851 w 355366"/>
              <a:gd name="connsiteY31" fmla="*/ 176463 h 384109"/>
              <a:gd name="connsiteX32" fmla="*/ 170882 w 355366"/>
              <a:gd name="connsiteY32" fmla="*/ 220579 h 384109"/>
              <a:gd name="connsiteX33" fmla="*/ 162861 w 355366"/>
              <a:gd name="connsiteY33" fmla="*/ 280737 h 384109"/>
              <a:gd name="connsiteX34" fmla="*/ 154840 w 355366"/>
              <a:gd name="connsiteY34" fmla="*/ 292769 h 384109"/>
              <a:gd name="connsiteX35" fmla="*/ 142808 w 355366"/>
              <a:gd name="connsiteY35" fmla="*/ 300790 h 384109"/>
              <a:gd name="connsiteX36" fmla="*/ 138798 w 355366"/>
              <a:gd name="connsiteY36" fmla="*/ 312821 h 384109"/>
              <a:gd name="connsiteX37" fmla="*/ 122756 w 355366"/>
              <a:gd name="connsiteY37" fmla="*/ 316832 h 384109"/>
              <a:gd name="connsiteX38" fmla="*/ 62598 w 355366"/>
              <a:gd name="connsiteY38" fmla="*/ 312821 h 384109"/>
              <a:gd name="connsiteX39" fmla="*/ 26503 w 355366"/>
              <a:gd name="connsiteY39" fmla="*/ 316832 h 384109"/>
              <a:gd name="connsiteX40" fmla="*/ 42545 w 355366"/>
              <a:gd name="connsiteY40" fmla="*/ 368969 h 384109"/>
              <a:gd name="connsiteX41" fmla="*/ 90672 w 355366"/>
              <a:gd name="connsiteY41" fmla="*/ 372979 h 384109"/>
              <a:gd name="connsiteX42" fmla="*/ 102703 w 355366"/>
              <a:gd name="connsiteY42" fmla="*/ 376990 h 384109"/>
              <a:gd name="connsiteX43" fmla="*/ 198956 w 355366"/>
              <a:gd name="connsiteY43" fmla="*/ 376990 h 384109"/>
              <a:gd name="connsiteX44" fmla="*/ 210987 w 355366"/>
              <a:gd name="connsiteY44" fmla="*/ 368969 h 384109"/>
              <a:gd name="connsiteX45" fmla="*/ 235051 w 355366"/>
              <a:gd name="connsiteY45" fmla="*/ 340895 h 384109"/>
              <a:gd name="connsiteX46" fmla="*/ 247082 w 355366"/>
              <a:gd name="connsiteY46" fmla="*/ 276726 h 384109"/>
              <a:gd name="connsiteX47" fmla="*/ 243072 w 355366"/>
              <a:gd name="connsiteY47" fmla="*/ 228600 h 384109"/>
              <a:gd name="connsiteX48" fmla="*/ 219008 w 355366"/>
              <a:gd name="connsiteY48" fmla="*/ 196516 h 384109"/>
              <a:gd name="connsiteX49" fmla="*/ 210987 w 355366"/>
              <a:gd name="connsiteY49" fmla="*/ 184484 h 384109"/>
              <a:gd name="connsiteX50" fmla="*/ 198956 w 355366"/>
              <a:gd name="connsiteY50" fmla="*/ 176463 h 384109"/>
              <a:gd name="connsiteX51" fmla="*/ 174893 w 355366"/>
              <a:gd name="connsiteY51" fmla="*/ 152400 h 384109"/>
              <a:gd name="connsiteX52" fmla="*/ 166872 w 355366"/>
              <a:gd name="connsiteY52" fmla="*/ 128337 h 384109"/>
              <a:gd name="connsiteX53" fmla="*/ 142808 w 355366"/>
              <a:gd name="connsiteY53" fmla="*/ 116305 h 384109"/>
              <a:gd name="connsiteX54" fmla="*/ 130777 w 355366"/>
              <a:gd name="connsiteY54" fmla="*/ 112295 h 384109"/>
              <a:gd name="connsiteX55" fmla="*/ 142808 w 355366"/>
              <a:gd name="connsiteY55" fmla="*/ 104274 h 384109"/>
              <a:gd name="connsiteX56" fmla="*/ 202966 w 355366"/>
              <a:gd name="connsiteY56" fmla="*/ 112295 h 384109"/>
              <a:gd name="connsiteX57" fmla="*/ 214998 w 355366"/>
              <a:gd name="connsiteY57" fmla="*/ 124326 h 384109"/>
              <a:gd name="connsiteX58" fmla="*/ 223019 w 355366"/>
              <a:gd name="connsiteY58" fmla="*/ 168442 h 384109"/>
              <a:gd name="connsiteX59" fmla="*/ 239061 w 355366"/>
              <a:gd name="connsiteY59" fmla="*/ 192505 h 384109"/>
              <a:gd name="connsiteX60" fmla="*/ 263124 w 355366"/>
              <a:gd name="connsiteY60" fmla="*/ 212558 h 384109"/>
              <a:gd name="connsiteX61" fmla="*/ 279166 w 355366"/>
              <a:gd name="connsiteY61" fmla="*/ 240632 h 384109"/>
              <a:gd name="connsiteX62" fmla="*/ 291198 w 355366"/>
              <a:gd name="connsiteY62" fmla="*/ 248653 h 384109"/>
              <a:gd name="connsiteX63" fmla="*/ 291198 w 355366"/>
              <a:gd name="connsiteY63" fmla="*/ 316832 h 384109"/>
              <a:gd name="connsiteX64" fmla="*/ 283177 w 355366"/>
              <a:gd name="connsiteY64" fmla="*/ 332874 h 384109"/>
              <a:gd name="connsiteX65" fmla="*/ 287187 w 355366"/>
              <a:gd name="connsiteY65" fmla="*/ 344905 h 384109"/>
              <a:gd name="connsiteX66" fmla="*/ 315261 w 355366"/>
              <a:gd name="connsiteY66" fmla="*/ 344905 h 384109"/>
              <a:gd name="connsiteX67" fmla="*/ 327293 w 355366"/>
              <a:gd name="connsiteY67" fmla="*/ 336884 h 384109"/>
              <a:gd name="connsiteX68" fmla="*/ 347345 w 355366"/>
              <a:gd name="connsiteY68" fmla="*/ 316832 h 384109"/>
              <a:gd name="connsiteX69" fmla="*/ 351356 w 355366"/>
              <a:gd name="connsiteY69" fmla="*/ 300790 h 384109"/>
              <a:gd name="connsiteX70" fmla="*/ 355366 w 355366"/>
              <a:gd name="connsiteY70" fmla="*/ 288758 h 384109"/>
              <a:gd name="connsiteX71" fmla="*/ 351356 w 355366"/>
              <a:gd name="connsiteY71" fmla="*/ 200526 h 384109"/>
              <a:gd name="connsiteX72" fmla="*/ 343335 w 355366"/>
              <a:gd name="connsiteY72" fmla="*/ 188495 h 384109"/>
              <a:gd name="connsiteX73" fmla="*/ 335314 w 355366"/>
              <a:gd name="connsiteY73" fmla="*/ 164432 h 384109"/>
              <a:gd name="connsiteX74" fmla="*/ 327293 w 355366"/>
              <a:gd name="connsiteY74" fmla="*/ 152400 h 384109"/>
              <a:gd name="connsiteX75" fmla="*/ 323282 w 355366"/>
              <a:gd name="connsiteY75" fmla="*/ 140369 h 384109"/>
              <a:gd name="connsiteX76" fmla="*/ 315261 w 355366"/>
              <a:gd name="connsiteY76" fmla="*/ 132347 h 384109"/>
              <a:gd name="connsiteX77" fmla="*/ 307240 w 355366"/>
              <a:gd name="connsiteY77" fmla="*/ 120316 h 384109"/>
              <a:gd name="connsiteX78" fmla="*/ 283177 w 355366"/>
              <a:gd name="connsiteY78" fmla="*/ 112295 h 384109"/>
              <a:gd name="connsiteX79" fmla="*/ 259114 w 355366"/>
              <a:gd name="connsiteY79" fmla="*/ 92242 h 384109"/>
              <a:gd name="connsiteX80" fmla="*/ 235051 w 355366"/>
              <a:gd name="connsiteY80" fmla="*/ 84221 h 384109"/>
              <a:gd name="connsiteX81" fmla="*/ 210987 w 355366"/>
              <a:gd name="connsiteY81" fmla="*/ 72190 h 384109"/>
              <a:gd name="connsiteX82" fmla="*/ 198956 w 355366"/>
              <a:gd name="connsiteY82" fmla="*/ 64169 h 384109"/>
              <a:gd name="connsiteX83" fmla="*/ 190935 w 355366"/>
              <a:gd name="connsiteY83" fmla="*/ 40105 h 384109"/>
              <a:gd name="connsiteX84" fmla="*/ 194945 w 355366"/>
              <a:gd name="connsiteY84" fmla="*/ 24063 h 384109"/>
              <a:gd name="connsiteX85" fmla="*/ 219008 w 355366"/>
              <a:gd name="connsiteY85" fmla="*/ 12032 h 384109"/>
              <a:gd name="connsiteX86" fmla="*/ 247082 w 355366"/>
              <a:gd name="connsiteY86" fmla="*/ 4011 h 384109"/>
              <a:gd name="connsiteX87" fmla="*/ 255103 w 355366"/>
              <a:gd name="connsiteY87" fmla="*/ 0 h 38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5366" h="384109">
                <a:moveTo>
                  <a:pt x="126766" y="8021"/>
                </a:moveTo>
                <a:cubicBezTo>
                  <a:pt x="130823" y="20192"/>
                  <a:pt x="136330" y="30454"/>
                  <a:pt x="126766" y="44116"/>
                </a:cubicBezTo>
                <a:cubicBezTo>
                  <a:pt x="121238" y="52013"/>
                  <a:pt x="110724" y="54811"/>
                  <a:pt x="102703" y="60158"/>
                </a:cubicBezTo>
                <a:cubicBezTo>
                  <a:pt x="83635" y="72870"/>
                  <a:pt x="95248" y="66653"/>
                  <a:pt x="66608" y="76200"/>
                </a:cubicBezTo>
                <a:cubicBezTo>
                  <a:pt x="62598" y="77537"/>
                  <a:pt x="58094" y="77866"/>
                  <a:pt x="54577" y="80211"/>
                </a:cubicBezTo>
                <a:lnTo>
                  <a:pt x="30514" y="96253"/>
                </a:lnTo>
                <a:cubicBezTo>
                  <a:pt x="9781" y="127352"/>
                  <a:pt x="17521" y="111170"/>
                  <a:pt x="6451" y="144379"/>
                </a:cubicBezTo>
                <a:lnTo>
                  <a:pt x="2440" y="156411"/>
                </a:lnTo>
                <a:cubicBezTo>
                  <a:pt x="2674" y="160385"/>
                  <a:pt x="0" y="215698"/>
                  <a:pt x="10461" y="236621"/>
                </a:cubicBezTo>
                <a:cubicBezTo>
                  <a:pt x="12617" y="240932"/>
                  <a:pt x="15074" y="245245"/>
                  <a:pt x="18482" y="248653"/>
                </a:cubicBezTo>
                <a:cubicBezTo>
                  <a:pt x="21890" y="252061"/>
                  <a:pt x="26811" y="253588"/>
                  <a:pt x="30514" y="256674"/>
                </a:cubicBezTo>
                <a:cubicBezTo>
                  <a:pt x="41309" y="265670"/>
                  <a:pt x="41773" y="271035"/>
                  <a:pt x="54577" y="276726"/>
                </a:cubicBezTo>
                <a:cubicBezTo>
                  <a:pt x="62303" y="280160"/>
                  <a:pt x="78640" y="284747"/>
                  <a:pt x="78640" y="284747"/>
                </a:cubicBezTo>
                <a:cubicBezTo>
                  <a:pt x="86492" y="283625"/>
                  <a:pt x="111592" y="284160"/>
                  <a:pt x="118745" y="272716"/>
                </a:cubicBezTo>
                <a:cubicBezTo>
                  <a:pt x="123226" y="265546"/>
                  <a:pt x="124092" y="256674"/>
                  <a:pt x="126766" y="248653"/>
                </a:cubicBezTo>
                <a:lnTo>
                  <a:pt x="130777" y="236621"/>
                </a:lnTo>
                <a:cubicBezTo>
                  <a:pt x="129440" y="224589"/>
                  <a:pt x="131262" y="211766"/>
                  <a:pt x="126766" y="200526"/>
                </a:cubicBezTo>
                <a:cubicBezTo>
                  <a:pt x="125196" y="196601"/>
                  <a:pt x="118800" y="197677"/>
                  <a:pt x="114735" y="196516"/>
                </a:cubicBezTo>
                <a:cubicBezTo>
                  <a:pt x="109435" y="195002"/>
                  <a:pt x="104040" y="193842"/>
                  <a:pt x="98693" y="192505"/>
                </a:cubicBezTo>
                <a:cubicBezTo>
                  <a:pt x="92009" y="193842"/>
                  <a:pt x="84559" y="193134"/>
                  <a:pt x="78640" y="196516"/>
                </a:cubicBezTo>
                <a:cubicBezTo>
                  <a:pt x="65591" y="203973"/>
                  <a:pt x="71704" y="214348"/>
                  <a:pt x="74630" y="224590"/>
                </a:cubicBezTo>
                <a:cubicBezTo>
                  <a:pt x="75791" y="228655"/>
                  <a:pt x="75651" y="233632"/>
                  <a:pt x="78640" y="236621"/>
                </a:cubicBezTo>
                <a:cubicBezTo>
                  <a:pt x="81629" y="239610"/>
                  <a:pt x="86661" y="239295"/>
                  <a:pt x="90672" y="240632"/>
                </a:cubicBezTo>
                <a:cubicBezTo>
                  <a:pt x="89335" y="245979"/>
                  <a:pt x="91822" y="254739"/>
                  <a:pt x="86661" y="256674"/>
                </a:cubicBezTo>
                <a:cubicBezTo>
                  <a:pt x="62887" y="265588"/>
                  <a:pt x="59205" y="253590"/>
                  <a:pt x="50566" y="240632"/>
                </a:cubicBezTo>
                <a:cubicBezTo>
                  <a:pt x="39421" y="207197"/>
                  <a:pt x="39916" y="219620"/>
                  <a:pt x="46556" y="176463"/>
                </a:cubicBezTo>
                <a:cubicBezTo>
                  <a:pt x="47471" y="170515"/>
                  <a:pt x="53488" y="155799"/>
                  <a:pt x="58587" y="152400"/>
                </a:cubicBezTo>
                <a:cubicBezTo>
                  <a:pt x="63173" y="149342"/>
                  <a:pt x="69330" y="149904"/>
                  <a:pt x="74630" y="148390"/>
                </a:cubicBezTo>
                <a:cubicBezTo>
                  <a:pt x="78695" y="147229"/>
                  <a:pt x="82651" y="145716"/>
                  <a:pt x="86661" y="144379"/>
                </a:cubicBezTo>
                <a:cubicBezTo>
                  <a:pt x="101366" y="145716"/>
                  <a:pt x="116339" y="145296"/>
                  <a:pt x="130777" y="148390"/>
                </a:cubicBezTo>
                <a:cubicBezTo>
                  <a:pt x="135490" y="149400"/>
                  <a:pt x="139044" y="153400"/>
                  <a:pt x="142808" y="156411"/>
                </a:cubicBezTo>
                <a:cubicBezTo>
                  <a:pt x="150974" y="162944"/>
                  <a:pt x="152893" y="167527"/>
                  <a:pt x="158851" y="176463"/>
                </a:cubicBezTo>
                <a:cubicBezTo>
                  <a:pt x="169028" y="206993"/>
                  <a:pt x="165214" y="192235"/>
                  <a:pt x="170882" y="220579"/>
                </a:cubicBezTo>
                <a:cubicBezTo>
                  <a:pt x="169985" y="231341"/>
                  <a:pt x="171053" y="264353"/>
                  <a:pt x="162861" y="280737"/>
                </a:cubicBezTo>
                <a:cubicBezTo>
                  <a:pt x="160705" y="285048"/>
                  <a:pt x="158248" y="289361"/>
                  <a:pt x="154840" y="292769"/>
                </a:cubicBezTo>
                <a:cubicBezTo>
                  <a:pt x="151432" y="296177"/>
                  <a:pt x="146819" y="298116"/>
                  <a:pt x="142808" y="300790"/>
                </a:cubicBezTo>
                <a:cubicBezTo>
                  <a:pt x="141471" y="304800"/>
                  <a:pt x="142099" y="310180"/>
                  <a:pt x="138798" y="312821"/>
                </a:cubicBezTo>
                <a:cubicBezTo>
                  <a:pt x="134494" y="316264"/>
                  <a:pt x="128268" y="316832"/>
                  <a:pt x="122756" y="316832"/>
                </a:cubicBezTo>
                <a:cubicBezTo>
                  <a:pt x="102659" y="316832"/>
                  <a:pt x="82651" y="314158"/>
                  <a:pt x="62598" y="312821"/>
                </a:cubicBezTo>
                <a:cubicBezTo>
                  <a:pt x="50566" y="314158"/>
                  <a:pt x="33623" y="307042"/>
                  <a:pt x="26503" y="316832"/>
                </a:cubicBezTo>
                <a:cubicBezTo>
                  <a:pt x="22164" y="322798"/>
                  <a:pt x="24778" y="364231"/>
                  <a:pt x="42545" y="368969"/>
                </a:cubicBezTo>
                <a:cubicBezTo>
                  <a:pt x="58099" y="373117"/>
                  <a:pt x="74630" y="371642"/>
                  <a:pt x="90672" y="372979"/>
                </a:cubicBezTo>
                <a:cubicBezTo>
                  <a:pt x="94682" y="374316"/>
                  <a:pt x="98533" y="376295"/>
                  <a:pt x="102703" y="376990"/>
                </a:cubicBezTo>
                <a:cubicBezTo>
                  <a:pt x="145418" y="384109"/>
                  <a:pt x="148889" y="380327"/>
                  <a:pt x="198956" y="376990"/>
                </a:cubicBezTo>
                <a:cubicBezTo>
                  <a:pt x="202966" y="374316"/>
                  <a:pt x="207328" y="372106"/>
                  <a:pt x="210987" y="368969"/>
                </a:cubicBezTo>
                <a:cubicBezTo>
                  <a:pt x="226116" y="356001"/>
                  <a:pt x="225590" y="355087"/>
                  <a:pt x="235051" y="340895"/>
                </a:cubicBezTo>
                <a:cubicBezTo>
                  <a:pt x="247321" y="304086"/>
                  <a:pt x="242231" y="325245"/>
                  <a:pt x="247082" y="276726"/>
                </a:cubicBezTo>
                <a:cubicBezTo>
                  <a:pt x="245745" y="260684"/>
                  <a:pt x="247380" y="244110"/>
                  <a:pt x="243072" y="228600"/>
                </a:cubicBezTo>
                <a:cubicBezTo>
                  <a:pt x="237117" y="207160"/>
                  <a:pt x="229068" y="209090"/>
                  <a:pt x="219008" y="196516"/>
                </a:cubicBezTo>
                <a:cubicBezTo>
                  <a:pt x="215997" y="192752"/>
                  <a:pt x="214395" y="187892"/>
                  <a:pt x="210987" y="184484"/>
                </a:cubicBezTo>
                <a:cubicBezTo>
                  <a:pt x="207579" y="181076"/>
                  <a:pt x="202558" y="179665"/>
                  <a:pt x="198956" y="176463"/>
                </a:cubicBezTo>
                <a:cubicBezTo>
                  <a:pt x="190478" y="168927"/>
                  <a:pt x="174893" y="152400"/>
                  <a:pt x="174893" y="152400"/>
                </a:cubicBezTo>
                <a:cubicBezTo>
                  <a:pt x="172219" y="144379"/>
                  <a:pt x="174893" y="131011"/>
                  <a:pt x="166872" y="128337"/>
                </a:cubicBezTo>
                <a:cubicBezTo>
                  <a:pt x="136626" y="118254"/>
                  <a:pt x="173911" y="131856"/>
                  <a:pt x="142808" y="116305"/>
                </a:cubicBezTo>
                <a:cubicBezTo>
                  <a:pt x="139027" y="114415"/>
                  <a:pt x="134787" y="113632"/>
                  <a:pt x="130777" y="112295"/>
                </a:cubicBezTo>
                <a:cubicBezTo>
                  <a:pt x="134787" y="109621"/>
                  <a:pt x="137999" y="104595"/>
                  <a:pt x="142808" y="104274"/>
                </a:cubicBezTo>
                <a:cubicBezTo>
                  <a:pt x="175524" y="102093"/>
                  <a:pt x="180817" y="104911"/>
                  <a:pt x="202966" y="112295"/>
                </a:cubicBezTo>
                <a:cubicBezTo>
                  <a:pt x="206977" y="116305"/>
                  <a:pt x="211852" y="119607"/>
                  <a:pt x="214998" y="124326"/>
                </a:cubicBezTo>
                <a:cubicBezTo>
                  <a:pt x="220969" y="133282"/>
                  <a:pt x="222173" y="166074"/>
                  <a:pt x="223019" y="168442"/>
                </a:cubicBezTo>
                <a:cubicBezTo>
                  <a:pt x="226261" y="177520"/>
                  <a:pt x="231040" y="187158"/>
                  <a:pt x="239061" y="192505"/>
                </a:cubicBezTo>
                <a:cubicBezTo>
                  <a:pt x="248656" y="198902"/>
                  <a:pt x="256105" y="202731"/>
                  <a:pt x="263124" y="212558"/>
                </a:cubicBezTo>
                <a:cubicBezTo>
                  <a:pt x="270985" y="223564"/>
                  <a:pt x="269696" y="231162"/>
                  <a:pt x="279166" y="240632"/>
                </a:cubicBezTo>
                <a:cubicBezTo>
                  <a:pt x="282574" y="244040"/>
                  <a:pt x="287187" y="245979"/>
                  <a:pt x="291198" y="248653"/>
                </a:cubicBezTo>
                <a:cubicBezTo>
                  <a:pt x="297115" y="278239"/>
                  <a:pt x="298727" y="276677"/>
                  <a:pt x="291198" y="316832"/>
                </a:cubicBezTo>
                <a:cubicBezTo>
                  <a:pt x="290096" y="322708"/>
                  <a:pt x="285851" y="327527"/>
                  <a:pt x="283177" y="332874"/>
                </a:cubicBezTo>
                <a:cubicBezTo>
                  <a:pt x="284514" y="336884"/>
                  <a:pt x="284198" y="341916"/>
                  <a:pt x="287187" y="344905"/>
                </a:cubicBezTo>
                <a:cubicBezTo>
                  <a:pt x="295243" y="352961"/>
                  <a:pt x="307119" y="346941"/>
                  <a:pt x="315261" y="344905"/>
                </a:cubicBezTo>
                <a:cubicBezTo>
                  <a:pt x="319272" y="342231"/>
                  <a:pt x="323885" y="340292"/>
                  <a:pt x="327293" y="336884"/>
                </a:cubicBezTo>
                <a:cubicBezTo>
                  <a:pt x="354033" y="310145"/>
                  <a:pt x="315258" y="338224"/>
                  <a:pt x="347345" y="316832"/>
                </a:cubicBezTo>
                <a:cubicBezTo>
                  <a:pt x="348682" y="311485"/>
                  <a:pt x="349842" y="306090"/>
                  <a:pt x="351356" y="300790"/>
                </a:cubicBezTo>
                <a:cubicBezTo>
                  <a:pt x="352517" y="296725"/>
                  <a:pt x="355366" y="292986"/>
                  <a:pt x="355366" y="288758"/>
                </a:cubicBezTo>
                <a:cubicBezTo>
                  <a:pt x="355366" y="259317"/>
                  <a:pt x="354864" y="229757"/>
                  <a:pt x="351356" y="200526"/>
                </a:cubicBezTo>
                <a:cubicBezTo>
                  <a:pt x="350782" y="195740"/>
                  <a:pt x="345293" y="192899"/>
                  <a:pt x="343335" y="188495"/>
                </a:cubicBezTo>
                <a:cubicBezTo>
                  <a:pt x="339901" y="180769"/>
                  <a:pt x="340004" y="171467"/>
                  <a:pt x="335314" y="164432"/>
                </a:cubicBezTo>
                <a:cubicBezTo>
                  <a:pt x="332640" y="160421"/>
                  <a:pt x="329449" y="156711"/>
                  <a:pt x="327293" y="152400"/>
                </a:cubicBezTo>
                <a:cubicBezTo>
                  <a:pt x="325402" y="148619"/>
                  <a:pt x="325457" y="143994"/>
                  <a:pt x="323282" y="140369"/>
                </a:cubicBezTo>
                <a:cubicBezTo>
                  <a:pt x="321336" y="137127"/>
                  <a:pt x="317623" y="135300"/>
                  <a:pt x="315261" y="132347"/>
                </a:cubicBezTo>
                <a:cubicBezTo>
                  <a:pt x="312250" y="128583"/>
                  <a:pt x="311327" y="122870"/>
                  <a:pt x="307240" y="120316"/>
                </a:cubicBezTo>
                <a:cubicBezTo>
                  <a:pt x="300070" y="115835"/>
                  <a:pt x="283177" y="112295"/>
                  <a:pt x="283177" y="112295"/>
                </a:cubicBezTo>
                <a:cubicBezTo>
                  <a:pt x="275622" y="104740"/>
                  <a:pt x="269163" y="96708"/>
                  <a:pt x="259114" y="92242"/>
                </a:cubicBezTo>
                <a:cubicBezTo>
                  <a:pt x="251388" y="88808"/>
                  <a:pt x="242086" y="88911"/>
                  <a:pt x="235051" y="84221"/>
                </a:cubicBezTo>
                <a:cubicBezTo>
                  <a:pt x="219501" y="73855"/>
                  <a:pt x="227592" y="77724"/>
                  <a:pt x="210987" y="72190"/>
                </a:cubicBezTo>
                <a:cubicBezTo>
                  <a:pt x="206977" y="69516"/>
                  <a:pt x="201510" y="68256"/>
                  <a:pt x="198956" y="64169"/>
                </a:cubicBezTo>
                <a:cubicBezTo>
                  <a:pt x="194475" y="56999"/>
                  <a:pt x="190935" y="40105"/>
                  <a:pt x="190935" y="40105"/>
                </a:cubicBezTo>
                <a:cubicBezTo>
                  <a:pt x="192272" y="34758"/>
                  <a:pt x="191888" y="28649"/>
                  <a:pt x="194945" y="24063"/>
                </a:cubicBezTo>
                <a:cubicBezTo>
                  <a:pt x="199081" y="17859"/>
                  <a:pt x="212414" y="13916"/>
                  <a:pt x="219008" y="12032"/>
                </a:cubicBezTo>
                <a:cubicBezTo>
                  <a:pt x="232307" y="8232"/>
                  <a:pt x="235070" y="8816"/>
                  <a:pt x="247082" y="4011"/>
                </a:cubicBezTo>
                <a:cubicBezTo>
                  <a:pt x="249858" y="2901"/>
                  <a:pt x="252429" y="1337"/>
                  <a:pt x="255103" y="0"/>
                </a:cubicBezTo>
              </a:path>
            </a:pathLst>
          </a:custGeom>
          <a:ln>
            <a:solidFill>
              <a:schemeClr val="accent6">
                <a:lumMod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23" presetClass="entr" presetSubtype="1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anim calcmode="lin" valueType="num">
                                      <p:cBhvr additive="base">
                                        <p:cTn id="5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anim calcmode="lin" valueType="num">
                                      <p:cBhvr additive="base">
                                        <p:cTn id="5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 calcmode="lin" valueType="num">
                                      <p:cBhvr additive="base">
                                        <p:cTn id="6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anim calcmode="lin" valueType="num">
                                      <p:cBhvr additive="base">
                                        <p:cTn id="6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4" y="-59167"/>
            <a:ext cx="5048682" cy="684419"/>
          </a:xfrm>
        </p:spPr>
        <p:txBody>
          <a:bodyPr>
            <a:normAutofit/>
          </a:bodyPr>
          <a:lstStyle/>
          <a:p>
            <a:r>
              <a:rPr lang="en-IN" sz="2000" b="1" dirty="0"/>
              <a:t>Processing of Transcribed RNA in Eukaryotes</a:t>
            </a:r>
          </a:p>
        </p:txBody>
      </p:sp>
      <p:sp>
        <p:nvSpPr>
          <p:cNvPr id="3" name="Content Placeholder 2"/>
          <p:cNvSpPr>
            <a:spLocks noGrp="1"/>
          </p:cNvSpPr>
          <p:nvPr>
            <p:ph idx="1"/>
          </p:nvPr>
        </p:nvSpPr>
        <p:spPr>
          <a:xfrm>
            <a:off x="99382" y="481882"/>
            <a:ext cx="4544626" cy="4191852"/>
          </a:xfrm>
        </p:spPr>
        <p:txBody>
          <a:bodyPr>
            <a:normAutofit/>
          </a:bodyPr>
          <a:lstStyle/>
          <a:p>
            <a:pPr algn="just"/>
            <a:r>
              <a:rPr lang="en-IN" sz="1600" dirty="0" err="1"/>
              <a:t>hnRNA</a:t>
            </a:r>
            <a:r>
              <a:rPr lang="en-IN" sz="1600" dirty="0"/>
              <a:t> undergo processing called as </a:t>
            </a:r>
          </a:p>
          <a:p>
            <a:pPr marL="441325" lvl="1" indent="-215900" algn="just">
              <a:buFont typeface="+mj-lt"/>
              <a:buAutoNum type="arabicParenR"/>
            </a:pPr>
            <a:r>
              <a:rPr lang="en-US" sz="1600" b="1" dirty="0">
                <a:solidFill>
                  <a:srgbClr val="FFFF00"/>
                </a:solidFill>
              </a:rPr>
              <a:t>Splicing</a:t>
            </a:r>
            <a:r>
              <a:rPr lang="en-US" sz="1600" dirty="0"/>
              <a:t> (</a:t>
            </a:r>
            <a:r>
              <a:rPr lang="en-IN" sz="1600" i="1" dirty="0"/>
              <a:t>process where the </a:t>
            </a:r>
            <a:r>
              <a:rPr lang="en-IN" sz="1600" i="1" dirty="0" err="1"/>
              <a:t>introns</a:t>
            </a:r>
            <a:r>
              <a:rPr lang="en-IN" sz="1600" i="1" dirty="0"/>
              <a:t> are removed and </a:t>
            </a:r>
            <a:r>
              <a:rPr lang="en-IN" sz="1600" i="1" dirty="0" err="1"/>
              <a:t>exons</a:t>
            </a:r>
            <a:r>
              <a:rPr lang="en-IN" sz="1600" i="1" dirty="0"/>
              <a:t> are joined in a defined order</a:t>
            </a:r>
            <a:r>
              <a:rPr lang="en-US" sz="1600" dirty="0"/>
              <a:t>)</a:t>
            </a:r>
            <a:endParaRPr lang="en-IN" sz="1600" dirty="0"/>
          </a:p>
          <a:p>
            <a:pPr marL="441325" lvl="1" indent="-215900" algn="just">
              <a:buFont typeface="+mj-lt"/>
              <a:buAutoNum type="arabicParenR"/>
            </a:pPr>
            <a:r>
              <a:rPr lang="en-IN" sz="1600" b="1" dirty="0">
                <a:solidFill>
                  <a:srgbClr val="FFFF00"/>
                </a:solidFill>
              </a:rPr>
              <a:t>Capping</a:t>
            </a:r>
            <a:r>
              <a:rPr lang="en-IN" sz="1600" dirty="0"/>
              <a:t> (</a:t>
            </a:r>
            <a:r>
              <a:rPr lang="en-IN" sz="1600" i="1" dirty="0"/>
              <a:t>Methyl </a:t>
            </a:r>
            <a:r>
              <a:rPr lang="en-IN" sz="1600" i="1" dirty="0" err="1"/>
              <a:t>guanosine</a:t>
            </a:r>
            <a:r>
              <a:rPr lang="en-IN" sz="1600" i="1" dirty="0"/>
              <a:t> </a:t>
            </a:r>
            <a:r>
              <a:rPr lang="en-IN" sz="1600" i="1" dirty="0" err="1"/>
              <a:t>triphosphate</a:t>
            </a:r>
            <a:r>
              <a:rPr lang="en-IN" sz="1600" i="1" dirty="0"/>
              <a:t> is added to the 5'-end of </a:t>
            </a:r>
            <a:r>
              <a:rPr lang="en-IN" sz="1600" i="1" dirty="0" err="1"/>
              <a:t>hnRNA</a:t>
            </a:r>
            <a:r>
              <a:rPr lang="en-IN" sz="1600" dirty="0"/>
              <a:t>)</a:t>
            </a:r>
          </a:p>
          <a:p>
            <a:pPr marL="441325" lvl="1" indent="-215900" algn="just">
              <a:buFont typeface="+mj-lt"/>
              <a:buAutoNum type="arabicParenR"/>
            </a:pPr>
            <a:r>
              <a:rPr lang="en-IN" sz="1600" b="1" dirty="0">
                <a:solidFill>
                  <a:srgbClr val="FFFF00"/>
                </a:solidFill>
              </a:rPr>
              <a:t>Tailing</a:t>
            </a:r>
            <a:r>
              <a:rPr lang="en-US" sz="1600" b="1" dirty="0">
                <a:solidFill>
                  <a:srgbClr val="FFFF00"/>
                </a:solidFill>
              </a:rPr>
              <a:t>/</a:t>
            </a:r>
            <a:r>
              <a:rPr lang="en-IN" sz="1600" b="1" dirty="0" err="1">
                <a:solidFill>
                  <a:srgbClr val="FFFF00"/>
                </a:solidFill>
              </a:rPr>
              <a:t>polyadenylation</a:t>
            </a:r>
            <a:r>
              <a:rPr lang="en-IN" sz="1600" b="1" dirty="0">
                <a:solidFill>
                  <a:srgbClr val="FFFF00"/>
                </a:solidFill>
              </a:rPr>
              <a:t> </a:t>
            </a:r>
            <a:r>
              <a:rPr lang="en-IN" sz="1600" dirty="0"/>
              <a:t>[</a:t>
            </a:r>
            <a:r>
              <a:rPr lang="en-IN" sz="1600" b="1" i="1" dirty="0" err="1"/>
              <a:t>adenylate</a:t>
            </a:r>
            <a:r>
              <a:rPr lang="en-IN" sz="1600" b="1" i="1" dirty="0"/>
              <a:t> residues (200-300) are added </a:t>
            </a:r>
            <a:r>
              <a:rPr lang="en-IN" sz="1600" dirty="0"/>
              <a:t>at 3</a:t>
            </a:r>
            <a:r>
              <a:rPr lang="en-IN" sz="1600" i="1" dirty="0"/>
              <a:t>'-end in a template independent manner</a:t>
            </a:r>
            <a:r>
              <a:rPr lang="en-IN" sz="1600" dirty="0"/>
              <a:t>]</a:t>
            </a:r>
          </a:p>
          <a:p>
            <a:pPr algn="just"/>
            <a:r>
              <a:rPr lang="en-IN" sz="1600" dirty="0"/>
              <a:t>The</a:t>
            </a:r>
            <a:r>
              <a:rPr lang="en-IN" sz="1600" i="1" dirty="0"/>
              <a:t> </a:t>
            </a:r>
            <a:r>
              <a:rPr lang="en-IN" sz="1600" dirty="0"/>
              <a:t>fully processed </a:t>
            </a:r>
            <a:r>
              <a:rPr lang="en-IN" sz="1600" b="1" dirty="0">
                <a:solidFill>
                  <a:srgbClr val="FFFF00"/>
                </a:solidFill>
              </a:rPr>
              <a:t>heterogeneous nuclear RNA (</a:t>
            </a:r>
            <a:r>
              <a:rPr lang="en-IN" sz="1600" b="1" dirty="0" err="1">
                <a:solidFill>
                  <a:srgbClr val="FFFF00"/>
                </a:solidFill>
              </a:rPr>
              <a:t>hnRNA</a:t>
            </a:r>
            <a:r>
              <a:rPr lang="en-IN" sz="1600" b="1" dirty="0">
                <a:solidFill>
                  <a:srgbClr val="FFFF00"/>
                </a:solidFill>
              </a:rPr>
              <a:t>) </a:t>
            </a:r>
            <a:r>
              <a:rPr lang="en-IN" sz="1600" dirty="0"/>
              <a:t>, now called mRNA, that is transported out of the nucleus for translation</a:t>
            </a:r>
          </a:p>
        </p:txBody>
      </p:sp>
      <p:grpSp>
        <p:nvGrpSpPr>
          <p:cNvPr id="10" name="Group 9">
            <a:extLst>
              <a:ext uri="{FF2B5EF4-FFF2-40B4-BE49-F238E27FC236}">
                <a16:creationId xmlns:a16="http://schemas.microsoft.com/office/drawing/2014/main" id="{78494F53-70BF-7A45-9A55-0805E1A60D3A}"/>
              </a:ext>
            </a:extLst>
          </p:cNvPr>
          <p:cNvGrpSpPr/>
          <p:nvPr/>
        </p:nvGrpSpPr>
        <p:grpSpPr>
          <a:xfrm>
            <a:off x="4740463" y="553244"/>
            <a:ext cx="4368041" cy="3061891"/>
            <a:chOff x="4676577" y="533577"/>
            <a:chExt cx="4368041" cy="3061891"/>
          </a:xfrm>
        </p:grpSpPr>
        <p:pic>
          <p:nvPicPr>
            <p:cNvPr id="8" name="Picture 7">
              <a:extLst>
                <a:ext uri="{FF2B5EF4-FFF2-40B4-BE49-F238E27FC236}">
                  <a16:creationId xmlns:a16="http://schemas.microsoft.com/office/drawing/2014/main" id="{66553572-5BB5-4B4A-886D-0E56B683D695}"/>
                </a:ext>
              </a:extLst>
            </p:cNvPr>
            <p:cNvPicPr>
              <a:picLocks noChangeAspect="1"/>
            </p:cNvPicPr>
            <p:nvPr/>
          </p:nvPicPr>
          <p:blipFill>
            <a:blip r:embed="rId3"/>
            <a:stretch>
              <a:fillRect/>
            </a:stretch>
          </p:blipFill>
          <p:spPr>
            <a:xfrm>
              <a:off x="4676577" y="533577"/>
              <a:ext cx="4368041" cy="2754114"/>
            </a:xfrm>
            <a:prstGeom prst="rect">
              <a:avLst/>
            </a:prstGeom>
          </p:spPr>
        </p:pic>
        <p:sp>
          <p:nvSpPr>
            <p:cNvPr id="9" name="Rectangle 8">
              <a:extLst>
                <a:ext uri="{FF2B5EF4-FFF2-40B4-BE49-F238E27FC236}">
                  <a16:creationId xmlns:a16="http://schemas.microsoft.com/office/drawing/2014/main" id="{60CB9A86-C222-204F-A0C7-8CBB8394DD7E}"/>
                </a:ext>
              </a:extLst>
            </p:cNvPr>
            <p:cNvSpPr/>
            <p:nvPr/>
          </p:nvSpPr>
          <p:spPr>
            <a:xfrm>
              <a:off x="4907498" y="3287691"/>
              <a:ext cx="3906198" cy="307777"/>
            </a:xfrm>
            <a:prstGeom prst="rect">
              <a:avLst/>
            </a:prstGeom>
          </p:spPr>
          <p:txBody>
            <a:bodyPr wrap="none">
              <a:spAutoFit/>
            </a:bodyPr>
            <a:lstStyle/>
            <a:p>
              <a:r>
                <a:rPr lang="en-IN" sz="1400" dirty="0"/>
                <a:t>Figure Processing of Transcribed RNA in Eukaryotes</a:t>
              </a:r>
              <a:endParaRPr lang="en-US" sz="1400" dirty="0"/>
            </a:p>
          </p:txBody>
        </p:sp>
      </p:grpSp>
      <p:grpSp>
        <p:nvGrpSpPr>
          <p:cNvPr id="11" name="Group 10">
            <a:extLst>
              <a:ext uri="{FF2B5EF4-FFF2-40B4-BE49-F238E27FC236}">
                <a16:creationId xmlns:a16="http://schemas.microsoft.com/office/drawing/2014/main" id="{8DF50CD5-7753-2F4C-988D-EA91AC5758FB}"/>
              </a:ext>
            </a:extLst>
          </p:cNvPr>
          <p:cNvGrpSpPr/>
          <p:nvPr/>
        </p:nvGrpSpPr>
        <p:grpSpPr>
          <a:xfrm>
            <a:off x="2504253" y="3664598"/>
            <a:ext cx="2427787" cy="1929206"/>
            <a:chOff x="370890" y="1628800"/>
            <a:chExt cx="4554354" cy="3454476"/>
          </a:xfrm>
        </p:grpSpPr>
        <p:pic>
          <p:nvPicPr>
            <p:cNvPr id="12" name="Picture 2" descr="http://i2.wp.com/www.namrata.co/wp-content/uploads/2013/04/5Cap-of-m-RNA.png?resize=468%2C320">
              <a:extLst>
                <a:ext uri="{FF2B5EF4-FFF2-40B4-BE49-F238E27FC236}">
                  <a16:creationId xmlns:a16="http://schemas.microsoft.com/office/drawing/2014/main" id="{61A0F793-A3B5-F34C-9639-9E773D4B15AB}"/>
                </a:ext>
              </a:extLst>
            </p:cNvPr>
            <p:cNvPicPr>
              <a:picLocks noChangeAspect="1" noChangeArrowheads="1"/>
            </p:cNvPicPr>
            <p:nvPr/>
          </p:nvPicPr>
          <p:blipFill>
            <a:blip r:embed="rId4" cstate="print"/>
            <a:srcRect/>
            <a:stretch>
              <a:fillRect/>
            </a:stretch>
          </p:blipFill>
          <p:spPr bwMode="auto">
            <a:xfrm>
              <a:off x="467544" y="1628800"/>
              <a:ext cx="4457700" cy="3048001"/>
            </a:xfrm>
            <a:prstGeom prst="rect">
              <a:avLst/>
            </a:prstGeom>
            <a:noFill/>
          </p:spPr>
        </p:pic>
        <p:sp>
          <p:nvSpPr>
            <p:cNvPr id="13" name="Rectangle 12">
              <a:extLst>
                <a:ext uri="{FF2B5EF4-FFF2-40B4-BE49-F238E27FC236}">
                  <a16:creationId xmlns:a16="http://schemas.microsoft.com/office/drawing/2014/main" id="{73960E59-784F-D64D-BA51-80A6415DD307}"/>
                </a:ext>
              </a:extLst>
            </p:cNvPr>
            <p:cNvSpPr/>
            <p:nvPr/>
          </p:nvSpPr>
          <p:spPr>
            <a:xfrm>
              <a:off x="370890" y="4614832"/>
              <a:ext cx="4419272" cy="468444"/>
            </a:xfrm>
            <a:prstGeom prst="rect">
              <a:avLst/>
            </a:prstGeom>
          </p:spPr>
          <p:txBody>
            <a:bodyPr wrap="square">
              <a:spAutoFit/>
            </a:bodyPr>
            <a:lstStyle/>
            <a:p>
              <a:pPr algn="ctr"/>
              <a:r>
                <a:rPr lang="en-IN" sz="1100" b="1" dirty="0"/>
                <a:t>Methyl </a:t>
              </a:r>
              <a:r>
                <a:rPr lang="en-IN" sz="1100" b="1" dirty="0" err="1"/>
                <a:t>guanosine</a:t>
              </a:r>
              <a:r>
                <a:rPr lang="en-IN" sz="1100" b="1" dirty="0"/>
                <a:t> </a:t>
              </a:r>
              <a:r>
                <a:rPr lang="en-IN" sz="1100" b="1" dirty="0" err="1"/>
                <a:t>triphosphate</a:t>
              </a:r>
              <a:endParaRPr lang="en-IN" sz="11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16" y="121196"/>
            <a:ext cx="8949680" cy="484104"/>
          </a:xfrm>
        </p:spPr>
        <p:txBody>
          <a:bodyPr>
            <a:normAutofit/>
          </a:bodyPr>
          <a:lstStyle/>
          <a:p>
            <a:r>
              <a:rPr lang="en-IN" sz="2000" b="1" dirty="0"/>
              <a:t>Transcription in eukaryotes</a:t>
            </a:r>
          </a:p>
        </p:txBody>
      </p:sp>
      <p:sp>
        <p:nvSpPr>
          <p:cNvPr id="3" name="Content Placeholder 2"/>
          <p:cNvSpPr>
            <a:spLocks noGrp="1"/>
          </p:cNvSpPr>
          <p:nvPr>
            <p:ph idx="1"/>
          </p:nvPr>
        </p:nvSpPr>
        <p:spPr>
          <a:xfrm>
            <a:off x="86816" y="570880"/>
            <a:ext cx="8949680" cy="342404"/>
          </a:xfrm>
        </p:spPr>
        <p:txBody>
          <a:bodyPr>
            <a:normAutofit lnSpcReduction="10000"/>
          </a:bodyPr>
          <a:lstStyle/>
          <a:p>
            <a:pPr algn="just"/>
            <a:r>
              <a:rPr lang="en-IN" sz="1800" dirty="0"/>
              <a:t>The three RNA polymerases found in the nucleus; </a:t>
            </a:r>
            <a:endParaRPr lang="en-IN" sz="1800" b="1" dirty="0"/>
          </a:p>
        </p:txBody>
      </p:sp>
      <p:graphicFrame>
        <p:nvGraphicFramePr>
          <p:cNvPr id="4" name="Table 3"/>
          <p:cNvGraphicFramePr>
            <a:graphicFrameLocks noGrp="1"/>
          </p:cNvGraphicFramePr>
          <p:nvPr/>
        </p:nvGraphicFramePr>
        <p:xfrm>
          <a:off x="179512" y="913284"/>
          <a:ext cx="6624736" cy="1343295"/>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tblGrid>
              <a:tr h="227168">
                <a:tc>
                  <a:txBody>
                    <a:bodyPr/>
                    <a:lstStyle/>
                    <a:p>
                      <a:pPr algn="ctr"/>
                      <a:r>
                        <a:rPr lang="en-IN" sz="1300" b="1" dirty="0"/>
                        <a:t>RNA polymerases</a:t>
                      </a:r>
                    </a:p>
                  </a:txBody>
                  <a:tcPr marL="76200" marR="76200" marT="38100" marB="38100"/>
                </a:tc>
                <a:tc>
                  <a:txBody>
                    <a:bodyPr/>
                    <a:lstStyle/>
                    <a:p>
                      <a:pPr algn="ctr"/>
                      <a:r>
                        <a:rPr lang="en-IN" sz="1300" b="1" dirty="0"/>
                        <a:t>Function/Division of labour</a:t>
                      </a:r>
                    </a:p>
                  </a:txBody>
                  <a:tcPr marL="76200" marR="76200" marT="38100" marB="38100"/>
                </a:tc>
                <a:extLst>
                  <a:ext uri="{0D108BD9-81ED-4DB2-BD59-A6C34878D82A}">
                    <a16:rowId xmlns:a16="http://schemas.microsoft.com/office/drawing/2014/main" val="10000"/>
                  </a:ext>
                </a:extLst>
              </a:tr>
              <a:tr h="375673">
                <a:tc>
                  <a:txBody>
                    <a:bodyPr/>
                    <a:lstStyle/>
                    <a:p>
                      <a:r>
                        <a:rPr lang="en-IN" sz="1300" dirty="0"/>
                        <a:t>RNA polymerase I </a:t>
                      </a:r>
                      <a:endParaRPr lang="en-IN" sz="1300" b="1" dirty="0"/>
                    </a:p>
                  </a:txBody>
                  <a:tcPr marL="76200" marR="76200" marT="38100" marB="38100"/>
                </a:tc>
                <a:tc>
                  <a:txBody>
                    <a:bodyPr/>
                    <a:lstStyle/>
                    <a:p>
                      <a:endParaRPr lang="en-IN" sz="1300" b="1" dirty="0"/>
                    </a:p>
                  </a:txBody>
                  <a:tcPr marL="76200" marR="76200" marT="38100" marB="38100"/>
                </a:tc>
                <a:extLst>
                  <a:ext uri="{0D108BD9-81ED-4DB2-BD59-A6C34878D82A}">
                    <a16:rowId xmlns:a16="http://schemas.microsoft.com/office/drawing/2014/main" val="10001"/>
                  </a:ext>
                </a:extLst>
              </a:tr>
              <a:tr h="331870">
                <a:tc>
                  <a:txBody>
                    <a:bodyPr/>
                    <a:lstStyle/>
                    <a:p>
                      <a:r>
                        <a:rPr lang="en-IN" sz="1300" dirty="0"/>
                        <a:t>RNA polymerase II</a:t>
                      </a:r>
                      <a:endParaRPr lang="en-IN" sz="1300" b="1" dirty="0"/>
                    </a:p>
                  </a:txBody>
                  <a:tcPr marL="76200" marR="76200" marT="38100" marB="38100"/>
                </a:tc>
                <a:tc>
                  <a:txBody>
                    <a:bodyPr/>
                    <a:lstStyle/>
                    <a:p>
                      <a:endParaRPr lang="en-IN" sz="1300" b="1" dirty="0"/>
                    </a:p>
                  </a:txBody>
                  <a:tcPr marL="76200" marR="76200" marT="38100" marB="38100"/>
                </a:tc>
                <a:extLst>
                  <a:ext uri="{0D108BD9-81ED-4DB2-BD59-A6C34878D82A}">
                    <a16:rowId xmlns:a16="http://schemas.microsoft.com/office/drawing/2014/main" val="10002"/>
                  </a:ext>
                </a:extLst>
              </a:tr>
              <a:tr h="361432">
                <a:tc>
                  <a:txBody>
                    <a:bodyPr/>
                    <a:lstStyle/>
                    <a:p>
                      <a:r>
                        <a:rPr lang="en-IN" sz="1300" dirty="0"/>
                        <a:t>RNA polymerase III </a:t>
                      </a:r>
                      <a:endParaRPr lang="en-IN" sz="1300" b="1" dirty="0"/>
                    </a:p>
                  </a:txBody>
                  <a:tcPr marL="76200" marR="76200" marT="38100" marB="38100"/>
                </a:tc>
                <a:tc>
                  <a:txBody>
                    <a:bodyPr/>
                    <a:lstStyle/>
                    <a:p>
                      <a:endParaRPr lang="en-IN" sz="1300" b="1" dirty="0"/>
                    </a:p>
                  </a:txBody>
                  <a:tcPr marL="76200" marR="76200" marT="38100" marB="38100"/>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403FD38B-053D-7D46-AA95-35C4CCEECF34}"/>
              </a:ext>
            </a:extLst>
          </p:cNvPr>
          <p:cNvSpPr/>
          <p:nvPr/>
        </p:nvSpPr>
        <p:spPr>
          <a:xfrm>
            <a:off x="1645747" y="1221949"/>
            <a:ext cx="2782237" cy="292388"/>
          </a:xfrm>
          <a:prstGeom prst="rect">
            <a:avLst/>
          </a:prstGeom>
        </p:spPr>
        <p:txBody>
          <a:bodyPr wrap="none">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a:ea typeface="+mn-ea"/>
                <a:cs typeface="+mn-cs"/>
              </a:rPr>
              <a:t>Transcribes rRNAs (28S, 18S, and 5.8S)</a:t>
            </a:r>
            <a:endParaRPr kumimoji="0" lang="en-IN" sz="13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911B1B48-3C18-1147-957A-00264D583745}"/>
              </a:ext>
            </a:extLst>
          </p:cNvPr>
          <p:cNvSpPr/>
          <p:nvPr/>
        </p:nvSpPr>
        <p:spPr>
          <a:xfrm>
            <a:off x="1645747" y="1572314"/>
            <a:ext cx="5158502" cy="292388"/>
          </a:xfrm>
          <a:prstGeom prst="rect">
            <a:avLst/>
          </a:prstGeom>
        </p:spPr>
        <p:txBody>
          <a:bodyPr wrap="square">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a:ea typeface="+mn-ea"/>
                <a:cs typeface="+mn-cs"/>
              </a:rPr>
              <a:t>Transcribes the heterogeneous nuclear RNA (</a:t>
            </a:r>
            <a:r>
              <a:rPr kumimoji="0" lang="en-IN" sz="1300" b="0" i="0" u="none" strike="noStrike" kern="1200" cap="none" spc="0" normalizeH="0" baseline="0" noProof="0" dirty="0" err="1">
                <a:ln>
                  <a:noFill/>
                </a:ln>
                <a:solidFill>
                  <a:prstClr val="white"/>
                </a:solidFill>
                <a:effectLst/>
                <a:uLnTx/>
                <a:uFillTx/>
                <a:latin typeface="Calibri"/>
                <a:ea typeface="+mn-ea"/>
                <a:cs typeface="+mn-cs"/>
              </a:rPr>
              <a:t>hnRNA</a:t>
            </a:r>
            <a:r>
              <a:rPr kumimoji="0" lang="en-IN" sz="1300" b="0" i="0" u="none" strike="noStrike" kern="1200" cap="none" spc="0" normalizeH="0" baseline="0" noProof="0" dirty="0">
                <a:ln>
                  <a:noFill/>
                </a:ln>
                <a:solidFill>
                  <a:prstClr val="white"/>
                </a:solidFill>
                <a:effectLst/>
                <a:uLnTx/>
                <a:uFillTx/>
                <a:latin typeface="Calibri"/>
                <a:ea typeface="+mn-ea"/>
                <a:cs typeface="+mn-cs"/>
              </a:rPr>
              <a:t>) [Precursor of mRNA]</a:t>
            </a:r>
            <a:endParaRPr kumimoji="0" lang="en-IN" sz="13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424A3BF5-51F3-3048-B694-BBF7705C9A00}"/>
              </a:ext>
            </a:extLst>
          </p:cNvPr>
          <p:cNvSpPr/>
          <p:nvPr/>
        </p:nvSpPr>
        <p:spPr>
          <a:xfrm>
            <a:off x="1645746" y="1914446"/>
            <a:ext cx="4572000" cy="292388"/>
          </a:xfrm>
          <a:prstGeom prst="rect">
            <a:avLst/>
          </a:prstGeom>
        </p:spPr>
        <p:txBody>
          <a:bodyPr>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prstClr val="white"/>
                </a:solidFill>
                <a:effectLst/>
                <a:uLnTx/>
                <a:uFillTx/>
                <a:latin typeface="Calibri"/>
                <a:ea typeface="+mn-ea"/>
                <a:cs typeface="+mn-cs"/>
              </a:rPr>
              <a:t>Transcription of tRNA, 5srRNA, and snRNAs (small nuclear RNAs)</a:t>
            </a:r>
            <a:endParaRPr kumimoji="0" lang="en-IN" sz="13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4B968C9E-38D1-D04D-8CB9-3B4138C0980D}"/>
              </a:ext>
            </a:extLst>
          </p:cNvPr>
          <p:cNvGrpSpPr/>
          <p:nvPr/>
        </p:nvGrpSpPr>
        <p:grpSpPr>
          <a:xfrm>
            <a:off x="1835696" y="2314556"/>
            <a:ext cx="3996444" cy="2829739"/>
            <a:chOff x="1763688" y="2670571"/>
            <a:chExt cx="3996444" cy="2829739"/>
          </a:xfrm>
        </p:grpSpPr>
        <p:pic>
          <p:nvPicPr>
            <p:cNvPr id="8" name="Picture 2">
              <a:extLst>
                <a:ext uri="{FF2B5EF4-FFF2-40B4-BE49-F238E27FC236}">
                  <a16:creationId xmlns:a16="http://schemas.microsoft.com/office/drawing/2014/main" id="{41361D1D-3E3A-0B4C-ACC0-8B363E7DDB44}"/>
                </a:ext>
              </a:extLst>
            </p:cNvPr>
            <p:cNvPicPr>
              <a:picLocks noChangeAspect="1" noChangeArrowheads="1"/>
            </p:cNvPicPr>
            <p:nvPr/>
          </p:nvPicPr>
          <p:blipFill>
            <a:blip r:embed="rId3" cstate="print"/>
            <a:srcRect l="18454" t="4227" r="2681" b="7180"/>
            <a:stretch>
              <a:fillRect/>
            </a:stretch>
          </p:blipFill>
          <p:spPr bwMode="auto">
            <a:xfrm>
              <a:off x="1763688" y="2670571"/>
              <a:ext cx="3996444" cy="2524070"/>
            </a:xfrm>
            <a:prstGeom prst="rect">
              <a:avLst/>
            </a:prstGeom>
            <a:noFill/>
            <a:ln w="9525">
              <a:noFill/>
              <a:miter lim="800000"/>
              <a:headEnd/>
              <a:tailEnd/>
            </a:ln>
          </p:spPr>
        </p:pic>
        <p:sp>
          <p:nvSpPr>
            <p:cNvPr id="9" name="Rectangle 8">
              <a:extLst>
                <a:ext uri="{FF2B5EF4-FFF2-40B4-BE49-F238E27FC236}">
                  <a16:creationId xmlns:a16="http://schemas.microsoft.com/office/drawing/2014/main" id="{01025286-40F0-8949-A287-D4ECD86B3314}"/>
                </a:ext>
              </a:extLst>
            </p:cNvPr>
            <p:cNvSpPr/>
            <p:nvPr/>
          </p:nvSpPr>
          <p:spPr>
            <a:xfrm>
              <a:off x="2915816" y="5161756"/>
              <a:ext cx="171643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Figure: Translation</a:t>
              </a:r>
            </a:p>
          </p:txBody>
        </p:sp>
      </p:grpSp>
    </p:spTree>
    <p:extLst>
      <p:ext uri="{BB962C8B-B14F-4D97-AF65-F5344CB8AC3E}">
        <p14:creationId xmlns:p14="http://schemas.microsoft.com/office/powerpoint/2010/main" val="16570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5507"/>
            <a:ext cx="6858000" cy="736605"/>
          </a:xfrm>
        </p:spPr>
        <p:txBody>
          <a:bodyPr>
            <a:normAutofit/>
          </a:bodyPr>
          <a:lstStyle/>
          <a:p>
            <a:r>
              <a:rPr lang="en-IN" sz="2000" b="1" dirty="0"/>
              <a:t>Genetic Code</a:t>
            </a:r>
          </a:p>
        </p:txBody>
      </p:sp>
      <p:graphicFrame>
        <p:nvGraphicFramePr>
          <p:cNvPr id="5" name="Table 4"/>
          <p:cNvGraphicFramePr>
            <a:graphicFrameLocks noGrp="1"/>
          </p:cNvGraphicFramePr>
          <p:nvPr>
            <p:extLst>
              <p:ext uri="{D42A27DB-BD31-4B8C-83A1-F6EECF244321}">
                <p14:modId xmlns:p14="http://schemas.microsoft.com/office/powerpoint/2010/main" val="318289715"/>
              </p:ext>
            </p:extLst>
          </p:nvPr>
        </p:nvGraphicFramePr>
        <p:xfrm>
          <a:off x="179512" y="1314458"/>
          <a:ext cx="8784976" cy="2753484"/>
        </p:xfrm>
        <a:graphic>
          <a:graphicData uri="http://schemas.openxmlformats.org/drawingml/2006/table">
            <a:tbl>
              <a:tblPr firstRow="1" bandRow="1">
                <a:tableStyleId>{5940675A-B579-460E-94D1-54222C63F5DA}</a:tableStyleId>
              </a:tblPr>
              <a:tblGrid>
                <a:gridCol w="1829887">
                  <a:extLst>
                    <a:ext uri="{9D8B030D-6E8A-4147-A177-3AD203B41FA5}">
                      <a16:colId xmlns:a16="http://schemas.microsoft.com/office/drawing/2014/main" val="20000"/>
                    </a:ext>
                  </a:extLst>
                </a:gridCol>
                <a:gridCol w="6955089">
                  <a:extLst>
                    <a:ext uri="{9D8B030D-6E8A-4147-A177-3AD203B41FA5}">
                      <a16:colId xmlns:a16="http://schemas.microsoft.com/office/drawing/2014/main" val="20001"/>
                    </a:ext>
                  </a:extLst>
                </a:gridCol>
              </a:tblGrid>
              <a:tr h="299583">
                <a:tc>
                  <a:txBody>
                    <a:bodyPr/>
                    <a:lstStyle/>
                    <a:p>
                      <a:pPr algn="ctr"/>
                      <a:r>
                        <a:rPr lang="en-US" sz="1600" b="1" dirty="0"/>
                        <a:t>Scientists</a:t>
                      </a:r>
                      <a:endParaRPr lang="en-IN" sz="1600" b="1" dirty="0"/>
                    </a:p>
                  </a:txBody>
                  <a:tcPr marL="76200" marR="76200" marT="38100" marB="38100"/>
                </a:tc>
                <a:tc>
                  <a:txBody>
                    <a:bodyPr/>
                    <a:lstStyle/>
                    <a:p>
                      <a:pPr algn="ctr"/>
                      <a:r>
                        <a:rPr lang="en-US" sz="1600" b="1" dirty="0"/>
                        <a:t>Contribution</a:t>
                      </a:r>
                      <a:endParaRPr lang="en-IN" sz="1600" b="1" dirty="0"/>
                    </a:p>
                  </a:txBody>
                  <a:tcPr marL="76200" marR="76200" marT="38100" marB="38100"/>
                </a:tc>
                <a:extLst>
                  <a:ext uri="{0D108BD9-81ED-4DB2-BD59-A6C34878D82A}">
                    <a16:rowId xmlns:a16="http://schemas.microsoft.com/office/drawing/2014/main" val="10000"/>
                  </a:ext>
                </a:extLst>
              </a:tr>
              <a:tr h="505547">
                <a:tc>
                  <a:txBody>
                    <a:bodyPr/>
                    <a:lstStyle/>
                    <a:p>
                      <a:endParaRPr lang="en-IN" sz="1400" b="1" dirty="0">
                        <a:solidFill>
                          <a:srgbClr val="FFFF00"/>
                        </a:solidFill>
                      </a:endParaRPr>
                    </a:p>
                  </a:txBody>
                  <a:tcPr marL="76200" marR="76200" marT="38100" marB="38100"/>
                </a:tc>
                <a:tc>
                  <a:txBody>
                    <a:bodyPr/>
                    <a:lstStyle/>
                    <a:p>
                      <a:pPr algn="just"/>
                      <a:endParaRPr lang="en-IN" sz="1400" b="1" dirty="0">
                        <a:solidFill>
                          <a:srgbClr val="FFFF00"/>
                        </a:solidFill>
                      </a:endParaRPr>
                    </a:p>
                  </a:txBody>
                  <a:tcPr marL="76200" marR="76200" marT="38100" marB="38100"/>
                </a:tc>
                <a:extLst>
                  <a:ext uri="{0D108BD9-81ED-4DB2-BD59-A6C34878D82A}">
                    <a16:rowId xmlns:a16="http://schemas.microsoft.com/office/drawing/2014/main" val="10001"/>
                  </a:ext>
                </a:extLst>
              </a:tr>
              <a:tr h="505547">
                <a:tc>
                  <a:txBody>
                    <a:bodyPr/>
                    <a:lstStyle/>
                    <a:p>
                      <a:endParaRPr lang="en-IN" sz="1400" b="1" dirty="0">
                        <a:solidFill>
                          <a:srgbClr val="FFFF00"/>
                        </a:solidFill>
                      </a:endParaRPr>
                    </a:p>
                  </a:txBody>
                  <a:tcPr marL="76200" marR="76200" marT="38100" marB="38100"/>
                </a:tc>
                <a:tc>
                  <a:txBody>
                    <a:bodyPr/>
                    <a:lstStyle/>
                    <a:p>
                      <a:endParaRPr lang="en-IN" sz="1400" b="1" dirty="0"/>
                    </a:p>
                  </a:txBody>
                  <a:tcPr marL="76200" marR="76200" marT="38100" marB="38100"/>
                </a:tc>
                <a:extLst>
                  <a:ext uri="{0D108BD9-81ED-4DB2-BD59-A6C34878D82A}">
                    <a16:rowId xmlns:a16="http://schemas.microsoft.com/office/drawing/2014/main" val="10002"/>
                  </a:ext>
                </a:extLst>
              </a:tr>
              <a:tr h="564452">
                <a:tc>
                  <a:txBody>
                    <a:bodyPr/>
                    <a:lstStyle/>
                    <a:p>
                      <a:endParaRPr lang="en-IN" sz="1400" b="1" dirty="0">
                        <a:solidFill>
                          <a:srgbClr val="FFFF00"/>
                        </a:solidFill>
                      </a:endParaRPr>
                    </a:p>
                  </a:txBody>
                  <a:tcPr marL="76200" marR="76200" marT="38100" marB="38100"/>
                </a:tc>
                <a:tc>
                  <a:txBody>
                    <a:bodyPr/>
                    <a:lstStyle/>
                    <a:p>
                      <a:endParaRPr lang="en-IN" sz="1400" b="1" dirty="0">
                        <a:solidFill>
                          <a:srgbClr val="FFFF00"/>
                        </a:solidFill>
                      </a:endParaRPr>
                    </a:p>
                  </a:txBody>
                  <a:tcPr marL="76200" marR="76200" marT="38100" marB="38100"/>
                </a:tc>
                <a:extLst>
                  <a:ext uri="{0D108BD9-81ED-4DB2-BD59-A6C34878D82A}">
                    <a16:rowId xmlns:a16="http://schemas.microsoft.com/office/drawing/2014/main" val="10003"/>
                  </a:ext>
                </a:extLst>
              </a:tr>
              <a:tr h="505547">
                <a:tc>
                  <a:txBody>
                    <a:bodyPr/>
                    <a:lstStyle/>
                    <a:p>
                      <a:endParaRPr lang="en-IN" sz="1400" b="1" dirty="0">
                        <a:solidFill>
                          <a:srgbClr val="FFFF00"/>
                        </a:solidFill>
                      </a:endParaRPr>
                    </a:p>
                  </a:txBody>
                  <a:tcPr marL="76200" marR="76200" marT="38100" marB="381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b="1" dirty="0"/>
                    </a:p>
                  </a:txBody>
                  <a:tcPr marL="76200" marR="76200" marT="38100" marB="38100"/>
                </a:tc>
                <a:extLst>
                  <a:ext uri="{0D108BD9-81ED-4DB2-BD59-A6C34878D82A}">
                    <a16:rowId xmlns:a16="http://schemas.microsoft.com/office/drawing/2014/main" val="10004"/>
                  </a:ext>
                </a:extLst>
              </a:tr>
              <a:tr h="352351">
                <a:tc gridSpan="2">
                  <a:txBody>
                    <a:bodyPr/>
                    <a:lstStyle/>
                    <a:p>
                      <a:endParaRPr lang="en-IN" sz="1400" b="1" dirty="0"/>
                    </a:p>
                  </a:txBody>
                  <a:tcPr marL="76200" marR="76200" marT="38100" marB="38100"/>
                </a:tc>
                <a:tc hMerge="1">
                  <a:txBody>
                    <a:bodyPr/>
                    <a:lstStyle/>
                    <a:p>
                      <a:endParaRPr lang="en-IN" dirty="0"/>
                    </a:p>
                  </a:txBody>
                  <a:tcPr/>
                </a:tc>
                <a:extLst>
                  <a:ext uri="{0D108BD9-81ED-4DB2-BD59-A6C34878D82A}">
                    <a16:rowId xmlns:a16="http://schemas.microsoft.com/office/drawing/2014/main" val="10005"/>
                  </a:ext>
                </a:extLst>
              </a:tr>
            </a:tbl>
          </a:graphicData>
        </a:graphic>
      </p:graphicFrame>
      <p:sp>
        <p:nvSpPr>
          <p:cNvPr id="6" name="Rectangle 5"/>
          <p:cNvSpPr/>
          <p:nvPr/>
        </p:nvSpPr>
        <p:spPr>
          <a:xfrm>
            <a:off x="178638" y="4205907"/>
            <a:ext cx="920380" cy="307777"/>
          </a:xfrm>
          <a:prstGeom prst="rect">
            <a:avLst/>
          </a:prstGeom>
        </p:spPr>
        <p:txBody>
          <a:bodyPr wrap="none">
            <a:spAutoFit/>
          </a:bodyPr>
          <a:lstStyle/>
          <a:p>
            <a:r>
              <a:rPr lang="en-IN" sz="1400" b="1" i="1" dirty="0">
                <a:solidFill>
                  <a:srgbClr val="FFFF00"/>
                </a:solidFill>
              </a:rPr>
              <a:t>*Decoded</a:t>
            </a:r>
            <a:endParaRPr lang="en-US" sz="1400" b="1" i="1" dirty="0">
              <a:solidFill>
                <a:srgbClr val="FFFF00"/>
              </a:solidFill>
            </a:endParaRPr>
          </a:p>
        </p:txBody>
      </p:sp>
      <p:sp>
        <p:nvSpPr>
          <p:cNvPr id="3" name="Rectangle 2">
            <a:extLst>
              <a:ext uri="{FF2B5EF4-FFF2-40B4-BE49-F238E27FC236}">
                <a16:creationId xmlns:a16="http://schemas.microsoft.com/office/drawing/2014/main" id="{3B1EE459-D7F0-6E4B-A5E0-37642B5C7B3F}"/>
              </a:ext>
            </a:extLst>
          </p:cNvPr>
          <p:cNvSpPr/>
          <p:nvPr/>
        </p:nvSpPr>
        <p:spPr>
          <a:xfrm>
            <a:off x="2034480" y="1642282"/>
            <a:ext cx="6858000" cy="523220"/>
          </a:xfrm>
          <a:prstGeom prst="rect">
            <a:avLst/>
          </a:prstGeom>
        </p:spPr>
        <p:txBody>
          <a:bodyPr wrap="square">
            <a:spAutoFit/>
          </a:bodyPr>
          <a:lstStyle/>
          <a:p>
            <a:pPr lvl="0" algn="just" defTabSz="761970"/>
            <a:r>
              <a:rPr lang="en-IN" sz="1400" dirty="0">
                <a:solidFill>
                  <a:prstClr val="white"/>
                </a:solidFill>
              </a:rPr>
              <a:t>Suggested that in order to code for all the 20 amino acids, the </a:t>
            </a:r>
            <a:r>
              <a:rPr lang="en-IN" sz="1400" b="1" dirty="0">
                <a:solidFill>
                  <a:srgbClr val="FFFF00"/>
                </a:solidFill>
              </a:rPr>
              <a:t>code should be made up of three nucleotides</a:t>
            </a:r>
            <a:r>
              <a:rPr lang="en-IN" sz="1400" dirty="0">
                <a:solidFill>
                  <a:prstClr val="white"/>
                </a:solidFill>
              </a:rPr>
              <a:t> by proposing </a:t>
            </a:r>
            <a:r>
              <a:rPr lang="en-IN" sz="1400" b="1" dirty="0">
                <a:solidFill>
                  <a:srgbClr val="FFFF00"/>
                </a:solidFill>
              </a:rPr>
              <a:t>‘Triplet Hypothesis’</a:t>
            </a:r>
            <a:r>
              <a:rPr lang="en-IN" sz="1400" dirty="0">
                <a:solidFill>
                  <a:prstClr val="white"/>
                </a:solidFill>
              </a:rPr>
              <a:t> -codons are triplet. [4</a:t>
            </a:r>
            <a:r>
              <a:rPr lang="en-IN" sz="1400" baseline="30000" dirty="0">
                <a:solidFill>
                  <a:prstClr val="white"/>
                </a:solidFill>
              </a:rPr>
              <a:t>3</a:t>
            </a:r>
            <a:r>
              <a:rPr lang="en-IN" sz="1400" dirty="0">
                <a:solidFill>
                  <a:prstClr val="white"/>
                </a:solidFill>
              </a:rPr>
              <a:t> =64 codons]</a:t>
            </a:r>
            <a:endParaRPr lang="en-IN" sz="1400" b="1" dirty="0">
              <a:solidFill>
                <a:srgbClr val="FFFF00"/>
              </a:solidFill>
            </a:endParaRPr>
          </a:p>
        </p:txBody>
      </p:sp>
      <p:sp>
        <p:nvSpPr>
          <p:cNvPr id="4" name="Rectangle 3">
            <a:extLst>
              <a:ext uri="{FF2B5EF4-FFF2-40B4-BE49-F238E27FC236}">
                <a16:creationId xmlns:a16="http://schemas.microsoft.com/office/drawing/2014/main" id="{69AEEB17-221F-784A-92F2-47D330AC1B22}"/>
              </a:ext>
            </a:extLst>
          </p:cNvPr>
          <p:cNvSpPr/>
          <p:nvPr/>
        </p:nvSpPr>
        <p:spPr>
          <a:xfrm>
            <a:off x="2014098" y="2165502"/>
            <a:ext cx="6950389" cy="523220"/>
          </a:xfrm>
          <a:prstGeom prst="rect">
            <a:avLst/>
          </a:prstGeom>
        </p:spPr>
        <p:txBody>
          <a:bodyPr wrap="square">
            <a:spAutoFit/>
          </a:bodyPr>
          <a:lstStyle/>
          <a:p>
            <a:pPr lvl="0" defTabSz="761970"/>
            <a:r>
              <a:rPr lang="en-IN" sz="1400" b="1" dirty="0">
                <a:solidFill>
                  <a:srgbClr val="FFFF00"/>
                </a:solidFill>
              </a:rPr>
              <a:t>Developed a chemical method for synthesising RNA molecules </a:t>
            </a:r>
            <a:r>
              <a:rPr lang="en-IN" sz="1400" dirty="0">
                <a:solidFill>
                  <a:prstClr val="white"/>
                </a:solidFill>
              </a:rPr>
              <a:t>with defined combinations of bases (homopolymers and copolymers)</a:t>
            </a:r>
            <a:endParaRPr lang="en-IN" sz="1400" b="1" dirty="0">
              <a:solidFill>
                <a:prstClr val="white"/>
              </a:solidFill>
            </a:endParaRPr>
          </a:p>
        </p:txBody>
      </p:sp>
      <p:sp>
        <p:nvSpPr>
          <p:cNvPr id="7" name="Rectangle 6">
            <a:extLst>
              <a:ext uri="{FF2B5EF4-FFF2-40B4-BE49-F238E27FC236}">
                <a16:creationId xmlns:a16="http://schemas.microsoft.com/office/drawing/2014/main" id="{0767FD4E-D444-6F4C-BCB0-3A929E8BA172}"/>
              </a:ext>
            </a:extLst>
          </p:cNvPr>
          <p:cNvSpPr/>
          <p:nvPr/>
        </p:nvSpPr>
        <p:spPr>
          <a:xfrm>
            <a:off x="2051559" y="3297885"/>
            <a:ext cx="2975173" cy="307777"/>
          </a:xfrm>
          <a:prstGeom prst="rect">
            <a:avLst/>
          </a:prstGeom>
        </p:spPr>
        <p:txBody>
          <a:bodyPr wrap="none">
            <a:spAutoFit/>
          </a:bodyPr>
          <a:lstStyle/>
          <a:p>
            <a:pPr lvl="0" defTabSz="761970"/>
            <a:r>
              <a:rPr lang="en-IN" sz="1400" b="1" dirty="0">
                <a:solidFill>
                  <a:srgbClr val="FFFF00"/>
                </a:solidFill>
              </a:rPr>
              <a:t>Cell-free system for protein synthesis </a:t>
            </a:r>
          </a:p>
        </p:txBody>
      </p:sp>
      <p:sp>
        <p:nvSpPr>
          <p:cNvPr id="8" name="Rectangle 7">
            <a:extLst>
              <a:ext uri="{FF2B5EF4-FFF2-40B4-BE49-F238E27FC236}">
                <a16:creationId xmlns:a16="http://schemas.microsoft.com/office/drawing/2014/main" id="{4A633186-A1DD-0542-9E63-3BE526717969}"/>
              </a:ext>
            </a:extLst>
          </p:cNvPr>
          <p:cNvSpPr/>
          <p:nvPr/>
        </p:nvSpPr>
        <p:spPr>
          <a:xfrm>
            <a:off x="2014098" y="2669558"/>
            <a:ext cx="6950388" cy="523220"/>
          </a:xfrm>
          <a:prstGeom prst="rect">
            <a:avLst/>
          </a:prstGeom>
        </p:spPr>
        <p:txBody>
          <a:bodyPr wrap="square">
            <a:spAutoFit/>
          </a:bodyPr>
          <a:lstStyle/>
          <a:p>
            <a:pPr lvl="0">
              <a:defRPr/>
            </a:pPr>
            <a:r>
              <a:rPr lang="en-IN" sz="1400" b="1" dirty="0" err="1">
                <a:solidFill>
                  <a:srgbClr val="FFFF00"/>
                </a:solidFill>
              </a:rPr>
              <a:t>Severo</a:t>
            </a:r>
            <a:r>
              <a:rPr lang="en-IN" sz="1400" b="1" dirty="0">
                <a:solidFill>
                  <a:srgbClr val="FFFF00"/>
                </a:solidFill>
              </a:rPr>
              <a:t> Ochoa enzyme</a:t>
            </a:r>
            <a:r>
              <a:rPr lang="en-IN" sz="1400" dirty="0">
                <a:solidFill>
                  <a:prstClr val="white"/>
                </a:solidFill>
              </a:rPr>
              <a:t> (polynucleotide phosphorylase) was also helpful in polymerising RNA with defined sequences in a template independent manner (</a:t>
            </a:r>
            <a:r>
              <a:rPr lang="en-IN" sz="1400" b="1" dirty="0">
                <a:solidFill>
                  <a:srgbClr val="FFFF00"/>
                </a:solidFill>
              </a:rPr>
              <a:t>enzymatic synthesis of RNA</a:t>
            </a:r>
            <a:r>
              <a:rPr lang="en-IN" sz="1400" dirty="0">
                <a:solidFill>
                  <a:prstClr val="white"/>
                </a:solidFill>
              </a:rPr>
              <a:t>). </a:t>
            </a:r>
            <a:endParaRPr lang="en-IN" sz="1400" b="1" dirty="0">
              <a:solidFill>
                <a:prstClr val="white"/>
              </a:solidFill>
            </a:endParaRPr>
          </a:p>
        </p:txBody>
      </p:sp>
      <p:sp>
        <p:nvSpPr>
          <p:cNvPr id="9" name="Rectangle 8">
            <a:extLst>
              <a:ext uri="{FF2B5EF4-FFF2-40B4-BE49-F238E27FC236}">
                <a16:creationId xmlns:a16="http://schemas.microsoft.com/office/drawing/2014/main" id="{845BBB23-391B-0543-8BB4-E95C829D87AC}"/>
              </a:ext>
            </a:extLst>
          </p:cNvPr>
          <p:cNvSpPr/>
          <p:nvPr/>
        </p:nvSpPr>
        <p:spPr>
          <a:xfrm>
            <a:off x="178638" y="3729933"/>
            <a:ext cx="8713842" cy="307777"/>
          </a:xfrm>
          <a:prstGeom prst="rect">
            <a:avLst/>
          </a:prstGeom>
        </p:spPr>
        <p:txBody>
          <a:bodyPr wrap="square">
            <a:spAutoFit/>
          </a:bodyPr>
          <a:lstStyle/>
          <a:p>
            <a:pPr lvl="0" defTabSz="761970"/>
            <a:r>
              <a:rPr lang="en-IN" sz="1400" dirty="0">
                <a:solidFill>
                  <a:prstClr val="white"/>
                </a:solidFill>
              </a:rPr>
              <a:t>These contribution helped the code to be deciphered* and </a:t>
            </a:r>
            <a:r>
              <a:rPr lang="en-IN" sz="1400" dirty="0">
                <a:solidFill>
                  <a:prstClr val="white"/>
                </a:solidFill>
                <a:effectLst>
                  <a:outerShdw blurRad="38100" dist="38100" dir="2700000" algn="tl">
                    <a:srgbClr val="000000">
                      <a:alpha val="43137"/>
                    </a:srgbClr>
                  </a:outerShdw>
                </a:effectLst>
              </a:rPr>
              <a:t>a </a:t>
            </a:r>
            <a:r>
              <a:rPr lang="en-IN" sz="1400" b="1" dirty="0">
                <a:solidFill>
                  <a:srgbClr val="FFFF00"/>
                </a:solidFill>
                <a:effectLst>
                  <a:outerShdw blurRad="38100" dist="38100" dir="2700000" algn="tl">
                    <a:srgbClr val="000000">
                      <a:alpha val="43137"/>
                    </a:srgbClr>
                  </a:outerShdw>
                </a:effectLst>
              </a:rPr>
              <a:t>checker-board</a:t>
            </a:r>
            <a:r>
              <a:rPr lang="en-IN" sz="1400" dirty="0">
                <a:solidFill>
                  <a:prstClr val="white"/>
                </a:solidFill>
                <a:effectLst>
                  <a:outerShdw blurRad="38100" dist="38100" dir="2700000" algn="tl">
                    <a:srgbClr val="000000">
                      <a:alpha val="43137"/>
                    </a:srgbClr>
                  </a:outerShdw>
                </a:effectLst>
              </a:rPr>
              <a:t> </a:t>
            </a:r>
            <a:r>
              <a:rPr lang="en-IN" sz="1400" dirty="0">
                <a:solidFill>
                  <a:prstClr val="white"/>
                </a:solidFill>
              </a:rPr>
              <a:t>for genetic code was prepared</a:t>
            </a:r>
            <a:endParaRPr lang="en-IN" sz="1400" b="1" dirty="0">
              <a:solidFill>
                <a:prstClr val="white"/>
              </a:solidFill>
            </a:endParaRPr>
          </a:p>
        </p:txBody>
      </p:sp>
      <p:sp>
        <p:nvSpPr>
          <p:cNvPr id="10" name="Rectangle 9">
            <a:extLst>
              <a:ext uri="{FF2B5EF4-FFF2-40B4-BE49-F238E27FC236}">
                <a16:creationId xmlns:a16="http://schemas.microsoft.com/office/drawing/2014/main" id="{871BFE81-23D3-3A42-B0C7-1783EE4DCF6D}"/>
              </a:ext>
            </a:extLst>
          </p:cNvPr>
          <p:cNvSpPr/>
          <p:nvPr/>
        </p:nvSpPr>
        <p:spPr>
          <a:xfrm>
            <a:off x="171955" y="1605048"/>
            <a:ext cx="1735750" cy="523220"/>
          </a:xfrm>
          <a:prstGeom prst="rect">
            <a:avLst/>
          </a:prstGeom>
        </p:spPr>
        <p:txBody>
          <a:bodyPr wrap="square">
            <a:spAutoFit/>
          </a:bodyPr>
          <a:lstStyle/>
          <a:p>
            <a:pPr lvl="0" defTabSz="761970"/>
            <a:r>
              <a:rPr lang="en-IN" sz="1400" dirty="0">
                <a:solidFill>
                  <a:prstClr val="white"/>
                </a:solidFill>
              </a:rPr>
              <a:t>George Gamow </a:t>
            </a:r>
          </a:p>
          <a:p>
            <a:pPr lvl="0" algn="r" defTabSz="761970"/>
            <a:r>
              <a:rPr lang="en-IN" sz="1400" dirty="0">
                <a:solidFill>
                  <a:prstClr val="white"/>
                </a:solidFill>
              </a:rPr>
              <a:t>-</a:t>
            </a:r>
            <a:r>
              <a:rPr lang="en-IN" sz="1400" i="1" dirty="0">
                <a:solidFill>
                  <a:prstClr val="white"/>
                </a:solidFill>
              </a:rPr>
              <a:t>a physicist</a:t>
            </a:r>
            <a:endParaRPr lang="en-IN" sz="1400" b="1" i="1" dirty="0">
              <a:solidFill>
                <a:srgbClr val="FFFF00"/>
              </a:solidFill>
            </a:endParaRPr>
          </a:p>
        </p:txBody>
      </p:sp>
      <p:sp>
        <p:nvSpPr>
          <p:cNvPr id="11" name="Rectangle 10">
            <a:extLst>
              <a:ext uri="{FF2B5EF4-FFF2-40B4-BE49-F238E27FC236}">
                <a16:creationId xmlns:a16="http://schemas.microsoft.com/office/drawing/2014/main" id="{47182F64-DE7F-124B-8B1E-8DFDF85BAC75}"/>
              </a:ext>
            </a:extLst>
          </p:cNvPr>
          <p:cNvSpPr/>
          <p:nvPr/>
        </p:nvSpPr>
        <p:spPr>
          <a:xfrm>
            <a:off x="171955" y="2283789"/>
            <a:ext cx="1668598" cy="307777"/>
          </a:xfrm>
          <a:prstGeom prst="rect">
            <a:avLst/>
          </a:prstGeom>
        </p:spPr>
        <p:txBody>
          <a:bodyPr wrap="none">
            <a:spAutoFit/>
          </a:bodyPr>
          <a:lstStyle/>
          <a:p>
            <a:pPr lvl="0" defTabSz="761970"/>
            <a:r>
              <a:rPr lang="en-IN" sz="1400" dirty="0">
                <a:solidFill>
                  <a:prstClr val="white"/>
                </a:solidFill>
              </a:rPr>
              <a:t>Har Gobind Khorana</a:t>
            </a:r>
            <a:endParaRPr lang="en-IN" sz="1400" b="1" dirty="0">
              <a:solidFill>
                <a:srgbClr val="FFFF00"/>
              </a:solidFill>
            </a:endParaRPr>
          </a:p>
        </p:txBody>
      </p:sp>
      <p:sp>
        <p:nvSpPr>
          <p:cNvPr id="12" name="Rectangle 11">
            <a:extLst>
              <a:ext uri="{FF2B5EF4-FFF2-40B4-BE49-F238E27FC236}">
                <a16:creationId xmlns:a16="http://schemas.microsoft.com/office/drawing/2014/main" id="{D930EA46-9BC5-EB41-9363-E59A61358DA1}"/>
              </a:ext>
            </a:extLst>
          </p:cNvPr>
          <p:cNvSpPr/>
          <p:nvPr/>
        </p:nvSpPr>
        <p:spPr>
          <a:xfrm>
            <a:off x="209416" y="3297885"/>
            <a:ext cx="1590628" cy="307777"/>
          </a:xfrm>
          <a:prstGeom prst="rect">
            <a:avLst/>
          </a:prstGeom>
        </p:spPr>
        <p:txBody>
          <a:bodyPr wrap="none">
            <a:spAutoFit/>
          </a:bodyPr>
          <a:lstStyle/>
          <a:p>
            <a:pPr lvl="0" defTabSz="761970"/>
            <a:r>
              <a:rPr lang="en-IN" sz="1400" dirty="0">
                <a:solidFill>
                  <a:prstClr val="white"/>
                </a:solidFill>
              </a:rPr>
              <a:t>Marshall Nirenberg</a:t>
            </a:r>
            <a:endParaRPr lang="en-IN" sz="1400" b="1" dirty="0">
              <a:solidFill>
                <a:srgbClr val="FFFF00"/>
              </a:solidFill>
            </a:endParaRPr>
          </a:p>
        </p:txBody>
      </p:sp>
      <p:sp>
        <p:nvSpPr>
          <p:cNvPr id="13" name="Rectangle 12">
            <a:extLst>
              <a:ext uri="{FF2B5EF4-FFF2-40B4-BE49-F238E27FC236}">
                <a16:creationId xmlns:a16="http://schemas.microsoft.com/office/drawing/2014/main" id="{4A2EA8CC-79A9-864F-AA8F-1FDD41C966E2}"/>
              </a:ext>
            </a:extLst>
          </p:cNvPr>
          <p:cNvSpPr/>
          <p:nvPr/>
        </p:nvSpPr>
        <p:spPr>
          <a:xfrm>
            <a:off x="178638" y="2787210"/>
            <a:ext cx="1189043" cy="307777"/>
          </a:xfrm>
          <a:prstGeom prst="rect">
            <a:avLst/>
          </a:prstGeom>
        </p:spPr>
        <p:txBody>
          <a:bodyPr wrap="none">
            <a:spAutoFit/>
          </a:bodyPr>
          <a:lstStyle/>
          <a:p>
            <a:pPr lvl="0" defTabSz="761970"/>
            <a:r>
              <a:rPr lang="en-IN" sz="1400" dirty="0" err="1">
                <a:solidFill>
                  <a:prstClr val="white"/>
                </a:solidFill>
              </a:rPr>
              <a:t>Severo</a:t>
            </a:r>
            <a:r>
              <a:rPr lang="en-IN" sz="1400" dirty="0">
                <a:solidFill>
                  <a:prstClr val="white"/>
                </a:solidFill>
              </a:rPr>
              <a:t> Ochoa</a:t>
            </a:r>
            <a:endParaRPr lang="en-IN" sz="1400" b="1" dirty="0">
              <a:solidFill>
                <a:srgbClr val="FFFF00"/>
              </a:solidFill>
            </a:endParaRPr>
          </a:p>
        </p:txBody>
      </p:sp>
      <p:grpSp>
        <p:nvGrpSpPr>
          <p:cNvPr id="15" name="Group 14">
            <a:extLst>
              <a:ext uri="{FF2B5EF4-FFF2-40B4-BE49-F238E27FC236}">
                <a16:creationId xmlns:a16="http://schemas.microsoft.com/office/drawing/2014/main" id="{F6A68475-D051-2149-A2FF-1E0A8ECFCB31}"/>
              </a:ext>
            </a:extLst>
          </p:cNvPr>
          <p:cNvGrpSpPr/>
          <p:nvPr/>
        </p:nvGrpSpPr>
        <p:grpSpPr>
          <a:xfrm>
            <a:off x="30317" y="193204"/>
            <a:ext cx="941283" cy="1068458"/>
            <a:chOff x="1563838" y="3559880"/>
            <a:chExt cx="941283" cy="1068458"/>
          </a:xfrm>
        </p:grpSpPr>
        <p:pic>
          <p:nvPicPr>
            <p:cNvPr id="1026" name="Picture 2" descr="George Gamow - Wikipedia">
              <a:extLst>
                <a:ext uri="{FF2B5EF4-FFF2-40B4-BE49-F238E27FC236}">
                  <a16:creationId xmlns:a16="http://schemas.microsoft.com/office/drawing/2014/main" id="{F62FFC7A-817D-ED46-BC08-E3F91726B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1" y="3559880"/>
              <a:ext cx="648071" cy="8685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2D749AB-F8D2-154A-BEEE-EB777D7AC630}"/>
                </a:ext>
              </a:extLst>
            </p:cNvPr>
            <p:cNvSpPr/>
            <p:nvPr/>
          </p:nvSpPr>
          <p:spPr>
            <a:xfrm>
              <a:off x="1563838" y="4397506"/>
              <a:ext cx="941283" cy="230832"/>
            </a:xfrm>
            <a:prstGeom prst="rect">
              <a:avLst/>
            </a:prstGeom>
          </p:spPr>
          <p:txBody>
            <a:bodyPr wrap="none">
              <a:spAutoFit/>
            </a:bodyPr>
            <a:lstStyle/>
            <a:p>
              <a:pPr lvl="0" defTabSz="761970"/>
              <a:r>
                <a:rPr lang="en-IN" sz="900" dirty="0">
                  <a:solidFill>
                    <a:prstClr val="white"/>
                  </a:solidFill>
                </a:rPr>
                <a:t>George Gamow </a:t>
              </a:r>
            </a:p>
          </p:txBody>
        </p:sp>
      </p:grpSp>
      <p:grpSp>
        <p:nvGrpSpPr>
          <p:cNvPr id="17" name="Group 16">
            <a:extLst>
              <a:ext uri="{FF2B5EF4-FFF2-40B4-BE49-F238E27FC236}">
                <a16:creationId xmlns:a16="http://schemas.microsoft.com/office/drawing/2014/main" id="{A02763F5-BE05-B34A-BF2A-9C472D44759F}"/>
              </a:ext>
            </a:extLst>
          </p:cNvPr>
          <p:cNvGrpSpPr/>
          <p:nvPr/>
        </p:nvGrpSpPr>
        <p:grpSpPr>
          <a:xfrm>
            <a:off x="842862" y="193204"/>
            <a:ext cx="1136850" cy="1076407"/>
            <a:chOff x="2528485" y="3561885"/>
            <a:chExt cx="1136850" cy="1076407"/>
          </a:xfrm>
        </p:grpSpPr>
        <p:pic>
          <p:nvPicPr>
            <p:cNvPr id="1030" name="Picture 6" descr="Har Gobind Khorana: Nobel winning biochemist is honored in today's Google  Doodle — Quartz">
              <a:extLst>
                <a:ext uri="{FF2B5EF4-FFF2-40B4-BE49-F238E27FC236}">
                  <a16:creationId xmlns:a16="http://schemas.microsoft.com/office/drawing/2014/main" id="{0C100A4D-1F9A-4846-A5E7-4D6A666C4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05"/>
            <a:stretch/>
          </p:blipFill>
          <p:spPr bwMode="auto">
            <a:xfrm>
              <a:off x="2665839" y="3561885"/>
              <a:ext cx="873307" cy="8685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5BB9371-468A-F247-9478-CC47FF1E5A6F}"/>
                </a:ext>
              </a:extLst>
            </p:cNvPr>
            <p:cNvSpPr/>
            <p:nvPr/>
          </p:nvSpPr>
          <p:spPr>
            <a:xfrm>
              <a:off x="2528485" y="4407460"/>
              <a:ext cx="1136850" cy="230832"/>
            </a:xfrm>
            <a:prstGeom prst="rect">
              <a:avLst/>
            </a:prstGeom>
          </p:spPr>
          <p:txBody>
            <a:bodyPr wrap="none">
              <a:spAutoFit/>
            </a:bodyPr>
            <a:lstStyle/>
            <a:p>
              <a:pPr lvl="0" defTabSz="761970"/>
              <a:r>
                <a:rPr lang="en-IN" sz="900" dirty="0">
                  <a:solidFill>
                    <a:prstClr val="white"/>
                  </a:solidFill>
                </a:rPr>
                <a:t>Har Gobind Khorana</a:t>
              </a:r>
              <a:endParaRPr lang="en-IN" sz="900" b="1" dirty="0">
                <a:solidFill>
                  <a:srgbClr val="FFFF00"/>
                </a:solidFill>
              </a:endParaRPr>
            </a:p>
          </p:txBody>
        </p:sp>
      </p:grpSp>
      <p:grpSp>
        <p:nvGrpSpPr>
          <p:cNvPr id="19" name="Group 18">
            <a:extLst>
              <a:ext uri="{FF2B5EF4-FFF2-40B4-BE49-F238E27FC236}">
                <a16:creationId xmlns:a16="http://schemas.microsoft.com/office/drawing/2014/main" id="{648055CD-086E-0A4F-A2F4-FCB923770572}"/>
              </a:ext>
            </a:extLst>
          </p:cNvPr>
          <p:cNvGrpSpPr/>
          <p:nvPr/>
        </p:nvGrpSpPr>
        <p:grpSpPr>
          <a:xfrm>
            <a:off x="8064541" y="193204"/>
            <a:ext cx="1091966" cy="1066930"/>
            <a:chOff x="3049554" y="3435419"/>
            <a:chExt cx="1091966" cy="1066930"/>
          </a:xfrm>
        </p:grpSpPr>
        <p:pic>
          <p:nvPicPr>
            <p:cNvPr id="1032" name="Picture 8" descr="Marshall W. Nirenberg - Biographical - NobelPrize.org">
              <a:extLst>
                <a:ext uri="{FF2B5EF4-FFF2-40B4-BE49-F238E27FC236}">
                  <a16:creationId xmlns:a16="http://schemas.microsoft.com/office/drawing/2014/main" id="{6659F1A7-D3DA-8243-B2B8-CA6CC4880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456" y="3435419"/>
              <a:ext cx="625922" cy="87629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82E91CA-F527-B94C-9A3E-26432FCBA33F}"/>
                </a:ext>
              </a:extLst>
            </p:cNvPr>
            <p:cNvSpPr/>
            <p:nvPr/>
          </p:nvSpPr>
          <p:spPr>
            <a:xfrm>
              <a:off x="3049554" y="4271517"/>
              <a:ext cx="1091966" cy="230832"/>
            </a:xfrm>
            <a:prstGeom prst="rect">
              <a:avLst/>
            </a:prstGeom>
          </p:spPr>
          <p:txBody>
            <a:bodyPr wrap="none">
              <a:spAutoFit/>
            </a:bodyPr>
            <a:lstStyle/>
            <a:p>
              <a:pPr lvl="0" defTabSz="761970"/>
              <a:r>
                <a:rPr lang="en-IN" sz="900" dirty="0">
                  <a:solidFill>
                    <a:prstClr val="white"/>
                  </a:solidFill>
                </a:rPr>
                <a:t>Marshall Nirenberg</a:t>
              </a:r>
              <a:endParaRPr lang="en-IN" sz="900" b="1" dirty="0">
                <a:solidFill>
                  <a:srgbClr val="FFFF00"/>
                </a:solidFill>
              </a:endParaRPr>
            </a:p>
          </p:txBody>
        </p:sp>
      </p:grpSp>
      <p:grpSp>
        <p:nvGrpSpPr>
          <p:cNvPr id="20" name="Group 19">
            <a:extLst>
              <a:ext uri="{FF2B5EF4-FFF2-40B4-BE49-F238E27FC236}">
                <a16:creationId xmlns:a16="http://schemas.microsoft.com/office/drawing/2014/main" id="{B4091CBF-FFFB-B243-A04B-3FBD65AE5CBB}"/>
              </a:ext>
            </a:extLst>
          </p:cNvPr>
          <p:cNvGrpSpPr/>
          <p:nvPr/>
        </p:nvGrpSpPr>
        <p:grpSpPr>
          <a:xfrm>
            <a:off x="7260301" y="193204"/>
            <a:ext cx="840091" cy="1035230"/>
            <a:chOff x="5437204" y="45060"/>
            <a:chExt cx="840091" cy="1035230"/>
          </a:xfrm>
        </p:grpSpPr>
        <p:sp>
          <p:nvSpPr>
            <p:cNvPr id="26" name="Rectangle 25">
              <a:extLst>
                <a:ext uri="{FF2B5EF4-FFF2-40B4-BE49-F238E27FC236}">
                  <a16:creationId xmlns:a16="http://schemas.microsoft.com/office/drawing/2014/main" id="{09E0B90D-4E1C-6F43-9806-CDFDFEE36CA4}"/>
                </a:ext>
              </a:extLst>
            </p:cNvPr>
            <p:cNvSpPr/>
            <p:nvPr/>
          </p:nvSpPr>
          <p:spPr>
            <a:xfrm>
              <a:off x="5437204" y="849458"/>
              <a:ext cx="833883" cy="230832"/>
            </a:xfrm>
            <a:prstGeom prst="rect">
              <a:avLst/>
            </a:prstGeom>
          </p:spPr>
          <p:txBody>
            <a:bodyPr wrap="none">
              <a:spAutoFit/>
            </a:bodyPr>
            <a:lstStyle/>
            <a:p>
              <a:pPr lvl="0" defTabSz="761970"/>
              <a:r>
                <a:rPr lang="en-IN" sz="900" dirty="0" err="1">
                  <a:solidFill>
                    <a:prstClr val="white"/>
                  </a:solidFill>
                </a:rPr>
                <a:t>Severo</a:t>
              </a:r>
              <a:r>
                <a:rPr lang="en-IN" sz="900" dirty="0">
                  <a:solidFill>
                    <a:prstClr val="white"/>
                  </a:solidFill>
                </a:rPr>
                <a:t> Ochoa</a:t>
              </a:r>
            </a:p>
          </p:txBody>
        </p:sp>
        <p:pic>
          <p:nvPicPr>
            <p:cNvPr id="1034" name="Picture 10" descr="Severo Ochoa | Spanish-American biochemist | Britannica">
              <a:extLst>
                <a:ext uri="{FF2B5EF4-FFF2-40B4-BE49-F238E27FC236}">
                  <a16:creationId xmlns:a16="http://schemas.microsoft.com/office/drawing/2014/main" id="{3648D30F-C1C0-154C-B129-7333F5F679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204" y="45060"/>
              <a:ext cx="840091" cy="84384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1D331F7B-FA60-C041-859A-23427ED98FAB}"/>
              </a:ext>
            </a:extLst>
          </p:cNvPr>
          <p:cNvSpPr/>
          <p:nvPr/>
        </p:nvSpPr>
        <p:spPr>
          <a:xfrm>
            <a:off x="1763689" y="505508"/>
            <a:ext cx="5544616" cy="523220"/>
          </a:xfrm>
          <a:prstGeom prst="rect">
            <a:avLst/>
          </a:prstGeom>
        </p:spPr>
        <p:txBody>
          <a:bodyPr wrap="square">
            <a:spAutoFit/>
          </a:bodyPr>
          <a:lstStyle/>
          <a:p>
            <a:pPr algn="ctr"/>
            <a:r>
              <a:rPr lang="en-IN" sz="1400" dirty="0">
                <a:solidFill>
                  <a:prstClr val="white"/>
                </a:solidFill>
              </a:rPr>
              <a:t>(Sequence of nucleotide in DNA</a:t>
            </a:r>
            <a:r>
              <a:rPr lang="en-IN" sz="1400" i="1" dirty="0">
                <a:solidFill>
                  <a:prstClr val="white"/>
                </a:solidFill>
              </a:rPr>
              <a:t> or RNA </a:t>
            </a:r>
            <a:r>
              <a:rPr lang="en-IN" sz="1400" dirty="0">
                <a:solidFill>
                  <a:prstClr val="white"/>
                </a:solidFill>
              </a:rPr>
              <a:t>that determine the amino acid sequence of protein)</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 grpId="0"/>
      <p:bldP spid="7"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196"/>
            <a:ext cx="8229600" cy="432048"/>
          </a:xfrm>
        </p:spPr>
        <p:txBody>
          <a:bodyPr>
            <a:normAutofit/>
          </a:bodyPr>
          <a:lstStyle/>
          <a:p>
            <a:r>
              <a:rPr lang="en-US" sz="2000" b="1" dirty="0" err="1"/>
              <a:t>Phosphodiester</a:t>
            </a:r>
            <a:r>
              <a:rPr lang="en-US" sz="2000" b="1" dirty="0"/>
              <a:t> linkage</a:t>
            </a:r>
            <a:endParaRPr lang="en-IN" sz="2000" b="1" dirty="0"/>
          </a:p>
        </p:txBody>
      </p:sp>
      <p:pic>
        <p:nvPicPr>
          <p:cNvPr id="211970" name="Picture 2" descr="http://img.tfd.com/hc/bio/eqn371.png"/>
          <p:cNvPicPr>
            <a:picLocks noChangeAspect="1" noChangeArrowheads="1"/>
          </p:cNvPicPr>
          <p:nvPr/>
        </p:nvPicPr>
        <p:blipFill>
          <a:blip r:embed="rId3" cstate="print"/>
          <a:srcRect/>
          <a:stretch>
            <a:fillRect/>
          </a:stretch>
        </p:blipFill>
        <p:spPr bwMode="auto">
          <a:xfrm>
            <a:off x="107504" y="985292"/>
            <a:ext cx="2249895" cy="1214230"/>
          </a:xfrm>
          <a:prstGeom prst="rect">
            <a:avLst/>
          </a:prstGeom>
          <a:noFill/>
        </p:spPr>
      </p:pic>
      <p:pic>
        <p:nvPicPr>
          <p:cNvPr id="211974" name="Picture 6" descr="https://qph.ec.quoracdn.net/main-qimg-f3cb4d3c632c0fce1ba4d6fa1acef2ae"/>
          <p:cNvPicPr>
            <a:picLocks noChangeAspect="1" noChangeArrowheads="1"/>
          </p:cNvPicPr>
          <p:nvPr/>
        </p:nvPicPr>
        <p:blipFill>
          <a:blip r:embed="rId4" cstate="print"/>
          <a:srcRect/>
          <a:stretch>
            <a:fillRect/>
          </a:stretch>
        </p:blipFill>
        <p:spPr bwMode="auto">
          <a:xfrm>
            <a:off x="2391510" y="977132"/>
            <a:ext cx="4248472" cy="4616672"/>
          </a:xfrm>
          <a:prstGeom prst="rect">
            <a:avLst/>
          </a:prstGeom>
          <a:noFill/>
        </p:spPr>
      </p:pic>
      <p:sp>
        <p:nvSpPr>
          <p:cNvPr id="11" name="Rectangle 10"/>
          <p:cNvSpPr/>
          <p:nvPr/>
        </p:nvSpPr>
        <p:spPr>
          <a:xfrm>
            <a:off x="5009" y="615960"/>
            <a:ext cx="8856984" cy="369332"/>
          </a:xfrm>
          <a:prstGeom prst="rect">
            <a:avLst/>
          </a:prstGeom>
        </p:spPr>
        <p:txBody>
          <a:bodyPr wrap="square">
            <a:spAutoFit/>
          </a:bodyPr>
          <a:lstStyle/>
          <a:p>
            <a:pPr algn="just"/>
            <a:r>
              <a:rPr lang="en-IN" b="1" dirty="0"/>
              <a:t>Two nucleotides are linked through 3</a:t>
            </a:r>
            <a:r>
              <a:rPr lang="en-IN" b="1" i="1" dirty="0"/>
              <a:t>'-5' </a:t>
            </a:r>
            <a:r>
              <a:rPr lang="en-IN" b="1" i="1" dirty="0" err="1">
                <a:solidFill>
                  <a:srgbClr val="FFFF00"/>
                </a:solidFill>
              </a:rPr>
              <a:t>phosphodiester</a:t>
            </a:r>
            <a:r>
              <a:rPr lang="en-IN" b="1" i="1" dirty="0">
                <a:solidFill>
                  <a:srgbClr val="FFFF00"/>
                </a:solidFill>
              </a:rPr>
              <a:t> linkage</a:t>
            </a:r>
            <a:r>
              <a:rPr lang="en-IN" b="1" i="1" dirty="0"/>
              <a:t> to form a </a:t>
            </a:r>
            <a:r>
              <a:rPr lang="en-IN" b="1" i="1" dirty="0" err="1">
                <a:solidFill>
                  <a:srgbClr val="FFFF00"/>
                </a:solidFill>
              </a:rPr>
              <a:t>dinucleotide</a:t>
            </a:r>
            <a:endParaRPr lang="en-IN"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1974"/>
                                        </p:tgtEl>
                                        <p:attrNameLst>
                                          <p:attrName>style.visibility</p:attrName>
                                        </p:attrNameLst>
                                      </p:cBhvr>
                                      <p:to>
                                        <p:strVal val="visible"/>
                                      </p:to>
                                    </p:set>
                                    <p:anim calcmode="lin" valueType="num">
                                      <p:cBhvr additive="base">
                                        <p:cTn id="7" dur="500" fill="hold"/>
                                        <p:tgtEl>
                                          <p:spTgt spid="211974"/>
                                        </p:tgtEl>
                                        <p:attrNameLst>
                                          <p:attrName>ppt_x</p:attrName>
                                        </p:attrNameLst>
                                      </p:cBhvr>
                                      <p:tavLst>
                                        <p:tav tm="0">
                                          <p:val>
                                            <p:strVal val="1+#ppt_w/2"/>
                                          </p:val>
                                        </p:tav>
                                        <p:tav tm="100000">
                                          <p:val>
                                            <p:strVal val="#ppt_x"/>
                                          </p:val>
                                        </p:tav>
                                      </p:tavLst>
                                    </p:anim>
                                    <p:anim calcmode="lin" valueType="num">
                                      <p:cBhvr additive="base">
                                        <p:cTn id="8" dur="500" fill="hold"/>
                                        <p:tgtEl>
                                          <p:spTgt spid="2119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94828"/>
            <a:ext cx="7429995" cy="569640"/>
          </a:xfrm>
        </p:spPr>
        <p:txBody>
          <a:bodyPr>
            <a:normAutofit/>
          </a:bodyPr>
          <a:lstStyle/>
          <a:p>
            <a:r>
              <a:rPr lang="en-IN" sz="2000" b="1" dirty="0">
                <a:solidFill>
                  <a:srgbClr val="FFFF00"/>
                </a:solidFill>
              </a:rPr>
              <a:t>The Checkerboard:</a:t>
            </a:r>
            <a:r>
              <a:rPr lang="en-IN" sz="2000" b="1" dirty="0"/>
              <a:t> Codons for the 20 Amino Acids</a:t>
            </a:r>
          </a:p>
        </p:txBody>
      </p:sp>
      <p:sp>
        <p:nvSpPr>
          <p:cNvPr id="3" name="Content Placeholder 2"/>
          <p:cNvSpPr>
            <a:spLocks noGrp="1"/>
          </p:cNvSpPr>
          <p:nvPr>
            <p:ph idx="1"/>
          </p:nvPr>
        </p:nvSpPr>
        <p:spPr>
          <a:xfrm>
            <a:off x="272480" y="721776"/>
            <a:ext cx="6858000" cy="3771636"/>
          </a:xfrm>
        </p:spPr>
        <p:txBody>
          <a:bodyPr>
            <a:normAutofit/>
          </a:bodyPr>
          <a:lstStyle/>
          <a:p>
            <a:endParaRPr lang="en-IN" sz="2000" b="1"/>
          </a:p>
        </p:txBody>
      </p:sp>
      <p:pic>
        <p:nvPicPr>
          <p:cNvPr id="4098" name="Picture 2"/>
          <p:cNvPicPr>
            <a:picLocks noChangeAspect="1" noChangeArrowheads="1"/>
          </p:cNvPicPr>
          <p:nvPr/>
        </p:nvPicPr>
        <p:blipFill>
          <a:blip r:embed="rId3" cstate="print"/>
          <a:srcRect l="26756" t="8657" r="21775" b="7180"/>
          <a:stretch>
            <a:fillRect/>
          </a:stretch>
        </p:blipFill>
        <p:spPr bwMode="auto">
          <a:xfrm>
            <a:off x="27903" y="397227"/>
            <a:ext cx="7280401" cy="4603092"/>
          </a:xfrm>
          <a:prstGeom prst="rect">
            <a:avLst/>
          </a:prstGeom>
          <a:noFill/>
          <a:ln w="9525">
            <a:noFill/>
            <a:miter lim="800000"/>
            <a:headEnd/>
            <a:tailEnd/>
          </a:ln>
        </p:spPr>
      </p:pic>
      <p:sp>
        <p:nvSpPr>
          <p:cNvPr id="4" name="Rectangle 3">
            <a:extLst>
              <a:ext uri="{FF2B5EF4-FFF2-40B4-BE49-F238E27FC236}">
                <a16:creationId xmlns:a16="http://schemas.microsoft.com/office/drawing/2014/main" id="{12C2DEC9-BBFB-6944-9512-703570D426A6}"/>
              </a:ext>
            </a:extLst>
          </p:cNvPr>
          <p:cNvSpPr/>
          <p:nvPr/>
        </p:nvSpPr>
        <p:spPr>
          <a:xfrm>
            <a:off x="4205536" y="1765379"/>
            <a:ext cx="792088" cy="432048"/>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6" name="Rectangle 5">
            <a:extLst>
              <a:ext uri="{FF2B5EF4-FFF2-40B4-BE49-F238E27FC236}">
                <a16:creationId xmlns:a16="http://schemas.microsoft.com/office/drawing/2014/main" id="{94BF56B5-5F6D-5048-B001-FCF3B637940B}"/>
              </a:ext>
            </a:extLst>
          </p:cNvPr>
          <p:cNvSpPr/>
          <p:nvPr/>
        </p:nvSpPr>
        <p:spPr>
          <a:xfrm>
            <a:off x="4997624" y="1765379"/>
            <a:ext cx="1440160" cy="216024"/>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5" name="Rectangle 4">
            <a:extLst>
              <a:ext uri="{FF2B5EF4-FFF2-40B4-BE49-F238E27FC236}">
                <a16:creationId xmlns:a16="http://schemas.microsoft.com/office/drawing/2014/main" id="{E44A3397-2823-B24B-9BEB-B4FC6A963B6E}"/>
              </a:ext>
            </a:extLst>
          </p:cNvPr>
          <p:cNvSpPr/>
          <p:nvPr/>
        </p:nvSpPr>
        <p:spPr>
          <a:xfrm>
            <a:off x="1901280" y="3751115"/>
            <a:ext cx="2304256" cy="276999"/>
          </a:xfrm>
          <a:prstGeom prst="rect">
            <a:avLst/>
          </a:prstGeom>
          <a:solidFill>
            <a:srgbClr val="FFFBD6"/>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4763" indent="-4763"/>
            <a:r>
              <a:rPr lang="en-IN" sz="1200" b="1" dirty="0">
                <a:solidFill>
                  <a:schemeClr val="bg1"/>
                </a:solidFill>
                <a:latin typeface="Bookman Old Style" panose="02050604050505020204" pitchFamily="18" charset="0"/>
              </a:rPr>
              <a:t>/Start or initiator codon</a:t>
            </a:r>
            <a:endParaRPr lang="en-US" sz="1200" b="1" dirty="0">
              <a:solidFill>
                <a:schemeClr val="bg1"/>
              </a:solidFill>
              <a:latin typeface="Bookman Old Style" panose="02050604050505020204" pitchFamily="18" charset="0"/>
            </a:endParaRPr>
          </a:p>
        </p:txBody>
      </p:sp>
      <p:sp>
        <p:nvSpPr>
          <p:cNvPr id="7" name="Rectangle 6">
            <a:extLst>
              <a:ext uri="{FF2B5EF4-FFF2-40B4-BE49-F238E27FC236}">
                <a16:creationId xmlns:a16="http://schemas.microsoft.com/office/drawing/2014/main" id="{968765C7-2DDA-CA47-8433-91D58E284529}"/>
              </a:ext>
            </a:extLst>
          </p:cNvPr>
          <p:cNvSpPr/>
          <p:nvPr/>
        </p:nvSpPr>
        <p:spPr>
          <a:xfrm>
            <a:off x="677144" y="3781603"/>
            <a:ext cx="3528392" cy="216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8" name="Rectangle 7">
            <a:extLst>
              <a:ext uri="{FF2B5EF4-FFF2-40B4-BE49-F238E27FC236}">
                <a16:creationId xmlns:a16="http://schemas.microsoft.com/office/drawing/2014/main" id="{8D788A09-8C10-8947-923E-F8F4B8C7A691}"/>
              </a:ext>
            </a:extLst>
          </p:cNvPr>
          <p:cNvSpPr/>
          <p:nvPr/>
        </p:nvSpPr>
        <p:spPr>
          <a:xfrm>
            <a:off x="7368126" y="1688258"/>
            <a:ext cx="1465465" cy="461665"/>
          </a:xfrm>
          <a:prstGeom prst="rect">
            <a:avLst/>
          </a:prstGeom>
        </p:spPr>
        <p:txBody>
          <a:bodyPr wrap="none">
            <a:spAutoFit/>
          </a:bodyPr>
          <a:lstStyle/>
          <a:p>
            <a:pPr algn="r"/>
            <a:r>
              <a:rPr lang="en-IN" sz="1200" b="1" dirty="0">
                <a:solidFill>
                  <a:srgbClr val="FFFF00"/>
                </a:solidFill>
              </a:rPr>
              <a:t>Three Stop Codons:</a:t>
            </a:r>
            <a:r>
              <a:rPr lang="en-IN" sz="1200" b="1" dirty="0"/>
              <a:t> </a:t>
            </a:r>
          </a:p>
          <a:p>
            <a:pPr algn="r"/>
            <a:r>
              <a:rPr lang="en-IN" sz="1200" b="1" dirty="0"/>
              <a:t>UAA, UAG, UGA </a:t>
            </a:r>
            <a:endParaRPr lang="en-US" sz="1200" dirty="0"/>
          </a:p>
        </p:txBody>
      </p:sp>
      <p:sp>
        <p:nvSpPr>
          <p:cNvPr id="10" name="Rectangle 9">
            <a:extLst>
              <a:ext uri="{FF2B5EF4-FFF2-40B4-BE49-F238E27FC236}">
                <a16:creationId xmlns:a16="http://schemas.microsoft.com/office/drawing/2014/main" id="{0A92C5F3-4DD3-1142-A681-93CAAAB39738}"/>
              </a:ext>
            </a:extLst>
          </p:cNvPr>
          <p:cNvSpPr/>
          <p:nvPr/>
        </p:nvSpPr>
        <p:spPr>
          <a:xfrm>
            <a:off x="7282531" y="3279156"/>
            <a:ext cx="1663084" cy="461665"/>
          </a:xfrm>
          <a:prstGeom prst="rect">
            <a:avLst/>
          </a:prstGeom>
        </p:spPr>
        <p:txBody>
          <a:bodyPr wrap="none">
            <a:spAutoFit/>
          </a:bodyPr>
          <a:lstStyle/>
          <a:p>
            <a:pPr algn="r"/>
            <a:r>
              <a:rPr lang="en-IN" sz="1200" b="1" dirty="0">
                <a:solidFill>
                  <a:srgbClr val="FFFF00"/>
                </a:solidFill>
              </a:rPr>
              <a:t>Start/Initiator Codons:</a:t>
            </a:r>
            <a:r>
              <a:rPr lang="en-IN" sz="1200" b="1" dirty="0"/>
              <a:t> </a:t>
            </a:r>
          </a:p>
          <a:p>
            <a:pPr algn="r"/>
            <a:r>
              <a:rPr lang="en-IN" sz="1200" b="1" dirty="0"/>
              <a:t>AUG</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8"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25" y="49188"/>
            <a:ext cx="8130909" cy="460445"/>
          </a:xfrm>
        </p:spPr>
        <p:txBody>
          <a:bodyPr>
            <a:normAutofit/>
          </a:bodyPr>
          <a:lstStyle/>
          <a:p>
            <a:r>
              <a:rPr lang="en-IN" sz="2000" b="1" dirty="0">
                <a:solidFill>
                  <a:srgbClr val="FFFF00"/>
                </a:solidFill>
              </a:rPr>
              <a:t>Salient features of genetic code </a:t>
            </a:r>
            <a:r>
              <a:rPr lang="en-IN" sz="1600" b="1" baseline="30000" dirty="0"/>
              <a:t>NCERT textbook page number 112</a:t>
            </a:r>
            <a:endParaRPr lang="en-IN" sz="2000" b="1" baseline="30000" dirty="0">
              <a:solidFill>
                <a:srgbClr val="FFFF00"/>
              </a:solidFill>
            </a:endParaRPr>
          </a:p>
        </p:txBody>
      </p:sp>
      <p:sp>
        <p:nvSpPr>
          <p:cNvPr id="3" name="Content Placeholder 2"/>
          <p:cNvSpPr>
            <a:spLocks noGrp="1"/>
          </p:cNvSpPr>
          <p:nvPr>
            <p:ph idx="1"/>
          </p:nvPr>
        </p:nvSpPr>
        <p:spPr>
          <a:xfrm>
            <a:off x="107504" y="491484"/>
            <a:ext cx="4896544" cy="4790285"/>
          </a:xfrm>
        </p:spPr>
        <p:txBody>
          <a:bodyPr>
            <a:noAutofit/>
          </a:bodyPr>
          <a:lstStyle/>
          <a:p>
            <a:pPr marL="212725" indent="-212725" algn="just">
              <a:buFont typeface="+mj-lt"/>
              <a:buAutoNum type="arabicParenR"/>
            </a:pPr>
            <a:r>
              <a:rPr lang="en-IN" sz="1600" dirty="0"/>
              <a:t>The codon is </a:t>
            </a:r>
            <a:r>
              <a:rPr lang="en-IN" sz="1600" b="1" dirty="0">
                <a:solidFill>
                  <a:srgbClr val="FFFF00"/>
                </a:solidFill>
              </a:rPr>
              <a:t>triplet</a:t>
            </a:r>
            <a:r>
              <a:rPr lang="en-IN" sz="1600" dirty="0"/>
              <a:t>. </a:t>
            </a:r>
            <a:r>
              <a:rPr lang="en-IN" sz="1600" i="1" dirty="0">
                <a:solidFill>
                  <a:srgbClr val="FFFF00"/>
                </a:solidFill>
              </a:rPr>
              <a:t>61 codons code for amino acids </a:t>
            </a:r>
            <a:r>
              <a:rPr lang="en-IN" sz="1600" i="1" dirty="0"/>
              <a:t>and 3 codons (</a:t>
            </a:r>
            <a:r>
              <a:rPr lang="en-IN" sz="1600" i="1" dirty="0">
                <a:solidFill>
                  <a:srgbClr val="FFFF00"/>
                </a:solidFill>
              </a:rPr>
              <a:t>UAA, UAG &amp; UGA) do not code for any amino acids</a:t>
            </a:r>
            <a:r>
              <a:rPr lang="en-IN" sz="1600" i="1" dirty="0"/>
              <a:t>, hence they function as stop codons.</a:t>
            </a:r>
          </a:p>
          <a:p>
            <a:pPr marL="212725" indent="-212725" algn="just">
              <a:buFont typeface="+mj-lt"/>
              <a:buAutoNum type="arabicParenR"/>
            </a:pPr>
            <a:r>
              <a:rPr lang="en-IN" sz="1600" dirty="0"/>
              <a:t>Triplet codon codes for only one amino acid, hence, it is </a:t>
            </a:r>
            <a:r>
              <a:rPr lang="en-IN" sz="1600" b="1" dirty="0">
                <a:solidFill>
                  <a:srgbClr val="FFFF00"/>
                </a:solidFill>
              </a:rPr>
              <a:t>unambiguous and specific.</a:t>
            </a:r>
          </a:p>
          <a:p>
            <a:pPr marL="212725" indent="-212725" algn="just">
              <a:buFont typeface="+mj-lt"/>
              <a:buAutoNum type="arabicParenR"/>
            </a:pPr>
            <a:r>
              <a:rPr lang="en-IN" sz="1600" dirty="0"/>
              <a:t>Some amino acids are coded by more than one </a:t>
            </a:r>
            <a:r>
              <a:rPr lang="en-IN" sz="1600" dirty="0" err="1"/>
              <a:t>codon</a:t>
            </a:r>
            <a:r>
              <a:rPr lang="en-IN" sz="1600" dirty="0"/>
              <a:t>, hence the code is </a:t>
            </a:r>
            <a:r>
              <a:rPr lang="en-IN" sz="1600" b="1" dirty="0">
                <a:solidFill>
                  <a:srgbClr val="FFFF00"/>
                </a:solidFill>
              </a:rPr>
              <a:t>degenerate.</a:t>
            </a:r>
          </a:p>
          <a:p>
            <a:pPr marL="212725" indent="-212725" algn="just">
              <a:buFont typeface="+mj-lt"/>
              <a:buAutoNum type="arabicParenR"/>
            </a:pPr>
            <a:r>
              <a:rPr lang="en-IN" sz="1600" dirty="0"/>
              <a:t>The </a:t>
            </a:r>
            <a:r>
              <a:rPr lang="en-IN" sz="1600" dirty="0" err="1"/>
              <a:t>codon</a:t>
            </a:r>
            <a:r>
              <a:rPr lang="en-IN" sz="1600" dirty="0"/>
              <a:t> is read in mRNA in a </a:t>
            </a:r>
            <a:r>
              <a:rPr lang="en-IN" sz="1600" b="1" dirty="0">
                <a:solidFill>
                  <a:srgbClr val="FFFF00"/>
                </a:solidFill>
              </a:rPr>
              <a:t>contiguous fashion</a:t>
            </a:r>
            <a:r>
              <a:rPr lang="en-IN" sz="1600" dirty="0"/>
              <a:t>. There are no punctuations.</a:t>
            </a:r>
          </a:p>
          <a:p>
            <a:pPr marL="212725" indent="-212725" algn="just">
              <a:buFont typeface="+mj-lt"/>
              <a:buAutoNum type="arabicParenR"/>
            </a:pPr>
            <a:r>
              <a:rPr lang="en-IN" sz="1600" dirty="0"/>
              <a:t>The code is </a:t>
            </a:r>
            <a:r>
              <a:rPr lang="en-IN" sz="1600" b="1" dirty="0">
                <a:solidFill>
                  <a:srgbClr val="FFFF00"/>
                </a:solidFill>
              </a:rPr>
              <a:t>universal</a:t>
            </a:r>
            <a:r>
              <a:rPr lang="en-IN" sz="1600" b="1" dirty="0"/>
              <a:t>. </a:t>
            </a:r>
            <a:r>
              <a:rPr lang="en-IN" sz="1600" dirty="0"/>
              <a:t>For example, from bacteria to human UUU would code for Phenylalanine (</a:t>
            </a:r>
            <a:r>
              <a:rPr lang="en-IN" sz="1600" dirty="0" err="1"/>
              <a:t>phe</a:t>
            </a:r>
            <a:r>
              <a:rPr lang="en-IN" sz="1600" dirty="0"/>
              <a:t>). Some exceptions to this rule have been found in mitochondrial </a:t>
            </a:r>
            <a:r>
              <a:rPr lang="en-IN" sz="1600" dirty="0" err="1"/>
              <a:t>codons</a:t>
            </a:r>
            <a:r>
              <a:rPr lang="en-IN" sz="1600" dirty="0"/>
              <a:t>, and in some </a:t>
            </a:r>
            <a:r>
              <a:rPr lang="en-IN" sz="1600" dirty="0" err="1"/>
              <a:t>protozoans</a:t>
            </a:r>
            <a:r>
              <a:rPr lang="en-IN" sz="1600" dirty="0"/>
              <a:t>.</a:t>
            </a:r>
          </a:p>
          <a:p>
            <a:pPr marL="212725" indent="-212725" algn="just">
              <a:buFont typeface="+mj-lt"/>
              <a:buAutoNum type="arabicParenR"/>
            </a:pPr>
            <a:r>
              <a:rPr lang="en-IN" sz="1600" b="1" dirty="0">
                <a:solidFill>
                  <a:srgbClr val="FFFF00"/>
                </a:solidFill>
              </a:rPr>
              <a:t>AUG has dual functions</a:t>
            </a:r>
            <a:r>
              <a:rPr lang="en-IN" sz="1600" b="1" dirty="0"/>
              <a:t> </a:t>
            </a:r>
            <a:r>
              <a:rPr lang="en-IN" sz="1600" dirty="0"/>
              <a:t>i.e. AUG codes for Methionine (met), and act as </a:t>
            </a:r>
            <a:r>
              <a:rPr lang="en-IN" sz="1600" b="1" dirty="0"/>
              <a:t>initiator codon.</a:t>
            </a:r>
            <a:endParaRPr lang="en-IN" sz="1600" dirty="0"/>
          </a:p>
        </p:txBody>
      </p:sp>
      <p:grpSp>
        <p:nvGrpSpPr>
          <p:cNvPr id="6" name="Group 5">
            <a:extLst>
              <a:ext uri="{FF2B5EF4-FFF2-40B4-BE49-F238E27FC236}">
                <a16:creationId xmlns:a16="http://schemas.microsoft.com/office/drawing/2014/main" id="{3ACC0C9B-D8D3-9F4A-9FA2-648D8B9DF3C8}"/>
              </a:ext>
            </a:extLst>
          </p:cNvPr>
          <p:cNvGrpSpPr/>
          <p:nvPr/>
        </p:nvGrpSpPr>
        <p:grpSpPr>
          <a:xfrm>
            <a:off x="5058586" y="509633"/>
            <a:ext cx="3947689" cy="3013303"/>
            <a:chOff x="5058586" y="509633"/>
            <a:chExt cx="3947689" cy="3013303"/>
          </a:xfrm>
        </p:grpSpPr>
        <p:pic>
          <p:nvPicPr>
            <p:cNvPr id="4" name="Picture 2">
              <a:extLst>
                <a:ext uri="{FF2B5EF4-FFF2-40B4-BE49-F238E27FC236}">
                  <a16:creationId xmlns:a16="http://schemas.microsoft.com/office/drawing/2014/main" id="{61ABF268-017D-1A41-A41E-A5F2547F265C}"/>
                </a:ext>
              </a:extLst>
            </p:cNvPr>
            <p:cNvPicPr>
              <a:picLocks noChangeAspect="1" noChangeArrowheads="1"/>
            </p:cNvPicPr>
            <p:nvPr/>
          </p:nvPicPr>
          <p:blipFill rotWithShape="1">
            <a:blip r:embed="rId3" cstate="print"/>
            <a:srcRect l="26756" t="8657" r="23160" b="7180"/>
            <a:stretch/>
          </p:blipFill>
          <p:spPr bwMode="auto">
            <a:xfrm>
              <a:off x="5083763" y="509633"/>
              <a:ext cx="3922512" cy="2736304"/>
            </a:xfrm>
            <a:prstGeom prst="rect">
              <a:avLst/>
            </a:prstGeom>
            <a:noFill/>
            <a:ln w="9525">
              <a:noFill/>
              <a:miter lim="800000"/>
              <a:headEnd/>
              <a:tailEnd/>
            </a:ln>
          </p:spPr>
        </p:pic>
        <p:sp>
          <p:nvSpPr>
            <p:cNvPr id="5" name="Rectangle 4">
              <a:extLst>
                <a:ext uri="{FF2B5EF4-FFF2-40B4-BE49-F238E27FC236}">
                  <a16:creationId xmlns:a16="http://schemas.microsoft.com/office/drawing/2014/main" id="{CCDF08D5-36B0-4546-A8E4-268109FEDE02}"/>
                </a:ext>
              </a:extLst>
            </p:cNvPr>
            <p:cNvSpPr/>
            <p:nvPr/>
          </p:nvSpPr>
          <p:spPr>
            <a:xfrm>
              <a:off x="5058586" y="3245937"/>
              <a:ext cx="3922512" cy="276999"/>
            </a:xfrm>
            <a:prstGeom prst="rect">
              <a:avLst/>
            </a:prstGeom>
          </p:spPr>
          <p:txBody>
            <a:bodyPr wrap="square">
              <a:spAutoFit/>
            </a:bodyPr>
            <a:lstStyle/>
            <a:p>
              <a:pPr algn="ctr"/>
              <a:r>
                <a:rPr lang="en-IN" sz="1200" b="1" dirty="0">
                  <a:solidFill>
                    <a:srgbClr val="FFFF00"/>
                  </a:solidFill>
                </a:rPr>
                <a:t>The Checkerboard:</a:t>
              </a:r>
              <a:r>
                <a:rPr lang="en-IN" sz="1200" b="1" dirty="0"/>
                <a:t> Codons for the 20 Amino Acids</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3" y="79519"/>
            <a:ext cx="8928993" cy="329709"/>
          </a:xfrm>
        </p:spPr>
        <p:txBody>
          <a:bodyPr>
            <a:normAutofit fontScale="90000"/>
          </a:bodyPr>
          <a:lstStyle/>
          <a:p>
            <a:r>
              <a:rPr lang="en-IN" sz="2000" b="1" dirty="0"/>
              <a:t>Mutation</a:t>
            </a:r>
            <a:endParaRPr lang="en-IN" sz="2000" dirty="0"/>
          </a:p>
        </p:txBody>
      </p:sp>
      <p:sp>
        <p:nvSpPr>
          <p:cNvPr id="3" name="Content Placeholder 2"/>
          <p:cNvSpPr>
            <a:spLocks noGrp="1"/>
          </p:cNvSpPr>
          <p:nvPr>
            <p:ph idx="1"/>
          </p:nvPr>
        </p:nvSpPr>
        <p:spPr>
          <a:xfrm>
            <a:off x="179512" y="409228"/>
            <a:ext cx="8856984" cy="1260970"/>
          </a:xfrm>
        </p:spPr>
        <p:txBody>
          <a:bodyPr>
            <a:normAutofit/>
          </a:bodyPr>
          <a:lstStyle/>
          <a:p>
            <a:pPr algn="just"/>
            <a:r>
              <a:rPr lang="en-IN" sz="1600" b="1" dirty="0"/>
              <a:t>Mutation</a:t>
            </a:r>
            <a:r>
              <a:rPr lang="en-IN" sz="1600" dirty="0"/>
              <a:t> is a phenomenon which results in </a:t>
            </a:r>
            <a:r>
              <a:rPr lang="en-IN" sz="1600" b="1" dirty="0">
                <a:solidFill>
                  <a:srgbClr val="FFFF00"/>
                </a:solidFill>
              </a:rPr>
              <a:t>alteration of DNA sequences </a:t>
            </a:r>
            <a:r>
              <a:rPr lang="en-IN" sz="1600" dirty="0"/>
              <a:t>and </a:t>
            </a:r>
            <a:r>
              <a:rPr lang="en-IN" sz="1600" b="1" dirty="0">
                <a:solidFill>
                  <a:srgbClr val="FFFF00"/>
                </a:solidFill>
              </a:rPr>
              <a:t>consequently results in changes in the genotype and phenotype of an organism</a:t>
            </a:r>
            <a:r>
              <a:rPr lang="en-IN" sz="1600" dirty="0"/>
              <a:t>.</a:t>
            </a:r>
          </a:p>
          <a:p>
            <a:pPr algn="just"/>
            <a:r>
              <a:rPr lang="en-IN" sz="1600" b="1" dirty="0">
                <a:solidFill>
                  <a:srgbClr val="FFFF00"/>
                </a:solidFill>
              </a:rPr>
              <a:t>Gene/Point mutation is due to change in a single base pair of DNA.</a:t>
            </a:r>
            <a:r>
              <a:rPr lang="en-IN" sz="1600" b="1" dirty="0"/>
              <a:t> Example Sickle cell </a:t>
            </a:r>
            <a:r>
              <a:rPr lang="en-IN" sz="1600" b="1" dirty="0" err="1"/>
              <a:t>anemia</a:t>
            </a:r>
            <a:r>
              <a:rPr lang="en-IN" sz="1600" b="1" dirty="0"/>
              <a:t> </a:t>
            </a:r>
            <a:r>
              <a:rPr lang="en-IN" sz="1600" dirty="0"/>
              <a:t>(GAG</a:t>
            </a:r>
            <a:r>
              <a:rPr lang="en-IN" sz="1600" dirty="0">
                <a:latin typeface="Times New Roman"/>
                <a:cs typeface="Times New Roman"/>
              </a:rPr>
              <a:t>→</a:t>
            </a:r>
            <a:r>
              <a:rPr lang="en-IN" sz="1600" dirty="0"/>
              <a:t>GUG </a:t>
            </a:r>
            <a:r>
              <a:rPr lang="en-IN" sz="1600" dirty="0" err="1"/>
              <a:t>i.e</a:t>
            </a:r>
            <a:r>
              <a:rPr lang="en-IN" sz="1600" dirty="0"/>
              <a:t> </a:t>
            </a:r>
            <a:r>
              <a:rPr lang="en-IN" sz="1600" dirty="0" err="1"/>
              <a:t>Glutamic</a:t>
            </a:r>
            <a:r>
              <a:rPr lang="en-IN" sz="1600" dirty="0"/>
              <a:t> acid </a:t>
            </a:r>
            <a:r>
              <a:rPr lang="en-IN" sz="1600" dirty="0">
                <a:latin typeface="Times New Roman"/>
                <a:cs typeface="Times New Roman"/>
              </a:rPr>
              <a:t>→ </a:t>
            </a:r>
            <a:r>
              <a:rPr lang="en-IN" sz="1600" dirty="0" err="1"/>
              <a:t>Valine</a:t>
            </a:r>
            <a:r>
              <a:rPr lang="en-IN" sz="1600" dirty="0"/>
              <a:t>).</a:t>
            </a:r>
          </a:p>
        </p:txBody>
      </p:sp>
      <p:sp>
        <p:nvSpPr>
          <p:cNvPr id="33" name="TextBox 32">
            <a:extLst>
              <a:ext uri="{FF2B5EF4-FFF2-40B4-BE49-F238E27FC236}">
                <a16:creationId xmlns:a16="http://schemas.microsoft.com/office/drawing/2014/main" id="{88F42AC0-380B-6D49-B144-ADDC9610C1A3}"/>
              </a:ext>
            </a:extLst>
          </p:cNvPr>
          <p:cNvSpPr txBox="1"/>
          <p:nvPr/>
        </p:nvSpPr>
        <p:spPr>
          <a:xfrm>
            <a:off x="3285361" y="1633364"/>
            <a:ext cx="2340260" cy="411021"/>
          </a:xfrm>
          <a:prstGeom prst="rect">
            <a:avLst/>
          </a:prstGeom>
          <a:noFill/>
          <a:ln>
            <a:noFill/>
          </a:ln>
          <a:scene3d>
            <a:camera prst="orthographicFront"/>
            <a:lightRig rig="threePt" dir="t">
              <a:rot lat="0" lon="0" rev="7500000"/>
            </a:lightRig>
          </a:scene3d>
        </p:spPr>
        <p:style>
          <a:lnRef idx="2">
            <a:schemeClr val="accent1"/>
          </a:lnRef>
          <a:fillRef idx="1">
            <a:schemeClr val="lt1"/>
          </a:fillRef>
          <a:effectRef idx="0">
            <a:schemeClr val="accent1"/>
          </a:effectRef>
          <a:fontRef idx="minor">
            <a:schemeClr val="dk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1600" b="1" i="0" kern="1200" dirty="0">
                <a:solidFill>
                  <a:schemeClr val="tx1"/>
                </a:solidFill>
              </a:rPr>
              <a:t>Some types of Mutation</a:t>
            </a:r>
            <a:endParaRPr lang="en-IN" sz="1600" kern="1200" dirty="0">
              <a:solidFill>
                <a:schemeClr val="tx1"/>
              </a:solidFill>
            </a:endParaRPr>
          </a:p>
        </p:txBody>
      </p:sp>
      <p:grpSp>
        <p:nvGrpSpPr>
          <p:cNvPr id="34" name="Group 33">
            <a:extLst>
              <a:ext uri="{FF2B5EF4-FFF2-40B4-BE49-F238E27FC236}">
                <a16:creationId xmlns:a16="http://schemas.microsoft.com/office/drawing/2014/main" id="{3D7929BF-18E4-3C41-AE36-DE0059962E20}"/>
              </a:ext>
            </a:extLst>
          </p:cNvPr>
          <p:cNvGrpSpPr/>
          <p:nvPr/>
        </p:nvGrpSpPr>
        <p:grpSpPr>
          <a:xfrm>
            <a:off x="4455492" y="2044384"/>
            <a:ext cx="3716908" cy="1623604"/>
            <a:chOff x="4455492" y="2044384"/>
            <a:chExt cx="3716908" cy="1623604"/>
          </a:xfrm>
        </p:grpSpPr>
        <p:grpSp>
          <p:nvGrpSpPr>
            <p:cNvPr id="35" name="Group 34">
              <a:extLst>
                <a:ext uri="{FF2B5EF4-FFF2-40B4-BE49-F238E27FC236}">
                  <a16:creationId xmlns:a16="http://schemas.microsoft.com/office/drawing/2014/main" id="{887DCB75-38C3-4B45-872E-263C825AD56E}"/>
                </a:ext>
              </a:extLst>
            </p:cNvPr>
            <p:cNvGrpSpPr/>
            <p:nvPr/>
          </p:nvGrpSpPr>
          <p:grpSpPr>
            <a:xfrm>
              <a:off x="6913997" y="2425452"/>
              <a:ext cx="1258403" cy="1242536"/>
              <a:chOff x="5971972" y="-1175441"/>
              <a:chExt cx="1644085" cy="4055929"/>
            </a:xfrm>
            <a:noFill/>
            <a:scene3d>
              <a:camera prst="orthographicFront"/>
              <a:lightRig rig="threePt" dir="t">
                <a:rot lat="0" lon="0" rev="7500000"/>
              </a:lightRig>
            </a:scene3d>
          </p:grpSpPr>
          <p:sp>
            <p:nvSpPr>
              <p:cNvPr id="37" name="Rectangle 36">
                <a:extLst>
                  <a:ext uri="{FF2B5EF4-FFF2-40B4-BE49-F238E27FC236}">
                    <a16:creationId xmlns:a16="http://schemas.microsoft.com/office/drawing/2014/main" id="{984FBD66-C1B4-5E4B-BCE3-395416C8D1AE}"/>
                  </a:ext>
                </a:extLst>
              </p:cNvPr>
              <p:cNvSpPr/>
              <p:nvPr/>
            </p:nvSpPr>
            <p:spPr>
              <a:xfrm>
                <a:off x="5971972" y="2058446"/>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sp>
          <p:sp>
            <p:nvSpPr>
              <p:cNvPr id="38" name="TextBox 37">
                <a:extLst>
                  <a:ext uri="{FF2B5EF4-FFF2-40B4-BE49-F238E27FC236}">
                    <a16:creationId xmlns:a16="http://schemas.microsoft.com/office/drawing/2014/main" id="{F86FB54C-91CA-9F4F-B4A6-30E78E5F306B}"/>
                  </a:ext>
                </a:extLst>
              </p:cNvPr>
              <p:cNvSpPr txBox="1"/>
              <p:nvPr/>
            </p:nvSpPr>
            <p:spPr>
              <a:xfrm>
                <a:off x="5971972" y="-1175441"/>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i="0" kern="1200" dirty="0" err="1">
                    <a:solidFill>
                      <a:schemeClr val="tx1"/>
                    </a:solidFill>
                  </a:rPr>
                  <a:t>Frameshift</a:t>
                </a:r>
                <a:endParaRPr lang="en-IN" kern="1200" dirty="0">
                  <a:solidFill>
                    <a:schemeClr val="tx1"/>
                  </a:solidFill>
                </a:endParaRPr>
              </a:p>
            </p:txBody>
          </p:sp>
        </p:grpSp>
        <p:cxnSp>
          <p:nvCxnSpPr>
            <p:cNvPr id="36" name="Elbow Connector 35">
              <a:extLst>
                <a:ext uri="{FF2B5EF4-FFF2-40B4-BE49-F238E27FC236}">
                  <a16:creationId xmlns:a16="http://schemas.microsoft.com/office/drawing/2014/main" id="{698601C4-05D1-C844-BC50-E5B6075A4060}"/>
                </a:ext>
              </a:extLst>
            </p:cNvPr>
            <p:cNvCxnSpPr>
              <a:cxnSpLocks/>
              <a:stCxn id="33" idx="2"/>
              <a:endCxn id="38" idx="0"/>
            </p:cNvCxnSpPr>
            <p:nvPr/>
          </p:nvCxnSpPr>
          <p:spPr>
            <a:xfrm rot="16200000" flipH="1">
              <a:off x="5808812" y="691064"/>
              <a:ext cx="381067" cy="308770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2D514BD1-F0E2-5F4E-9D6B-A1ABDE518B22}"/>
              </a:ext>
            </a:extLst>
          </p:cNvPr>
          <p:cNvGrpSpPr/>
          <p:nvPr/>
        </p:nvGrpSpPr>
        <p:grpSpPr>
          <a:xfrm>
            <a:off x="4455492" y="2044384"/>
            <a:ext cx="1727563" cy="1623604"/>
            <a:chOff x="4455492" y="2044384"/>
            <a:chExt cx="1727563" cy="1623604"/>
          </a:xfrm>
        </p:grpSpPr>
        <p:grpSp>
          <p:nvGrpSpPr>
            <p:cNvPr id="40" name="Group 39">
              <a:extLst>
                <a:ext uri="{FF2B5EF4-FFF2-40B4-BE49-F238E27FC236}">
                  <a16:creationId xmlns:a16="http://schemas.microsoft.com/office/drawing/2014/main" id="{557341A6-147E-F742-92DF-641FE43D7247}"/>
                </a:ext>
              </a:extLst>
            </p:cNvPr>
            <p:cNvGrpSpPr/>
            <p:nvPr/>
          </p:nvGrpSpPr>
          <p:grpSpPr>
            <a:xfrm>
              <a:off x="4897233" y="2425452"/>
              <a:ext cx="1285822" cy="1242536"/>
              <a:chOff x="3946805" y="-1175441"/>
              <a:chExt cx="1679908" cy="4055929"/>
            </a:xfrm>
            <a:noFill/>
            <a:scene3d>
              <a:camera prst="orthographicFront"/>
              <a:lightRig rig="threePt" dir="t">
                <a:rot lat="0" lon="0" rev="7500000"/>
              </a:lightRig>
            </a:scene3d>
          </p:grpSpPr>
          <p:sp>
            <p:nvSpPr>
              <p:cNvPr id="42" name="Rectangle 41">
                <a:extLst>
                  <a:ext uri="{FF2B5EF4-FFF2-40B4-BE49-F238E27FC236}">
                    <a16:creationId xmlns:a16="http://schemas.microsoft.com/office/drawing/2014/main" id="{CAFA7635-0975-A241-9F2B-D9666F59E6FF}"/>
                  </a:ext>
                </a:extLst>
              </p:cNvPr>
              <p:cNvSpPr/>
              <p:nvPr/>
            </p:nvSpPr>
            <p:spPr>
              <a:xfrm>
                <a:off x="3982628" y="2058446"/>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sp>
          <p:sp>
            <p:nvSpPr>
              <p:cNvPr id="43" name="TextBox 42">
                <a:extLst>
                  <a:ext uri="{FF2B5EF4-FFF2-40B4-BE49-F238E27FC236}">
                    <a16:creationId xmlns:a16="http://schemas.microsoft.com/office/drawing/2014/main" id="{EDB04B84-5270-B44D-9340-FD616F0F26AA}"/>
                  </a:ext>
                </a:extLst>
              </p:cNvPr>
              <p:cNvSpPr txBox="1"/>
              <p:nvPr/>
            </p:nvSpPr>
            <p:spPr>
              <a:xfrm>
                <a:off x="3946805" y="-1175441"/>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i="0" kern="1200" dirty="0">
                    <a:solidFill>
                      <a:schemeClr val="tx1"/>
                    </a:solidFill>
                  </a:rPr>
                  <a:t>Deletion</a:t>
                </a:r>
                <a:endParaRPr lang="en-IN" kern="1200" dirty="0">
                  <a:solidFill>
                    <a:schemeClr val="tx1"/>
                  </a:solidFill>
                </a:endParaRPr>
              </a:p>
            </p:txBody>
          </p:sp>
        </p:grpSp>
        <p:cxnSp>
          <p:nvCxnSpPr>
            <p:cNvPr id="41" name="Elbow Connector 40">
              <a:extLst>
                <a:ext uri="{FF2B5EF4-FFF2-40B4-BE49-F238E27FC236}">
                  <a16:creationId xmlns:a16="http://schemas.microsoft.com/office/drawing/2014/main" id="{86B713B6-0F85-094E-B677-01B3EC71F5D2}"/>
                </a:ext>
              </a:extLst>
            </p:cNvPr>
            <p:cNvCxnSpPr>
              <a:cxnSpLocks/>
              <a:stCxn id="33" idx="2"/>
              <a:endCxn id="43" idx="0"/>
            </p:cNvCxnSpPr>
            <p:nvPr/>
          </p:nvCxnSpPr>
          <p:spPr>
            <a:xfrm rot="16200000" flipH="1">
              <a:off x="4800430" y="1699446"/>
              <a:ext cx="381067" cy="1070944"/>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754D8730-C0EE-DB4B-9F72-1D9ADD014F19}"/>
              </a:ext>
            </a:extLst>
          </p:cNvPr>
          <p:cNvGrpSpPr/>
          <p:nvPr/>
        </p:nvGrpSpPr>
        <p:grpSpPr>
          <a:xfrm>
            <a:off x="2935310" y="2044385"/>
            <a:ext cx="1520182" cy="1623603"/>
            <a:chOff x="2935310" y="2044385"/>
            <a:chExt cx="1520182" cy="1623603"/>
          </a:xfrm>
        </p:grpSpPr>
        <p:grpSp>
          <p:nvGrpSpPr>
            <p:cNvPr id="45" name="Group 44">
              <a:extLst>
                <a:ext uri="{FF2B5EF4-FFF2-40B4-BE49-F238E27FC236}">
                  <a16:creationId xmlns:a16="http://schemas.microsoft.com/office/drawing/2014/main" id="{EBFAD827-6287-414D-B012-351A75C79A73}"/>
                </a:ext>
              </a:extLst>
            </p:cNvPr>
            <p:cNvGrpSpPr/>
            <p:nvPr/>
          </p:nvGrpSpPr>
          <p:grpSpPr>
            <a:xfrm>
              <a:off x="2935310" y="2425452"/>
              <a:ext cx="1287983" cy="1242536"/>
              <a:chOff x="1993285" y="-1175441"/>
              <a:chExt cx="1682731" cy="4055929"/>
            </a:xfrm>
            <a:noFill/>
            <a:scene3d>
              <a:camera prst="orthographicFront"/>
              <a:lightRig rig="threePt" dir="t">
                <a:rot lat="0" lon="0" rev="7500000"/>
              </a:lightRig>
            </a:scene3d>
          </p:grpSpPr>
          <p:sp>
            <p:nvSpPr>
              <p:cNvPr id="47" name="Rectangle 46">
                <a:extLst>
                  <a:ext uri="{FF2B5EF4-FFF2-40B4-BE49-F238E27FC236}">
                    <a16:creationId xmlns:a16="http://schemas.microsoft.com/office/drawing/2014/main" id="{954830C9-F4C6-2448-AAE3-EB632F15C75A}"/>
                  </a:ext>
                </a:extLst>
              </p:cNvPr>
              <p:cNvSpPr/>
              <p:nvPr/>
            </p:nvSpPr>
            <p:spPr>
              <a:xfrm>
                <a:off x="1993285" y="2058446"/>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sp>
          <p:sp>
            <p:nvSpPr>
              <p:cNvPr id="48" name="TextBox 47">
                <a:extLst>
                  <a:ext uri="{FF2B5EF4-FFF2-40B4-BE49-F238E27FC236}">
                    <a16:creationId xmlns:a16="http://schemas.microsoft.com/office/drawing/2014/main" id="{5B996353-FEAD-2E44-A28B-CA09A0F24FC4}"/>
                  </a:ext>
                </a:extLst>
              </p:cNvPr>
              <p:cNvSpPr txBox="1"/>
              <p:nvPr/>
            </p:nvSpPr>
            <p:spPr>
              <a:xfrm>
                <a:off x="2031931" y="-1175441"/>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i="0" kern="1200" dirty="0">
                    <a:solidFill>
                      <a:schemeClr val="tx1"/>
                    </a:solidFill>
                  </a:rPr>
                  <a:t>Insertion</a:t>
                </a:r>
                <a:endParaRPr lang="en-IN" kern="1200" dirty="0">
                  <a:solidFill>
                    <a:schemeClr val="tx1"/>
                  </a:solidFill>
                </a:endParaRPr>
              </a:p>
            </p:txBody>
          </p:sp>
        </p:grpSp>
        <p:cxnSp>
          <p:nvCxnSpPr>
            <p:cNvPr id="46" name="Elbow Connector 45">
              <a:extLst>
                <a:ext uri="{FF2B5EF4-FFF2-40B4-BE49-F238E27FC236}">
                  <a16:creationId xmlns:a16="http://schemas.microsoft.com/office/drawing/2014/main" id="{A8A56817-68BB-9E49-A9D2-4D81E60DBDA1}"/>
                </a:ext>
              </a:extLst>
            </p:cNvPr>
            <p:cNvCxnSpPr>
              <a:cxnSpLocks/>
              <a:stCxn id="33" idx="2"/>
              <a:endCxn id="48" idx="0"/>
            </p:cNvCxnSpPr>
            <p:nvPr/>
          </p:nvCxnSpPr>
          <p:spPr>
            <a:xfrm rot="5400000">
              <a:off x="3834259" y="1804219"/>
              <a:ext cx="381067" cy="86139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2E716CA9-FC05-8D49-9D70-D0643A136F98}"/>
              </a:ext>
            </a:extLst>
          </p:cNvPr>
          <p:cNvGrpSpPr/>
          <p:nvPr/>
        </p:nvGrpSpPr>
        <p:grpSpPr>
          <a:xfrm>
            <a:off x="945966" y="2044384"/>
            <a:ext cx="3509526" cy="1623604"/>
            <a:chOff x="945966" y="2044384"/>
            <a:chExt cx="3509526" cy="1623604"/>
          </a:xfrm>
        </p:grpSpPr>
        <p:grpSp>
          <p:nvGrpSpPr>
            <p:cNvPr id="50" name="Group 49">
              <a:extLst>
                <a:ext uri="{FF2B5EF4-FFF2-40B4-BE49-F238E27FC236}">
                  <a16:creationId xmlns:a16="http://schemas.microsoft.com/office/drawing/2014/main" id="{76964407-4AEE-974A-BABB-6B478D1EA1C6}"/>
                </a:ext>
              </a:extLst>
            </p:cNvPr>
            <p:cNvGrpSpPr/>
            <p:nvPr/>
          </p:nvGrpSpPr>
          <p:grpSpPr>
            <a:xfrm>
              <a:off x="945966" y="2425452"/>
              <a:ext cx="1284036" cy="1242536"/>
              <a:chOff x="3941" y="-1175441"/>
              <a:chExt cx="1677574" cy="4055929"/>
            </a:xfrm>
            <a:noFill/>
            <a:scene3d>
              <a:camera prst="orthographicFront"/>
              <a:lightRig rig="threePt" dir="t">
                <a:rot lat="0" lon="0" rev="7500000"/>
              </a:lightRig>
            </a:scene3d>
          </p:grpSpPr>
          <p:sp>
            <p:nvSpPr>
              <p:cNvPr id="52" name="Rectangle 51">
                <a:extLst>
                  <a:ext uri="{FF2B5EF4-FFF2-40B4-BE49-F238E27FC236}">
                    <a16:creationId xmlns:a16="http://schemas.microsoft.com/office/drawing/2014/main" id="{3A929256-35E9-8947-A302-6E3FCEF94A9B}"/>
                  </a:ext>
                </a:extLst>
              </p:cNvPr>
              <p:cNvSpPr/>
              <p:nvPr/>
            </p:nvSpPr>
            <p:spPr>
              <a:xfrm>
                <a:off x="3941" y="2058446"/>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sp>
          <p:sp>
            <p:nvSpPr>
              <p:cNvPr id="53" name="TextBox 52">
                <a:extLst>
                  <a:ext uri="{FF2B5EF4-FFF2-40B4-BE49-F238E27FC236}">
                    <a16:creationId xmlns:a16="http://schemas.microsoft.com/office/drawing/2014/main" id="{BBE5843C-4D13-8E42-8873-54C1A3366F66}"/>
                  </a:ext>
                </a:extLst>
              </p:cNvPr>
              <p:cNvSpPr txBox="1"/>
              <p:nvPr/>
            </p:nvSpPr>
            <p:spPr>
              <a:xfrm>
                <a:off x="37430" y="-1175441"/>
                <a:ext cx="1644085" cy="822042"/>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i="0" kern="1200" dirty="0">
                    <a:solidFill>
                      <a:schemeClr val="tx1"/>
                    </a:solidFill>
                  </a:rPr>
                  <a:t>Substitution</a:t>
                </a:r>
                <a:endParaRPr lang="en-IN" kern="1200" dirty="0">
                  <a:solidFill>
                    <a:schemeClr val="tx1"/>
                  </a:solidFill>
                </a:endParaRPr>
              </a:p>
            </p:txBody>
          </p:sp>
        </p:grpSp>
        <p:cxnSp>
          <p:nvCxnSpPr>
            <p:cNvPr id="51" name="Elbow Connector 50">
              <a:extLst>
                <a:ext uri="{FF2B5EF4-FFF2-40B4-BE49-F238E27FC236}">
                  <a16:creationId xmlns:a16="http://schemas.microsoft.com/office/drawing/2014/main" id="{E23D10ED-2A34-BE4F-8279-8E828B007C3C}"/>
                </a:ext>
              </a:extLst>
            </p:cNvPr>
            <p:cNvCxnSpPr>
              <a:cxnSpLocks/>
              <a:stCxn id="33" idx="2"/>
              <a:endCxn id="53" idx="0"/>
            </p:cNvCxnSpPr>
            <p:nvPr/>
          </p:nvCxnSpPr>
          <p:spPr>
            <a:xfrm rot="5400000">
              <a:off x="2837613" y="807573"/>
              <a:ext cx="381067" cy="285469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4" name="Rectangle 53">
            <a:extLst>
              <a:ext uri="{FF2B5EF4-FFF2-40B4-BE49-F238E27FC236}">
                <a16:creationId xmlns:a16="http://schemas.microsoft.com/office/drawing/2014/main" id="{77A94B11-4920-E146-B311-21C4B5D20D16}"/>
              </a:ext>
            </a:extLst>
          </p:cNvPr>
          <p:cNvSpPr/>
          <p:nvPr/>
        </p:nvSpPr>
        <p:spPr>
          <a:xfrm>
            <a:off x="831283" y="2796535"/>
            <a:ext cx="1382110" cy="400110"/>
          </a:xfrm>
          <a:prstGeom prst="rect">
            <a:avLst/>
          </a:prstGeom>
        </p:spPr>
        <p:txBody>
          <a:bodyPr wrap="none">
            <a:spAutoFit/>
          </a:bodyPr>
          <a:lstStyle/>
          <a:p>
            <a:r>
              <a:rPr lang="en-US" sz="2000" b="1" dirty="0"/>
              <a:t>C T G G </a:t>
            </a:r>
            <a:r>
              <a:rPr lang="en-US" sz="2000" b="1" dirty="0">
                <a:solidFill>
                  <a:srgbClr val="FFC000"/>
                </a:solidFill>
              </a:rPr>
              <a:t>A</a:t>
            </a:r>
            <a:r>
              <a:rPr lang="en-US" sz="2000" b="1" dirty="0"/>
              <a:t> G</a:t>
            </a:r>
            <a:endParaRPr lang="en-US" sz="2000" dirty="0"/>
          </a:p>
        </p:txBody>
      </p:sp>
      <p:sp>
        <p:nvSpPr>
          <p:cNvPr id="55" name="Rectangle 54">
            <a:extLst>
              <a:ext uri="{FF2B5EF4-FFF2-40B4-BE49-F238E27FC236}">
                <a16:creationId xmlns:a16="http://schemas.microsoft.com/office/drawing/2014/main" id="{F60D7B18-C7DE-2B4C-9D2A-488D9F6BB22B}"/>
              </a:ext>
            </a:extLst>
          </p:cNvPr>
          <p:cNvSpPr/>
          <p:nvPr/>
        </p:nvSpPr>
        <p:spPr>
          <a:xfrm>
            <a:off x="827584" y="3051471"/>
            <a:ext cx="1390124" cy="400110"/>
          </a:xfrm>
          <a:prstGeom prst="rect">
            <a:avLst/>
          </a:prstGeom>
        </p:spPr>
        <p:txBody>
          <a:bodyPr wrap="none">
            <a:spAutoFit/>
          </a:bodyPr>
          <a:lstStyle/>
          <a:p>
            <a:r>
              <a:rPr lang="en-US" sz="2000" b="1" dirty="0"/>
              <a:t>C T G G</a:t>
            </a:r>
            <a:r>
              <a:rPr lang="en-US" sz="2000" b="1" dirty="0">
                <a:solidFill>
                  <a:srgbClr val="FF0000"/>
                </a:solidFill>
              </a:rPr>
              <a:t> G </a:t>
            </a:r>
            <a:r>
              <a:rPr lang="en-US" sz="2000" b="1" dirty="0"/>
              <a:t>G</a:t>
            </a:r>
            <a:endParaRPr lang="en-US" sz="2000" dirty="0"/>
          </a:p>
        </p:txBody>
      </p:sp>
      <p:sp>
        <p:nvSpPr>
          <p:cNvPr id="56" name="Rectangle 55">
            <a:extLst>
              <a:ext uri="{FF2B5EF4-FFF2-40B4-BE49-F238E27FC236}">
                <a16:creationId xmlns:a16="http://schemas.microsoft.com/office/drawing/2014/main" id="{D677C9A9-E778-5744-86AF-1827EFDEE5A5}"/>
              </a:ext>
            </a:extLst>
          </p:cNvPr>
          <p:cNvSpPr/>
          <p:nvPr/>
        </p:nvSpPr>
        <p:spPr>
          <a:xfrm>
            <a:off x="2816928" y="2726638"/>
            <a:ext cx="1508746" cy="400110"/>
          </a:xfrm>
          <a:prstGeom prst="rect">
            <a:avLst/>
          </a:prstGeom>
        </p:spPr>
        <p:txBody>
          <a:bodyPr wrap="none">
            <a:spAutoFit/>
          </a:bodyPr>
          <a:lstStyle/>
          <a:p>
            <a:r>
              <a:rPr lang="en-US" sz="2000" b="1" dirty="0"/>
              <a:t>C T G G </a:t>
            </a:r>
            <a:r>
              <a:rPr lang="en-US" sz="2000" b="1" dirty="0">
                <a:solidFill>
                  <a:srgbClr val="FF0000"/>
                </a:solidFill>
              </a:rPr>
              <a:t>.</a:t>
            </a:r>
            <a:r>
              <a:rPr lang="en-US" sz="2000" b="1" dirty="0"/>
              <a:t> A G</a:t>
            </a:r>
            <a:endParaRPr lang="en-US" sz="2000" dirty="0"/>
          </a:p>
        </p:txBody>
      </p:sp>
      <p:sp>
        <p:nvSpPr>
          <p:cNvPr id="57" name="Rectangle 56">
            <a:extLst>
              <a:ext uri="{FF2B5EF4-FFF2-40B4-BE49-F238E27FC236}">
                <a16:creationId xmlns:a16="http://schemas.microsoft.com/office/drawing/2014/main" id="{48963DC3-5AEA-AC4F-AC88-0F9986B106B1}"/>
              </a:ext>
            </a:extLst>
          </p:cNvPr>
          <p:cNvSpPr/>
          <p:nvPr/>
        </p:nvSpPr>
        <p:spPr>
          <a:xfrm>
            <a:off x="2821243" y="2996590"/>
            <a:ext cx="2008883" cy="400110"/>
          </a:xfrm>
          <a:prstGeom prst="rect">
            <a:avLst/>
          </a:prstGeom>
        </p:spPr>
        <p:txBody>
          <a:bodyPr wrap="none">
            <a:spAutoFit/>
          </a:bodyPr>
          <a:lstStyle/>
          <a:p>
            <a:r>
              <a:rPr lang="en-US" sz="2000" b="1" dirty="0"/>
              <a:t>C T G G </a:t>
            </a:r>
            <a:r>
              <a:rPr lang="en-US" sz="2000" b="1" dirty="0">
                <a:solidFill>
                  <a:srgbClr val="FF0000"/>
                </a:solidFill>
              </a:rPr>
              <a:t>T G G </a:t>
            </a:r>
            <a:r>
              <a:rPr lang="en-US" sz="2000" b="1" dirty="0"/>
              <a:t>A G</a:t>
            </a:r>
            <a:endParaRPr lang="en-US" sz="2000" dirty="0"/>
          </a:p>
        </p:txBody>
      </p:sp>
      <p:sp>
        <p:nvSpPr>
          <p:cNvPr id="58" name="Rectangle 57">
            <a:extLst>
              <a:ext uri="{FF2B5EF4-FFF2-40B4-BE49-F238E27FC236}">
                <a16:creationId xmlns:a16="http://schemas.microsoft.com/office/drawing/2014/main" id="{586A9A0C-C97A-214E-B236-E4C306A935C7}"/>
              </a:ext>
            </a:extLst>
          </p:cNvPr>
          <p:cNvSpPr/>
          <p:nvPr/>
        </p:nvSpPr>
        <p:spPr>
          <a:xfrm>
            <a:off x="4904782" y="2713484"/>
            <a:ext cx="1382110" cy="400110"/>
          </a:xfrm>
          <a:prstGeom prst="rect">
            <a:avLst/>
          </a:prstGeom>
        </p:spPr>
        <p:txBody>
          <a:bodyPr wrap="none">
            <a:spAutoFit/>
          </a:bodyPr>
          <a:lstStyle/>
          <a:p>
            <a:r>
              <a:rPr lang="en-US" sz="2000" b="1" dirty="0"/>
              <a:t>C T </a:t>
            </a:r>
            <a:r>
              <a:rPr lang="en-US" sz="2000" b="1" dirty="0">
                <a:solidFill>
                  <a:srgbClr val="FF0000"/>
                </a:solidFill>
              </a:rPr>
              <a:t>G G </a:t>
            </a:r>
            <a:r>
              <a:rPr lang="en-US" sz="2000" b="1" dirty="0"/>
              <a:t>A G</a:t>
            </a:r>
            <a:endParaRPr lang="en-US" sz="2000" dirty="0"/>
          </a:p>
        </p:txBody>
      </p:sp>
      <p:sp>
        <p:nvSpPr>
          <p:cNvPr id="59" name="Rectangle 58">
            <a:extLst>
              <a:ext uri="{FF2B5EF4-FFF2-40B4-BE49-F238E27FC236}">
                <a16:creationId xmlns:a16="http://schemas.microsoft.com/office/drawing/2014/main" id="{01C729D9-C58B-474E-9489-E8CCCFEF3E8C}"/>
              </a:ext>
            </a:extLst>
          </p:cNvPr>
          <p:cNvSpPr/>
          <p:nvPr/>
        </p:nvSpPr>
        <p:spPr>
          <a:xfrm>
            <a:off x="5159716" y="2996590"/>
            <a:ext cx="939681" cy="400110"/>
          </a:xfrm>
          <a:prstGeom prst="rect">
            <a:avLst/>
          </a:prstGeom>
        </p:spPr>
        <p:txBody>
          <a:bodyPr wrap="none">
            <a:spAutoFit/>
          </a:bodyPr>
          <a:lstStyle/>
          <a:p>
            <a:r>
              <a:rPr lang="en-US" sz="2000" b="1" dirty="0"/>
              <a:t>C T A G</a:t>
            </a:r>
            <a:endParaRPr lang="en-US" sz="2000" dirty="0"/>
          </a:p>
        </p:txBody>
      </p:sp>
      <p:sp>
        <p:nvSpPr>
          <p:cNvPr id="60" name="Rectangle 59">
            <a:extLst>
              <a:ext uri="{FF2B5EF4-FFF2-40B4-BE49-F238E27FC236}">
                <a16:creationId xmlns:a16="http://schemas.microsoft.com/office/drawing/2014/main" id="{31A6DBE7-3FD9-BC4C-8744-FCD5CB958A3E}"/>
              </a:ext>
            </a:extLst>
          </p:cNvPr>
          <p:cNvSpPr/>
          <p:nvPr/>
        </p:nvSpPr>
        <p:spPr>
          <a:xfrm>
            <a:off x="6848161" y="2726638"/>
            <a:ext cx="1741759" cy="369332"/>
          </a:xfrm>
          <a:prstGeom prst="rect">
            <a:avLst/>
          </a:prstGeom>
        </p:spPr>
        <p:txBody>
          <a:bodyPr wrap="none">
            <a:spAutoFit/>
          </a:bodyPr>
          <a:lstStyle/>
          <a:p>
            <a:r>
              <a:rPr lang="en-US" b="1" dirty="0">
                <a:solidFill>
                  <a:srgbClr val="FF0000"/>
                </a:solidFill>
              </a:rPr>
              <a:t>T</a:t>
            </a:r>
            <a:r>
              <a:rPr lang="en-US" b="1" dirty="0"/>
              <a:t>HE FAT CAT SAT</a:t>
            </a:r>
            <a:endParaRPr lang="en-US" dirty="0"/>
          </a:p>
        </p:txBody>
      </p:sp>
      <p:sp>
        <p:nvSpPr>
          <p:cNvPr id="61" name="Rectangle 60">
            <a:extLst>
              <a:ext uri="{FF2B5EF4-FFF2-40B4-BE49-F238E27FC236}">
                <a16:creationId xmlns:a16="http://schemas.microsoft.com/office/drawing/2014/main" id="{8F7E5514-17FA-0743-9F86-B112387A9DCE}"/>
              </a:ext>
            </a:extLst>
          </p:cNvPr>
          <p:cNvSpPr/>
          <p:nvPr/>
        </p:nvSpPr>
        <p:spPr>
          <a:xfrm>
            <a:off x="6952292" y="2978471"/>
            <a:ext cx="1637628" cy="369332"/>
          </a:xfrm>
          <a:prstGeom prst="rect">
            <a:avLst/>
          </a:prstGeom>
        </p:spPr>
        <p:txBody>
          <a:bodyPr wrap="none">
            <a:spAutoFit/>
          </a:bodyPr>
          <a:lstStyle/>
          <a:p>
            <a:r>
              <a:rPr lang="en-US" b="1" dirty="0"/>
              <a:t>HEF ATC ATS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4" grpId="0"/>
      <p:bldP spid="55" grpId="0"/>
      <p:bldP spid="56" grpId="0"/>
      <p:bldP spid="57" grpId="0"/>
      <p:bldP spid="58" grpId="0"/>
      <p:bldP spid="59" grpId="0"/>
      <p:bldP spid="60" grpId="0"/>
      <p:bldP spid="6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362" y="-238844"/>
            <a:ext cx="8229600" cy="952500"/>
          </a:xfrm>
        </p:spPr>
        <p:txBody>
          <a:bodyPr>
            <a:normAutofit/>
          </a:bodyPr>
          <a:lstStyle/>
          <a:p>
            <a:r>
              <a:rPr lang="en-US" sz="2000" b="1" dirty="0"/>
              <a:t>Illustration of Frame shift mutation</a:t>
            </a:r>
            <a:endParaRPr lang="en-IN" sz="2000" b="1" dirty="0"/>
          </a:p>
        </p:txBody>
      </p:sp>
      <p:sp>
        <p:nvSpPr>
          <p:cNvPr id="4" name="Rectangle 3"/>
          <p:cNvSpPr/>
          <p:nvPr/>
        </p:nvSpPr>
        <p:spPr>
          <a:xfrm>
            <a:off x="1155740" y="1435056"/>
            <a:ext cx="1686680" cy="323165"/>
          </a:xfrm>
          <a:prstGeom prst="rect">
            <a:avLst/>
          </a:prstGeom>
          <a:ln>
            <a:solidFill>
              <a:srgbClr val="FFC000"/>
            </a:solidFill>
          </a:ln>
        </p:spPr>
        <p:txBody>
          <a:bodyPr wrap="none">
            <a:spAutoFit/>
          </a:bodyPr>
          <a:lstStyle/>
          <a:p>
            <a:r>
              <a:rPr lang="en-IN" sz="1500" b="1" dirty="0"/>
              <a:t>RAM HAS RED CAP</a:t>
            </a:r>
            <a:endParaRPr lang="en-IN" sz="1500" dirty="0"/>
          </a:p>
        </p:txBody>
      </p:sp>
      <p:sp>
        <p:nvSpPr>
          <p:cNvPr id="5" name="Rectangle 4"/>
          <p:cNvSpPr/>
          <p:nvPr/>
        </p:nvSpPr>
        <p:spPr>
          <a:xfrm>
            <a:off x="1112782" y="2342899"/>
            <a:ext cx="1837362" cy="323165"/>
          </a:xfrm>
          <a:prstGeom prst="rect">
            <a:avLst/>
          </a:prstGeom>
          <a:ln>
            <a:solidFill>
              <a:srgbClr val="FFC000"/>
            </a:solidFill>
          </a:ln>
        </p:spPr>
        <p:txBody>
          <a:bodyPr wrap="none">
            <a:spAutoFit/>
          </a:bodyPr>
          <a:lstStyle/>
          <a:p>
            <a:r>
              <a:rPr lang="en-IN" sz="1500" b="1" dirty="0"/>
              <a:t>RAM HAS BRE DCA P</a:t>
            </a:r>
            <a:endParaRPr lang="en-IN" sz="1500" dirty="0"/>
          </a:p>
        </p:txBody>
      </p:sp>
      <p:sp>
        <p:nvSpPr>
          <p:cNvPr id="6" name="Rectangle 5"/>
          <p:cNvSpPr/>
          <p:nvPr/>
        </p:nvSpPr>
        <p:spPr>
          <a:xfrm>
            <a:off x="1054217" y="3115243"/>
            <a:ext cx="1888659" cy="323165"/>
          </a:xfrm>
          <a:prstGeom prst="rect">
            <a:avLst/>
          </a:prstGeom>
          <a:ln>
            <a:solidFill>
              <a:srgbClr val="FFC000"/>
            </a:solidFill>
          </a:ln>
        </p:spPr>
        <p:txBody>
          <a:bodyPr wrap="none">
            <a:spAutoFit/>
          </a:bodyPr>
          <a:lstStyle/>
          <a:p>
            <a:r>
              <a:rPr lang="en-IN" sz="1500" b="1" dirty="0"/>
              <a:t>RAM HAS BIR EDC AP</a:t>
            </a:r>
            <a:endParaRPr lang="en-IN" sz="1500" dirty="0"/>
          </a:p>
        </p:txBody>
      </p:sp>
      <p:sp>
        <p:nvSpPr>
          <p:cNvPr id="7" name="Rectangle 6"/>
          <p:cNvSpPr/>
          <p:nvPr/>
        </p:nvSpPr>
        <p:spPr>
          <a:xfrm>
            <a:off x="992769" y="3663046"/>
            <a:ext cx="2010487" cy="323165"/>
          </a:xfrm>
          <a:prstGeom prst="rect">
            <a:avLst/>
          </a:prstGeom>
          <a:ln>
            <a:solidFill>
              <a:srgbClr val="FFC000"/>
            </a:solidFill>
          </a:ln>
        </p:spPr>
        <p:txBody>
          <a:bodyPr wrap="none">
            <a:spAutoFit/>
          </a:bodyPr>
          <a:lstStyle/>
          <a:p>
            <a:r>
              <a:rPr lang="en-IN" sz="1500" b="1" dirty="0"/>
              <a:t>RAM HAS BIG RED CAP</a:t>
            </a:r>
            <a:endParaRPr lang="en-IN" sz="1500" dirty="0"/>
          </a:p>
        </p:txBody>
      </p:sp>
      <p:sp>
        <p:nvSpPr>
          <p:cNvPr id="8" name="Rectangle 7"/>
          <p:cNvSpPr/>
          <p:nvPr/>
        </p:nvSpPr>
        <p:spPr>
          <a:xfrm>
            <a:off x="5580112" y="1841645"/>
            <a:ext cx="1800200" cy="323165"/>
          </a:xfrm>
          <a:prstGeom prst="rect">
            <a:avLst/>
          </a:prstGeom>
          <a:ln>
            <a:solidFill>
              <a:srgbClr val="FFC000"/>
            </a:solidFill>
          </a:ln>
        </p:spPr>
        <p:txBody>
          <a:bodyPr wrap="square">
            <a:spAutoFit/>
          </a:bodyPr>
          <a:lstStyle/>
          <a:p>
            <a:r>
              <a:rPr lang="en-IN" sz="1500" b="1" dirty="0"/>
              <a:t>RAM HAS EDC AP</a:t>
            </a:r>
          </a:p>
        </p:txBody>
      </p:sp>
      <p:sp>
        <p:nvSpPr>
          <p:cNvPr id="9" name="Rectangle 8"/>
          <p:cNvSpPr/>
          <p:nvPr/>
        </p:nvSpPr>
        <p:spPr>
          <a:xfrm>
            <a:off x="5640119" y="2569468"/>
            <a:ext cx="1664973" cy="323165"/>
          </a:xfrm>
          <a:prstGeom prst="rect">
            <a:avLst/>
          </a:prstGeom>
          <a:ln>
            <a:solidFill>
              <a:srgbClr val="FFC000"/>
            </a:solidFill>
          </a:ln>
        </p:spPr>
        <p:txBody>
          <a:bodyPr wrap="square">
            <a:spAutoFit/>
          </a:bodyPr>
          <a:lstStyle/>
          <a:p>
            <a:r>
              <a:rPr lang="en-IN" sz="1500" b="1" dirty="0"/>
              <a:t>RAM HAS DCA P</a:t>
            </a:r>
          </a:p>
        </p:txBody>
      </p:sp>
      <p:sp>
        <p:nvSpPr>
          <p:cNvPr id="10" name="Rectangle 9"/>
          <p:cNvSpPr/>
          <p:nvPr/>
        </p:nvSpPr>
        <p:spPr>
          <a:xfrm>
            <a:off x="5760132" y="3229541"/>
            <a:ext cx="1317990" cy="323165"/>
          </a:xfrm>
          <a:prstGeom prst="rect">
            <a:avLst/>
          </a:prstGeom>
          <a:ln>
            <a:solidFill>
              <a:srgbClr val="FFC000"/>
            </a:solidFill>
          </a:ln>
        </p:spPr>
        <p:txBody>
          <a:bodyPr wrap="none">
            <a:spAutoFit/>
          </a:bodyPr>
          <a:lstStyle/>
          <a:p>
            <a:r>
              <a:rPr lang="en-IN" sz="1500" b="1" dirty="0"/>
              <a:t>RAM HAS CAP</a:t>
            </a:r>
            <a:endParaRPr lang="en-IN" sz="1500" dirty="0"/>
          </a:p>
        </p:txBody>
      </p:sp>
      <p:sp>
        <p:nvSpPr>
          <p:cNvPr id="11" name="Rectangle 10"/>
          <p:cNvSpPr/>
          <p:nvPr/>
        </p:nvSpPr>
        <p:spPr>
          <a:xfrm>
            <a:off x="4681139" y="445575"/>
            <a:ext cx="4369352" cy="584775"/>
          </a:xfrm>
          <a:prstGeom prst="rect">
            <a:avLst/>
          </a:prstGeom>
        </p:spPr>
        <p:txBody>
          <a:bodyPr wrap="square">
            <a:spAutoFit/>
          </a:bodyPr>
          <a:lstStyle/>
          <a:p>
            <a:r>
              <a:rPr lang="en-IN" sz="1600" dirty="0"/>
              <a:t>Deleting the letters R, E and D, one by one and rearranging the statement to make a triplet word</a:t>
            </a:r>
          </a:p>
        </p:txBody>
      </p:sp>
      <p:sp>
        <p:nvSpPr>
          <p:cNvPr id="12" name="Rectangle 11"/>
          <p:cNvSpPr/>
          <p:nvPr/>
        </p:nvSpPr>
        <p:spPr>
          <a:xfrm>
            <a:off x="35496" y="445575"/>
            <a:ext cx="4146646" cy="584775"/>
          </a:xfrm>
          <a:prstGeom prst="rect">
            <a:avLst/>
          </a:prstGeom>
        </p:spPr>
        <p:txBody>
          <a:bodyPr wrap="square">
            <a:spAutoFit/>
          </a:bodyPr>
          <a:lstStyle/>
          <a:p>
            <a:r>
              <a:rPr lang="en-IN" sz="1600" dirty="0"/>
              <a:t>Insertion of letters B, I and G and rearranging the statement to make a triplet word</a:t>
            </a:r>
          </a:p>
        </p:txBody>
      </p:sp>
      <p:sp>
        <p:nvSpPr>
          <p:cNvPr id="13" name="Down Arrow 12"/>
          <p:cNvSpPr/>
          <p:nvPr/>
        </p:nvSpPr>
        <p:spPr>
          <a:xfrm>
            <a:off x="1874794" y="1085372"/>
            <a:ext cx="360040" cy="4200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B</a:t>
            </a:r>
            <a:endParaRPr lang="en-IN" sz="1500" dirty="0"/>
          </a:p>
        </p:txBody>
      </p:sp>
      <p:sp>
        <p:nvSpPr>
          <p:cNvPr id="14" name="Down Arrow 13"/>
          <p:cNvSpPr/>
          <p:nvPr/>
        </p:nvSpPr>
        <p:spPr>
          <a:xfrm>
            <a:off x="1962141" y="2100695"/>
            <a:ext cx="293357" cy="299162"/>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I</a:t>
            </a:r>
            <a:endParaRPr lang="en-IN" sz="1500" dirty="0"/>
          </a:p>
        </p:txBody>
      </p:sp>
      <p:sp>
        <p:nvSpPr>
          <p:cNvPr id="15" name="Down Arrow 14"/>
          <p:cNvSpPr/>
          <p:nvPr/>
        </p:nvSpPr>
        <p:spPr>
          <a:xfrm>
            <a:off x="1982807" y="2898348"/>
            <a:ext cx="252027" cy="300033"/>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a:t>
            </a:r>
            <a:endParaRPr lang="en-IN" sz="1500" dirty="0"/>
          </a:p>
        </p:txBody>
      </p:sp>
      <p:sp>
        <p:nvSpPr>
          <p:cNvPr id="16" name="Down Arrow 15"/>
          <p:cNvSpPr/>
          <p:nvPr/>
        </p:nvSpPr>
        <p:spPr>
          <a:xfrm>
            <a:off x="6422982" y="1361591"/>
            <a:ext cx="293357" cy="4200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a:t>
            </a:r>
            <a:endParaRPr lang="en-IN" sz="1500" dirty="0"/>
          </a:p>
        </p:txBody>
      </p:sp>
      <p:sp>
        <p:nvSpPr>
          <p:cNvPr id="18" name="Down Arrow 17"/>
          <p:cNvSpPr/>
          <p:nvPr/>
        </p:nvSpPr>
        <p:spPr>
          <a:xfrm>
            <a:off x="6444208" y="2077848"/>
            <a:ext cx="237232" cy="323166"/>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E</a:t>
            </a:r>
            <a:endParaRPr lang="en-IN" sz="1500" dirty="0"/>
          </a:p>
        </p:txBody>
      </p:sp>
      <p:sp>
        <p:nvSpPr>
          <p:cNvPr id="19" name="Down Arrow 18"/>
          <p:cNvSpPr/>
          <p:nvPr/>
        </p:nvSpPr>
        <p:spPr>
          <a:xfrm>
            <a:off x="6480212" y="2805672"/>
            <a:ext cx="244817" cy="36004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
            </a:r>
            <a:endParaRPr lang="en-IN" sz="1500" dirty="0"/>
          </a:p>
        </p:txBody>
      </p:sp>
      <p:sp>
        <p:nvSpPr>
          <p:cNvPr id="20" name="Rectangle 19"/>
          <p:cNvSpPr/>
          <p:nvPr/>
        </p:nvSpPr>
        <p:spPr>
          <a:xfrm>
            <a:off x="5580112" y="1129308"/>
            <a:ext cx="1686680" cy="323165"/>
          </a:xfrm>
          <a:prstGeom prst="rect">
            <a:avLst/>
          </a:prstGeom>
          <a:ln>
            <a:solidFill>
              <a:srgbClr val="FFC000"/>
            </a:solidFill>
          </a:ln>
        </p:spPr>
        <p:txBody>
          <a:bodyPr wrap="none">
            <a:spAutoFit/>
          </a:bodyPr>
          <a:lstStyle/>
          <a:p>
            <a:r>
              <a:rPr lang="en-IN" sz="1500" b="1" dirty="0"/>
              <a:t>RAM HAS RED CAP</a:t>
            </a:r>
            <a:endParaRPr lang="en-IN"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strVal val="#ppt_w*0.70"/>
                                          </p:val>
                                        </p:tav>
                                        <p:tav tm="100000">
                                          <p:val>
                                            <p:strVal val="#ppt_w"/>
                                          </p:val>
                                        </p:tav>
                                      </p:tavLst>
                                    </p:anim>
                                    <p:anim calcmode="lin" valueType="num">
                                      <p:cBhvr>
                                        <p:cTn id="44" dur="1000" fill="hold"/>
                                        <p:tgtEl>
                                          <p:spTgt spid="11"/>
                                        </p:tgtEl>
                                        <p:attrNameLst>
                                          <p:attrName>ppt_h</p:attrName>
                                        </p:attrNameLst>
                                      </p:cBhvr>
                                      <p:tavLst>
                                        <p:tav tm="0">
                                          <p:val>
                                            <p:strVal val="#ppt_h"/>
                                          </p:val>
                                        </p:tav>
                                        <p:tav tm="100000">
                                          <p:val>
                                            <p:strVal val="#ppt_h"/>
                                          </p:val>
                                        </p:tav>
                                      </p:tavLst>
                                    </p:anim>
                                    <p:animEffect transition="in" filter="fade">
                                      <p:cBhvr>
                                        <p:cTn id="45" dur="1000"/>
                                        <p:tgtEl>
                                          <p:spTgt spid="11"/>
                                        </p:tgtEl>
                                      </p:cBhvr>
                                    </p:animEffect>
                                  </p:childTnLst>
                                </p:cTn>
                              </p:par>
                              <p:par>
                                <p:cTn id="46" presetID="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fill="hold"/>
                                        <p:tgtEl>
                                          <p:spTgt spid="19"/>
                                        </p:tgtEl>
                                        <p:attrNameLst>
                                          <p:attrName>ppt_x</p:attrName>
                                        </p:attrNameLst>
                                      </p:cBhvr>
                                      <p:tavLst>
                                        <p:tav tm="0">
                                          <p:val>
                                            <p:strVal val="#ppt_x"/>
                                          </p:val>
                                        </p:tav>
                                        <p:tav tm="100000">
                                          <p:val>
                                            <p:strVal val="#ppt_x"/>
                                          </p:val>
                                        </p:tav>
                                      </p:tavLst>
                                    </p:anim>
                                    <p:anim calcmode="lin" valueType="num">
                                      <p:cBhvr additive="base">
                                        <p:cTn id="7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additive="base">
                                        <p:cTn id="84" dur="500" fill="hold"/>
                                        <p:tgtEl>
                                          <p:spTgt spid="10"/>
                                        </p:tgtEl>
                                        <p:attrNameLst>
                                          <p:attrName>ppt_x</p:attrName>
                                        </p:attrNameLst>
                                      </p:cBhvr>
                                      <p:tavLst>
                                        <p:tav tm="0">
                                          <p:val>
                                            <p:strVal val="#ppt_x"/>
                                          </p:val>
                                        </p:tav>
                                        <p:tav tm="100000">
                                          <p:val>
                                            <p:strVal val="#ppt_x"/>
                                          </p:val>
                                        </p:tav>
                                      </p:tavLst>
                                    </p:anim>
                                    <p:anim calcmode="lin" valueType="num">
                                      <p:cBhvr additive="base">
                                        <p:cTn id="8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3" grpId="0" animBg="1"/>
      <p:bldP spid="14" grpId="0" animBg="1"/>
      <p:bldP spid="15" grpId="0" animBg="1"/>
      <p:bldP spid="16" grpId="0" animBg="1"/>
      <p:bldP spid="18" grpId="0" animBg="1"/>
      <p:bldP spid="19"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838" y="-139846"/>
            <a:ext cx="8229600" cy="952500"/>
          </a:xfrm>
        </p:spPr>
        <p:txBody>
          <a:bodyPr>
            <a:normAutofit/>
          </a:bodyPr>
          <a:lstStyle/>
          <a:p>
            <a:r>
              <a:rPr lang="en-US" sz="1800" b="1" dirty="0">
                <a:solidFill>
                  <a:srgbClr val="FFFF00"/>
                </a:solidFill>
              </a:rPr>
              <a:t>Two steps of gene expression </a:t>
            </a:r>
            <a:r>
              <a:rPr lang="en-US" sz="1800" b="1" dirty="0"/>
              <a:t>(</a:t>
            </a:r>
            <a:r>
              <a:rPr lang="en-US" sz="1800" i="1" dirty="0"/>
              <a:t>Central Dogma of molecular biology</a:t>
            </a:r>
            <a:r>
              <a:rPr lang="en-US" sz="1800" b="1" dirty="0"/>
              <a:t>)</a:t>
            </a:r>
            <a:endParaRPr lang="en-IN" sz="1800" b="1" dirty="0"/>
          </a:p>
        </p:txBody>
      </p:sp>
      <p:grpSp>
        <p:nvGrpSpPr>
          <p:cNvPr id="7" name="Group 6">
            <a:extLst>
              <a:ext uri="{FF2B5EF4-FFF2-40B4-BE49-F238E27FC236}">
                <a16:creationId xmlns:a16="http://schemas.microsoft.com/office/drawing/2014/main" id="{FB9F71D0-D683-6141-94E9-00E37D6851B2}"/>
              </a:ext>
            </a:extLst>
          </p:cNvPr>
          <p:cNvGrpSpPr/>
          <p:nvPr/>
        </p:nvGrpSpPr>
        <p:grpSpPr>
          <a:xfrm>
            <a:off x="2808382" y="3426547"/>
            <a:ext cx="1641796" cy="1105986"/>
            <a:chOff x="2808382" y="3426547"/>
            <a:chExt cx="1641796" cy="1105986"/>
          </a:xfrm>
        </p:grpSpPr>
        <p:sp>
          <p:nvSpPr>
            <p:cNvPr id="254" name="Rectangle 253">
              <a:extLst>
                <a:ext uri="{FF2B5EF4-FFF2-40B4-BE49-F238E27FC236}">
                  <a16:creationId xmlns:a16="http://schemas.microsoft.com/office/drawing/2014/main" id="{194B77C4-6F00-1A48-BD10-BD5D789D0EBB}"/>
                </a:ext>
              </a:extLst>
            </p:cNvPr>
            <p:cNvSpPr/>
            <p:nvPr/>
          </p:nvSpPr>
          <p:spPr>
            <a:xfrm>
              <a:off x="2808382" y="3840036"/>
              <a:ext cx="1641796" cy="692497"/>
            </a:xfrm>
            <a:prstGeom prst="rect">
              <a:avLst/>
            </a:prstGeom>
          </p:spPr>
          <p:txBody>
            <a:bodyPr wrap="none">
              <a:spAutoFit/>
            </a:bodyPr>
            <a:lstStyle/>
            <a:p>
              <a:pPr algn="ctr"/>
              <a:r>
                <a:rPr lang="en-US" sz="1400" b="1" dirty="0"/>
                <a:t>Protein</a:t>
              </a:r>
            </a:p>
            <a:p>
              <a:pPr lvl="0" algn="ctr"/>
              <a:r>
                <a:rPr lang="en-US" sz="1100" b="1" dirty="0">
                  <a:solidFill>
                    <a:prstClr val="white"/>
                  </a:solidFill>
                </a:rPr>
                <a:t>(Polymer of amino acids)</a:t>
              </a:r>
              <a:endParaRPr lang="en-US" sz="1100" dirty="0">
                <a:solidFill>
                  <a:prstClr val="white"/>
                </a:solidFill>
              </a:endParaRPr>
            </a:p>
            <a:p>
              <a:pPr algn="ctr"/>
              <a:endParaRPr lang="en-US" sz="1400" dirty="0"/>
            </a:p>
          </p:txBody>
        </p:sp>
        <p:grpSp>
          <p:nvGrpSpPr>
            <p:cNvPr id="255" name="Group 254">
              <a:extLst>
                <a:ext uri="{FF2B5EF4-FFF2-40B4-BE49-F238E27FC236}">
                  <a16:creationId xmlns:a16="http://schemas.microsoft.com/office/drawing/2014/main" id="{9875D0BA-94DD-FF4C-9F1E-007E52B77C5E}"/>
                </a:ext>
              </a:extLst>
            </p:cNvPr>
            <p:cNvGrpSpPr/>
            <p:nvPr/>
          </p:nvGrpSpPr>
          <p:grpSpPr>
            <a:xfrm rot="1163083">
              <a:off x="3341059" y="3426547"/>
              <a:ext cx="576742" cy="420686"/>
              <a:chOff x="5308912" y="669032"/>
              <a:chExt cx="1225935" cy="1370856"/>
            </a:xfrm>
          </p:grpSpPr>
          <p:grpSp>
            <p:nvGrpSpPr>
              <p:cNvPr id="256" name="Group 255">
                <a:extLst>
                  <a:ext uri="{FF2B5EF4-FFF2-40B4-BE49-F238E27FC236}">
                    <a16:creationId xmlns:a16="http://schemas.microsoft.com/office/drawing/2014/main" id="{A9BDB5EF-3BB6-EF40-9542-0DD755625450}"/>
                  </a:ext>
                </a:extLst>
              </p:cNvPr>
              <p:cNvGrpSpPr/>
              <p:nvPr/>
            </p:nvGrpSpPr>
            <p:grpSpPr>
              <a:xfrm>
                <a:off x="5336881" y="759669"/>
                <a:ext cx="1179335" cy="1201478"/>
                <a:chOff x="5151986" y="759669"/>
                <a:chExt cx="1179335" cy="1201478"/>
              </a:xfrm>
            </p:grpSpPr>
            <p:sp>
              <p:nvSpPr>
                <p:cNvPr id="261" name="Freeform 260">
                  <a:extLst>
                    <a:ext uri="{FF2B5EF4-FFF2-40B4-BE49-F238E27FC236}">
                      <a16:creationId xmlns:a16="http://schemas.microsoft.com/office/drawing/2014/main" id="{852A6381-C942-5549-96DF-2EE43A56015B}"/>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261">
                  <a:extLst>
                    <a:ext uri="{FF2B5EF4-FFF2-40B4-BE49-F238E27FC236}">
                      <a16:creationId xmlns:a16="http://schemas.microsoft.com/office/drawing/2014/main" id="{9C3C97A0-D0E1-8447-8638-B048967571A9}"/>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7" name="Group 256">
                <a:extLst>
                  <a:ext uri="{FF2B5EF4-FFF2-40B4-BE49-F238E27FC236}">
                    <a16:creationId xmlns:a16="http://schemas.microsoft.com/office/drawing/2014/main" id="{25357AC5-D7DF-0F48-8DC1-ED3CB86720F9}"/>
                  </a:ext>
                </a:extLst>
              </p:cNvPr>
              <p:cNvGrpSpPr/>
              <p:nvPr/>
            </p:nvGrpSpPr>
            <p:grpSpPr>
              <a:xfrm>
                <a:off x="5308912" y="669032"/>
                <a:ext cx="1225935" cy="1370856"/>
                <a:chOff x="5285393" y="-302823"/>
                <a:chExt cx="1225935" cy="1370856"/>
              </a:xfrm>
            </p:grpSpPr>
            <p:sp>
              <p:nvSpPr>
                <p:cNvPr id="258" name="Freeform 257">
                  <a:extLst>
                    <a:ext uri="{FF2B5EF4-FFF2-40B4-BE49-F238E27FC236}">
                      <a16:creationId xmlns:a16="http://schemas.microsoft.com/office/drawing/2014/main" id="{75E0C226-24D4-BD47-B7F1-EEDFE682C4B1}"/>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reeform 258">
                  <a:extLst>
                    <a:ext uri="{FF2B5EF4-FFF2-40B4-BE49-F238E27FC236}">
                      <a16:creationId xmlns:a16="http://schemas.microsoft.com/office/drawing/2014/main" id="{0B35FCA2-3207-3845-AB7C-2ECD347D150B}"/>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259">
                  <a:extLst>
                    <a:ext uri="{FF2B5EF4-FFF2-40B4-BE49-F238E27FC236}">
                      <a16:creationId xmlns:a16="http://schemas.microsoft.com/office/drawing/2014/main" id="{FFEE5ED4-241B-7642-BB25-0EF72B0368F2}"/>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 name="Group 2">
            <a:extLst>
              <a:ext uri="{FF2B5EF4-FFF2-40B4-BE49-F238E27FC236}">
                <a16:creationId xmlns:a16="http://schemas.microsoft.com/office/drawing/2014/main" id="{DB91CFB0-2D14-A545-9C19-FBDD69E5B33C}"/>
              </a:ext>
            </a:extLst>
          </p:cNvPr>
          <p:cNvGrpSpPr/>
          <p:nvPr/>
        </p:nvGrpSpPr>
        <p:grpSpPr>
          <a:xfrm>
            <a:off x="3629279" y="1483964"/>
            <a:ext cx="1680487" cy="581448"/>
            <a:chOff x="3629279" y="1483964"/>
            <a:chExt cx="1680487" cy="581448"/>
          </a:xfrm>
        </p:grpSpPr>
        <p:cxnSp>
          <p:nvCxnSpPr>
            <p:cNvPr id="1025" name="Straight Arrow Connector 1024">
              <a:extLst>
                <a:ext uri="{FF2B5EF4-FFF2-40B4-BE49-F238E27FC236}">
                  <a16:creationId xmlns:a16="http://schemas.microsoft.com/office/drawing/2014/main" id="{00A24225-FE9E-8443-B2F2-0517E9130D03}"/>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3" name="Rectangle 262">
              <a:extLst>
                <a:ext uri="{FF2B5EF4-FFF2-40B4-BE49-F238E27FC236}">
                  <a16:creationId xmlns:a16="http://schemas.microsoft.com/office/drawing/2014/main" id="{5E2ACB8C-B260-E745-9163-AF5CC9652C63}"/>
                </a:ext>
              </a:extLst>
            </p:cNvPr>
            <p:cNvSpPr/>
            <p:nvPr/>
          </p:nvSpPr>
          <p:spPr>
            <a:xfrm>
              <a:off x="3629279" y="1546034"/>
              <a:ext cx="1680487" cy="369332"/>
            </a:xfrm>
            <a:prstGeom prst="rect">
              <a:avLst/>
            </a:prstGeom>
          </p:spPr>
          <p:txBody>
            <a:bodyPr wrap="square">
              <a:spAutoFit/>
            </a:bodyPr>
            <a:lstStyle/>
            <a:p>
              <a:r>
                <a:rPr lang="en-US" b="1" dirty="0">
                  <a:solidFill>
                    <a:srgbClr val="FFFF00"/>
                  </a:solidFill>
                </a:rPr>
                <a:t>1. Transcription</a:t>
              </a:r>
              <a:endParaRPr lang="en-US" dirty="0">
                <a:solidFill>
                  <a:srgbClr val="FFFF00"/>
                </a:solidFill>
              </a:endParaRPr>
            </a:p>
          </p:txBody>
        </p:sp>
      </p:grpSp>
      <p:grpSp>
        <p:nvGrpSpPr>
          <p:cNvPr id="5" name="Group 4">
            <a:extLst>
              <a:ext uri="{FF2B5EF4-FFF2-40B4-BE49-F238E27FC236}">
                <a16:creationId xmlns:a16="http://schemas.microsoft.com/office/drawing/2014/main" id="{D5FA58CF-0611-C148-B509-74F7B00F12D8}"/>
              </a:ext>
            </a:extLst>
          </p:cNvPr>
          <p:cNvGrpSpPr/>
          <p:nvPr/>
        </p:nvGrpSpPr>
        <p:grpSpPr>
          <a:xfrm>
            <a:off x="3629278" y="2641476"/>
            <a:ext cx="1680487" cy="648000"/>
            <a:chOff x="3629278" y="2641476"/>
            <a:chExt cx="1680487" cy="648000"/>
          </a:xfrm>
        </p:grpSpPr>
        <p:cxnSp>
          <p:nvCxnSpPr>
            <p:cNvPr id="252" name="Straight Arrow Connector 251">
              <a:extLst>
                <a:ext uri="{FF2B5EF4-FFF2-40B4-BE49-F238E27FC236}">
                  <a16:creationId xmlns:a16="http://schemas.microsoft.com/office/drawing/2014/main" id="{B3DE72B6-EB35-0044-90C0-912E1AA09DCD}"/>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64" name="Rectangle 263">
              <a:extLst>
                <a:ext uri="{FF2B5EF4-FFF2-40B4-BE49-F238E27FC236}">
                  <a16:creationId xmlns:a16="http://schemas.microsoft.com/office/drawing/2014/main" id="{0456D9C1-0C08-CE49-87A0-C0F5B02911F0}"/>
                </a:ext>
              </a:extLst>
            </p:cNvPr>
            <p:cNvSpPr/>
            <p:nvPr/>
          </p:nvSpPr>
          <p:spPr>
            <a:xfrm>
              <a:off x="3629278" y="2691854"/>
              <a:ext cx="1680487" cy="369332"/>
            </a:xfrm>
            <a:prstGeom prst="rect">
              <a:avLst/>
            </a:prstGeom>
          </p:spPr>
          <p:txBody>
            <a:bodyPr wrap="square">
              <a:spAutoFit/>
            </a:bodyPr>
            <a:lstStyle/>
            <a:p>
              <a:r>
                <a:rPr lang="en-US" b="1" dirty="0">
                  <a:solidFill>
                    <a:srgbClr val="FFFF00"/>
                  </a:solidFill>
                </a:rPr>
                <a:t>2. Translation</a:t>
              </a:r>
              <a:endParaRPr lang="en-US" dirty="0">
                <a:solidFill>
                  <a:srgbClr val="FFFF00"/>
                </a:solidFill>
              </a:endParaRPr>
            </a:p>
          </p:txBody>
        </p:sp>
      </p:grpSp>
      <p:grpSp>
        <p:nvGrpSpPr>
          <p:cNvPr id="1026" name="Group 1025">
            <a:extLst>
              <a:ext uri="{FF2B5EF4-FFF2-40B4-BE49-F238E27FC236}">
                <a16:creationId xmlns:a16="http://schemas.microsoft.com/office/drawing/2014/main" id="{6298BBFA-79B1-974A-BA98-90B9D82E0360}"/>
              </a:ext>
            </a:extLst>
          </p:cNvPr>
          <p:cNvGrpSpPr/>
          <p:nvPr/>
        </p:nvGrpSpPr>
        <p:grpSpPr>
          <a:xfrm>
            <a:off x="615100" y="2026673"/>
            <a:ext cx="8315539" cy="538609"/>
            <a:chOff x="615100" y="2026673"/>
            <a:chExt cx="8315539" cy="538609"/>
          </a:xfrm>
        </p:grpSpPr>
        <p:sp>
          <p:nvSpPr>
            <p:cNvPr id="253" name="Rectangle 252">
              <a:extLst>
                <a:ext uri="{FF2B5EF4-FFF2-40B4-BE49-F238E27FC236}">
                  <a16:creationId xmlns:a16="http://schemas.microsoft.com/office/drawing/2014/main" id="{B08A68C9-C861-7440-9841-8223D2E54341}"/>
                </a:ext>
              </a:extLst>
            </p:cNvPr>
            <p:cNvSpPr/>
            <p:nvPr/>
          </p:nvSpPr>
          <p:spPr>
            <a:xfrm>
              <a:off x="7128544" y="2026673"/>
              <a:ext cx="1802095" cy="538609"/>
            </a:xfrm>
            <a:prstGeom prst="rect">
              <a:avLst/>
            </a:prstGeom>
          </p:spPr>
          <p:txBody>
            <a:bodyPr wrap="none">
              <a:spAutoFit/>
            </a:bodyPr>
            <a:lstStyle/>
            <a:p>
              <a:pPr algn="ctr"/>
              <a:r>
                <a:rPr lang="en-US" b="1" dirty="0">
                  <a:solidFill>
                    <a:srgbClr val="FFFF00"/>
                  </a:solidFill>
                </a:rPr>
                <a:t>mRNA</a:t>
              </a:r>
            </a:p>
            <a:p>
              <a:pPr algn="ctr"/>
              <a:r>
                <a:rPr lang="en-US" sz="1100" b="1" dirty="0">
                  <a:solidFill>
                    <a:prstClr val="white"/>
                  </a:solidFill>
                </a:rPr>
                <a:t>(Polymer of ribonucleotide)</a:t>
              </a:r>
              <a:endParaRPr lang="en-US" sz="1100" dirty="0">
                <a:solidFill>
                  <a:prstClr val="white"/>
                </a:solidFill>
              </a:endParaRPr>
            </a:p>
          </p:txBody>
        </p:sp>
        <p:grpSp>
          <p:nvGrpSpPr>
            <p:cNvPr id="1024" name="Group 1023">
              <a:extLst>
                <a:ext uri="{FF2B5EF4-FFF2-40B4-BE49-F238E27FC236}">
                  <a16:creationId xmlns:a16="http://schemas.microsoft.com/office/drawing/2014/main" id="{ABBC0067-98DA-8247-9A73-DF0144222362}"/>
                </a:ext>
              </a:extLst>
            </p:cNvPr>
            <p:cNvGrpSpPr/>
            <p:nvPr/>
          </p:nvGrpSpPr>
          <p:grpSpPr>
            <a:xfrm>
              <a:off x="615100" y="2180097"/>
              <a:ext cx="6909228" cy="385185"/>
              <a:chOff x="615100" y="2180097"/>
              <a:chExt cx="6909228" cy="385185"/>
            </a:xfrm>
          </p:grpSpPr>
          <p:sp>
            <p:nvSpPr>
              <p:cNvPr id="199" name="Rectangle 198">
                <a:extLst>
                  <a:ext uri="{FF2B5EF4-FFF2-40B4-BE49-F238E27FC236}">
                    <a16:creationId xmlns:a16="http://schemas.microsoft.com/office/drawing/2014/main" id="{A48C467C-71FE-4C44-918E-B4FE6070AFFA}"/>
                  </a:ext>
                </a:extLst>
              </p:cNvPr>
              <p:cNvSpPr/>
              <p:nvPr/>
            </p:nvSpPr>
            <p:spPr>
              <a:xfrm>
                <a:off x="627825" y="2195950"/>
                <a:ext cx="6896503" cy="369332"/>
              </a:xfrm>
              <a:prstGeom prst="rect">
                <a:avLst/>
              </a:prstGeom>
            </p:spPr>
            <p:txBody>
              <a:bodyPr wrap="none">
                <a:spAutoFit/>
              </a:bodyPr>
              <a:lstStyle/>
              <a:p>
                <a:r>
                  <a:rPr lang="en-US" b="1" dirty="0">
                    <a:solidFill>
                      <a:srgbClr val="FFFF00"/>
                    </a:solidFill>
                  </a:rPr>
                  <a:t>U C  G  A U  C  G   A  U  C  G  A   C  G    A   U  C  G   U  C  G  A  C   G  A       </a:t>
                </a:r>
              </a:p>
            </p:txBody>
          </p:sp>
          <p:cxnSp>
            <p:nvCxnSpPr>
              <p:cNvPr id="9" name="Straight Connector 8">
                <a:extLst>
                  <a:ext uri="{FF2B5EF4-FFF2-40B4-BE49-F238E27FC236}">
                    <a16:creationId xmlns:a16="http://schemas.microsoft.com/office/drawing/2014/main" id="{4444EDE0-5506-E24F-B8AC-48BA17913E19}"/>
                  </a:ext>
                </a:extLst>
              </p:cNvPr>
              <p:cNvCxnSpPr/>
              <p:nvPr/>
            </p:nvCxnSpPr>
            <p:spPr>
              <a:xfrm>
                <a:off x="615100" y="2180097"/>
                <a:ext cx="6436304" cy="0"/>
              </a:xfrm>
              <a:prstGeom prst="line">
                <a:avLst/>
              </a:prstGeom>
              <a:ln>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cxnSp>
        </p:grpSp>
      </p:grpSp>
      <p:grpSp>
        <p:nvGrpSpPr>
          <p:cNvPr id="11" name="Group 10">
            <a:extLst>
              <a:ext uri="{FF2B5EF4-FFF2-40B4-BE49-F238E27FC236}">
                <a16:creationId xmlns:a16="http://schemas.microsoft.com/office/drawing/2014/main" id="{FE15CB59-0D15-754B-BCDC-F95A7B93EDE2}"/>
              </a:ext>
            </a:extLst>
          </p:cNvPr>
          <p:cNvGrpSpPr/>
          <p:nvPr/>
        </p:nvGrpSpPr>
        <p:grpSpPr>
          <a:xfrm>
            <a:off x="205455" y="497497"/>
            <a:ext cx="8984465" cy="986467"/>
            <a:chOff x="205455" y="497497"/>
            <a:chExt cx="8984465" cy="986467"/>
          </a:xfrm>
        </p:grpSpPr>
        <p:sp>
          <p:nvSpPr>
            <p:cNvPr id="4" name="Rectangle 3">
              <a:extLst>
                <a:ext uri="{FF2B5EF4-FFF2-40B4-BE49-F238E27FC236}">
                  <a16:creationId xmlns:a16="http://schemas.microsoft.com/office/drawing/2014/main" id="{21F6DF01-31AA-3248-B6F2-1977AF21B53C}"/>
                </a:ext>
              </a:extLst>
            </p:cNvPr>
            <p:cNvSpPr/>
            <p:nvPr/>
          </p:nvSpPr>
          <p:spPr>
            <a:xfrm>
              <a:off x="7035163" y="677235"/>
              <a:ext cx="2154757" cy="538609"/>
            </a:xfrm>
            <a:prstGeom prst="rect">
              <a:avLst/>
            </a:prstGeom>
          </p:spPr>
          <p:txBody>
            <a:bodyPr wrap="none">
              <a:spAutoFit/>
            </a:bodyPr>
            <a:lstStyle/>
            <a:p>
              <a:pPr algn="ctr"/>
              <a:r>
                <a:rPr lang="en-US" b="1" dirty="0"/>
                <a:t>DNA Helix</a:t>
              </a:r>
            </a:p>
            <a:p>
              <a:pPr algn="ctr"/>
              <a:r>
                <a:rPr lang="en-US" sz="1100" b="1" dirty="0"/>
                <a:t>(Polymer of deoxyribonucleotide)</a:t>
              </a:r>
              <a:endParaRPr lang="en-US" sz="1100" dirty="0"/>
            </a:p>
          </p:txBody>
        </p:sp>
        <p:grpSp>
          <p:nvGrpSpPr>
            <p:cNvPr id="201" name="Group 200">
              <a:extLst>
                <a:ext uri="{FF2B5EF4-FFF2-40B4-BE49-F238E27FC236}">
                  <a16:creationId xmlns:a16="http://schemas.microsoft.com/office/drawing/2014/main" id="{6E327FF6-06EA-6C49-9053-438C633EDEC1}"/>
                </a:ext>
              </a:extLst>
            </p:cNvPr>
            <p:cNvGrpSpPr/>
            <p:nvPr/>
          </p:nvGrpSpPr>
          <p:grpSpPr>
            <a:xfrm>
              <a:off x="205455" y="497497"/>
              <a:ext cx="6994683" cy="986467"/>
              <a:chOff x="205455" y="497497"/>
              <a:chExt cx="6994683" cy="986467"/>
            </a:xfrm>
          </p:grpSpPr>
          <p:grpSp>
            <p:nvGrpSpPr>
              <p:cNvPr id="202" name="Group 201">
                <a:extLst>
                  <a:ext uri="{FF2B5EF4-FFF2-40B4-BE49-F238E27FC236}">
                    <a16:creationId xmlns:a16="http://schemas.microsoft.com/office/drawing/2014/main" id="{C5F32A3D-F547-C74C-B7CA-B10601764E34}"/>
                  </a:ext>
                </a:extLst>
              </p:cNvPr>
              <p:cNvGrpSpPr/>
              <p:nvPr/>
            </p:nvGrpSpPr>
            <p:grpSpPr>
              <a:xfrm>
                <a:off x="205455" y="497497"/>
                <a:ext cx="6908281" cy="399589"/>
                <a:chOff x="169605" y="2672834"/>
                <a:chExt cx="6908281" cy="399589"/>
              </a:xfrm>
            </p:grpSpPr>
            <p:cxnSp>
              <p:nvCxnSpPr>
                <p:cNvPr id="215" name="Straight Arrow Connector 214">
                  <a:extLst>
                    <a:ext uri="{FF2B5EF4-FFF2-40B4-BE49-F238E27FC236}">
                      <a16:creationId xmlns:a16="http://schemas.microsoft.com/office/drawing/2014/main" id="{6B34BEFC-399E-0440-BCBF-0C0C14D313E0}"/>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Rectangle 215">
                  <a:extLst>
                    <a:ext uri="{FF2B5EF4-FFF2-40B4-BE49-F238E27FC236}">
                      <a16:creationId xmlns:a16="http://schemas.microsoft.com/office/drawing/2014/main" id="{35C68BBC-FFEC-DA4B-9D1C-473289A00609}"/>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217" name="Rectangle 216">
                  <a:extLst>
                    <a:ext uri="{FF2B5EF4-FFF2-40B4-BE49-F238E27FC236}">
                      <a16:creationId xmlns:a16="http://schemas.microsoft.com/office/drawing/2014/main" id="{D6827D89-DC0E-AC43-B5E1-7AC7796F78C1}"/>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203" name="Group 202">
                <a:extLst>
                  <a:ext uri="{FF2B5EF4-FFF2-40B4-BE49-F238E27FC236}">
                    <a16:creationId xmlns:a16="http://schemas.microsoft.com/office/drawing/2014/main" id="{608514DE-3ECE-EE44-9A03-DC950105FCDF}"/>
                  </a:ext>
                </a:extLst>
              </p:cNvPr>
              <p:cNvGrpSpPr/>
              <p:nvPr/>
            </p:nvGrpSpPr>
            <p:grpSpPr>
              <a:xfrm>
                <a:off x="240921" y="1103715"/>
                <a:ext cx="6959217" cy="380249"/>
                <a:chOff x="205071" y="3463718"/>
                <a:chExt cx="6959217" cy="380249"/>
              </a:xfrm>
            </p:grpSpPr>
            <p:cxnSp>
              <p:nvCxnSpPr>
                <p:cNvPr id="210" name="Straight Arrow Connector 209">
                  <a:extLst>
                    <a:ext uri="{FF2B5EF4-FFF2-40B4-BE49-F238E27FC236}">
                      <a16:creationId xmlns:a16="http://schemas.microsoft.com/office/drawing/2014/main" id="{2C045EB1-228C-1C45-AD0B-6F1F517C31EF}"/>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11" name="Rectangle 210">
                  <a:extLst>
                    <a:ext uri="{FF2B5EF4-FFF2-40B4-BE49-F238E27FC236}">
                      <a16:creationId xmlns:a16="http://schemas.microsoft.com/office/drawing/2014/main" id="{7C2FE3A7-F3B4-174F-BC96-9EFDA533A636}"/>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213" name="Rectangle 212">
                  <a:extLst>
                    <a:ext uri="{FF2B5EF4-FFF2-40B4-BE49-F238E27FC236}">
                      <a16:creationId xmlns:a16="http://schemas.microsoft.com/office/drawing/2014/main" id="{EB5468E2-5F2D-2F49-BC27-B9D2DEF5B97A}"/>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sp>
            <p:nvSpPr>
              <p:cNvPr id="205" name="Rectangle 204">
                <a:extLst>
                  <a:ext uri="{FF2B5EF4-FFF2-40B4-BE49-F238E27FC236}">
                    <a16:creationId xmlns:a16="http://schemas.microsoft.com/office/drawing/2014/main" id="{B82A27A2-B76A-554E-96C2-5360AA3284A4}"/>
                  </a:ext>
                </a:extLst>
              </p:cNvPr>
              <p:cNvSpPr/>
              <p:nvPr/>
            </p:nvSpPr>
            <p:spPr>
              <a:xfrm>
                <a:off x="475819" y="682444"/>
                <a:ext cx="6412333" cy="369332"/>
              </a:xfrm>
              <a:prstGeom prst="rect">
                <a:avLst/>
              </a:prstGeom>
            </p:spPr>
            <p:txBody>
              <a:bodyPr wrap="none">
                <a:spAutoFit/>
              </a:bodyPr>
              <a:lstStyle/>
              <a:p>
                <a:r>
                  <a:rPr lang="en-US" b="1" dirty="0"/>
                  <a:t>A G  C  T  A  G  C   T  A  G  C   T   G  C    T   A   G  C   A  G  C  T  G   C   T</a:t>
                </a:r>
              </a:p>
            </p:txBody>
          </p:sp>
          <p:sp>
            <p:nvSpPr>
              <p:cNvPr id="207" name="Rectangle 206">
                <a:extLst>
                  <a:ext uri="{FF2B5EF4-FFF2-40B4-BE49-F238E27FC236}">
                    <a16:creationId xmlns:a16="http://schemas.microsoft.com/office/drawing/2014/main" id="{5CE93358-9403-E94D-9C8E-6B60EE9758EA}"/>
                  </a:ext>
                </a:extLst>
              </p:cNvPr>
              <p:cNvSpPr/>
              <p:nvPr/>
            </p:nvSpPr>
            <p:spPr>
              <a:xfrm>
                <a:off x="475819" y="920966"/>
                <a:ext cx="6615266" cy="369332"/>
              </a:xfrm>
              <a:prstGeom prst="rect">
                <a:avLst/>
              </a:prstGeom>
            </p:spPr>
            <p:txBody>
              <a:bodyPr wrap="square">
                <a:spAutoFit/>
              </a:bodyPr>
              <a:lstStyle/>
              <a:p>
                <a:pPr lvl="0"/>
                <a:r>
                  <a:rPr lang="en-US" b="1" dirty="0">
                    <a:solidFill>
                      <a:srgbClr val="92D050"/>
                    </a:solidFill>
                  </a:rPr>
                  <a:t>T  C  G A  T   C  G  A  T   C  G   A  C   G   A   T   C   G   T  C  G  A  C   G  A</a:t>
                </a:r>
              </a:p>
            </p:txBody>
          </p:sp>
        </p:grpSp>
      </p:grpSp>
    </p:spTree>
    <p:extLst>
      <p:ext uri="{BB962C8B-B14F-4D97-AF65-F5344CB8AC3E}">
        <p14:creationId xmlns:p14="http://schemas.microsoft.com/office/powerpoint/2010/main" val="169561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22820"/>
            <a:ext cx="9036496" cy="412097"/>
          </a:xfrm>
        </p:spPr>
        <p:txBody>
          <a:bodyPr>
            <a:normAutofit/>
          </a:bodyPr>
          <a:lstStyle/>
          <a:p>
            <a:r>
              <a:rPr lang="en-IN" sz="2000" b="1" dirty="0">
                <a:solidFill>
                  <a:srgbClr val="FFFF00"/>
                </a:solidFill>
              </a:rPr>
              <a:t>Transfer RNA (tRNA) </a:t>
            </a:r>
            <a:r>
              <a:rPr lang="en-IN" sz="2000" b="1" i="1" dirty="0"/>
              <a:t>–the Adapter Molecule</a:t>
            </a:r>
          </a:p>
        </p:txBody>
      </p:sp>
      <p:sp>
        <p:nvSpPr>
          <p:cNvPr id="3" name="Content Placeholder 2"/>
          <p:cNvSpPr>
            <a:spLocks noGrp="1"/>
          </p:cNvSpPr>
          <p:nvPr>
            <p:ph idx="1"/>
          </p:nvPr>
        </p:nvSpPr>
        <p:spPr>
          <a:xfrm>
            <a:off x="72008" y="265212"/>
            <a:ext cx="9036496" cy="1296144"/>
          </a:xfrm>
        </p:spPr>
        <p:txBody>
          <a:bodyPr>
            <a:normAutofit/>
          </a:bodyPr>
          <a:lstStyle/>
          <a:p>
            <a:pPr algn="just"/>
            <a:r>
              <a:rPr lang="en-IN" sz="1600" dirty="0"/>
              <a:t>Earlier known as </a:t>
            </a:r>
            <a:r>
              <a:rPr lang="en-IN" sz="1600" b="1" dirty="0" err="1">
                <a:solidFill>
                  <a:srgbClr val="FFFF00"/>
                </a:solidFill>
              </a:rPr>
              <a:t>sRNA</a:t>
            </a:r>
            <a:r>
              <a:rPr lang="en-IN" sz="1600" b="1" dirty="0">
                <a:solidFill>
                  <a:srgbClr val="FFFF00"/>
                </a:solidFill>
              </a:rPr>
              <a:t> (soluble RNA)</a:t>
            </a:r>
          </a:p>
          <a:p>
            <a:pPr algn="just"/>
            <a:r>
              <a:rPr lang="en-IN" sz="1600" dirty="0"/>
              <a:t>Francis Crick postulated the </a:t>
            </a:r>
            <a:r>
              <a:rPr lang="en-IN" sz="1600" b="1" dirty="0">
                <a:solidFill>
                  <a:srgbClr val="FFFF00"/>
                </a:solidFill>
              </a:rPr>
              <a:t>presence of an adapter molecule</a:t>
            </a:r>
            <a:r>
              <a:rPr lang="en-IN" sz="1600" dirty="0"/>
              <a:t> that would on one hand </a:t>
            </a:r>
            <a:r>
              <a:rPr lang="en-IN" sz="1600" b="1" dirty="0">
                <a:solidFill>
                  <a:srgbClr val="FFFF00"/>
                </a:solidFill>
              </a:rPr>
              <a:t>read the code </a:t>
            </a:r>
            <a:r>
              <a:rPr lang="en-IN" sz="1600" dirty="0"/>
              <a:t>and on other hand would </a:t>
            </a:r>
            <a:r>
              <a:rPr lang="en-IN" sz="1600" b="1" dirty="0">
                <a:solidFill>
                  <a:srgbClr val="FFFF00"/>
                </a:solidFill>
              </a:rPr>
              <a:t>bind to specific amino acids</a:t>
            </a:r>
            <a:r>
              <a:rPr lang="en-IN" sz="1600" dirty="0">
                <a:solidFill>
                  <a:srgbClr val="FFFF00"/>
                </a:solidFill>
              </a:rPr>
              <a:t>. </a:t>
            </a:r>
          </a:p>
          <a:p>
            <a:pPr algn="just"/>
            <a:r>
              <a:rPr lang="en-IN" sz="1600" dirty="0"/>
              <a:t>Role as an </a:t>
            </a:r>
            <a:r>
              <a:rPr lang="en-IN" sz="1600" b="1" dirty="0">
                <a:solidFill>
                  <a:srgbClr val="FFFF00"/>
                </a:solidFill>
              </a:rPr>
              <a:t>adapter molecule </a:t>
            </a:r>
            <a:r>
              <a:rPr lang="en-IN" sz="1600" dirty="0"/>
              <a:t>was assigned much later.</a:t>
            </a:r>
          </a:p>
          <a:p>
            <a:pPr algn="just"/>
            <a:endParaRPr lang="en-IN" sz="1600" dirty="0"/>
          </a:p>
        </p:txBody>
      </p:sp>
      <p:pic>
        <p:nvPicPr>
          <p:cNvPr id="4" name="Picture 2">
            <a:extLst>
              <a:ext uri="{FF2B5EF4-FFF2-40B4-BE49-F238E27FC236}">
                <a16:creationId xmlns:a16="http://schemas.microsoft.com/office/drawing/2014/main" id="{3F9022A9-CB10-3147-9BB5-060984CD298B}"/>
              </a:ext>
            </a:extLst>
          </p:cNvPr>
          <p:cNvPicPr>
            <a:picLocks noChangeAspect="1" noChangeArrowheads="1"/>
          </p:cNvPicPr>
          <p:nvPr/>
        </p:nvPicPr>
        <p:blipFill>
          <a:blip r:embed="rId3" cstate="print"/>
          <a:srcRect l="6832" r="2681" b="10133"/>
          <a:stretch>
            <a:fillRect/>
          </a:stretch>
        </p:blipFill>
        <p:spPr bwMode="auto">
          <a:xfrm>
            <a:off x="95503" y="1417340"/>
            <a:ext cx="6840760" cy="3819711"/>
          </a:xfrm>
          <a:prstGeom prst="rect">
            <a:avLst/>
          </a:prstGeom>
          <a:noFill/>
          <a:ln w="9525">
            <a:noFill/>
            <a:miter lim="800000"/>
            <a:headEnd/>
            <a:tailEnd/>
          </a:ln>
        </p:spPr>
      </p:pic>
      <p:sp>
        <p:nvSpPr>
          <p:cNvPr id="5" name="Rectangle 4">
            <a:extLst>
              <a:ext uri="{FF2B5EF4-FFF2-40B4-BE49-F238E27FC236}">
                <a16:creationId xmlns:a16="http://schemas.microsoft.com/office/drawing/2014/main" id="{37ECD0BC-C1B8-E046-9B20-B2F6DC60B86E}"/>
              </a:ext>
            </a:extLst>
          </p:cNvPr>
          <p:cNvSpPr/>
          <p:nvPr/>
        </p:nvSpPr>
        <p:spPr>
          <a:xfrm rot="1416242">
            <a:off x="2771143" y="2389970"/>
            <a:ext cx="720080" cy="480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 name="Rectangle 5">
            <a:extLst>
              <a:ext uri="{FF2B5EF4-FFF2-40B4-BE49-F238E27FC236}">
                <a16:creationId xmlns:a16="http://schemas.microsoft.com/office/drawing/2014/main" id="{FC1CABEC-C6A1-A441-9922-55AD248CFE99}"/>
              </a:ext>
            </a:extLst>
          </p:cNvPr>
          <p:cNvSpPr/>
          <p:nvPr/>
        </p:nvSpPr>
        <p:spPr>
          <a:xfrm>
            <a:off x="2030930" y="4109413"/>
            <a:ext cx="1784987" cy="348878"/>
          </a:xfrm>
          <a:prstGeom prst="rect">
            <a:avLst/>
          </a:prstGeom>
        </p:spPr>
        <p:txBody>
          <a:bodyPr wrap="square">
            <a:spAutoFit/>
          </a:bodyPr>
          <a:lstStyle/>
          <a:p>
            <a:r>
              <a:rPr lang="en-IN" sz="1667" b="1" dirty="0" err="1">
                <a:solidFill>
                  <a:schemeClr val="bg1"/>
                </a:solidFill>
              </a:rPr>
              <a:t>Anticodon</a:t>
            </a:r>
            <a:r>
              <a:rPr lang="en-IN" sz="1667" b="1" dirty="0">
                <a:solidFill>
                  <a:schemeClr val="bg1"/>
                </a:solidFill>
              </a:rPr>
              <a:t> loop</a:t>
            </a:r>
            <a:endParaRPr lang="en-IN" sz="1667" dirty="0">
              <a:solidFill>
                <a:schemeClr val="bg1"/>
              </a:solidFill>
            </a:endParaRPr>
          </a:p>
        </p:txBody>
      </p:sp>
      <p:sp>
        <p:nvSpPr>
          <p:cNvPr id="7" name="Rectangle 6">
            <a:extLst>
              <a:ext uri="{FF2B5EF4-FFF2-40B4-BE49-F238E27FC236}">
                <a16:creationId xmlns:a16="http://schemas.microsoft.com/office/drawing/2014/main" id="{ED1A0C7B-5812-794B-A9CC-4BF6D8E410B3}"/>
              </a:ext>
            </a:extLst>
          </p:cNvPr>
          <p:cNvSpPr/>
          <p:nvPr/>
        </p:nvSpPr>
        <p:spPr>
          <a:xfrm>
            <a:off x="3635896" y="1434513"/>
            <a:ext cx="2880320" cy="3600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sp>
        <p:nvSpPr>
          <p:cNvPr id="8" name="Rectangle 7">
            <a:extLst>
              <a:ext uri="{FF2B5EF4-FFF2-40B4-BE49-F238E27FC236}">
                <a16:creationId xmlns:a16="http://schemas.microsoft.com/office/drawing/2014/main" id="{06FDEC41-E317-8F43-82D2-7A9FADEAFF8F}"/>
              </a:ext>
            </a:extLst>
          </p:cNvPr>
          <p:cNvSpPr/>
          <p:nvPr/>
        </p:nvSpPr>
        <p:spPr>
          <a:xfrm>
            <a:off x="2030930" y="1915782"/>
            <a:ext cx="2385053" cy="348878"/>
          </a:xfrm>
          <a:prstGeom prst="rect">
            <a:avLst/>
          </a:prstGeom>
        </p:spPr>
        <p:txBody>
          <a:bodyPr wrap="square">
            <a:spAutoFit/>
          </a:bodyPr>
          <a:lstStyle/>
          <a:p>
            <a:r>
              <a:rPr lang="en-IN" sz="1667" b="1" dirty="0">
                <a:solidFill>
                  <a:schemeClr val="bg1"/>
                </a:solidFill>
              </a:rPr>
              <a:t>Amino acid accepter end</a:t>
            </a:r>
            <a:endParaRPr lang="en-IN" sz="1667" dirty="0">
              <a:solidFill>
                <a:schemeClr val="bg1"/>
              </a:solidFill>
            </a:endParaRPr>
          </a:p>
        </p:txBody>
      </p:sp>
      <p:sp>
        <p:nvSpPr>
          <p:cNvPr id="9" name="Rectangle 8">
            <a:extLst>
              <a:ext uri="{FF2B5EF4-FFF2-40B4-BE49-F238E27FC236}">
                <a16:creationId xmlns:a16="http://schemas.microsoft.com/office/drawing/2014/main" id="{00843FD0-14C6-0848-8AB7-7FB0F7D6EF91}"/>
              </a:ext>
            </a:extLst>
          </p:cNvPr>
          <p:cNvSpPr/>
          <p:nvPr/>
        </p:nvSpPr>
        <p:spPr>
          <a:xfrm>
            <a:off x="35496" y="3005581"/>
            <a:ext cx="1784987" cy="759119"/>
          </a:xfrm>
          <a:prstGeom prst="rect">
            <a:avLst/>
          </a:prstGeom>
        </p:spPr>
        <p:txBody>
          <a:bodyPr wrap="square">
            <a:spAutoFit/>
          </a:bodyPr>
          <a:lstStyle/>
          <a:p>
            <a:r>
              <a:rPr lang="en-IN" sz="1667" b="1" dirty="0">
                <a:solidFill>
                  <a:schemeClr val="bg1"/>
                </a:solidFill>
              </a:rPr>
              <a:t>D loop</a:t>
            </a:r>
          </a:p>
          <a:p>
            <a:r>
              <a:rPr lang="en-US" sz="1333" i="1" dirty="0">
                <a:solidFill>
                  <a:schemeClr val="bg1"/>
                </a:solidFill>
              </a:rPr>
              <a:t>(helps in binding to amino </a:t>
            </a:r>
            <a:r>
              <a:rPr lang="en-US" sz="1333" i="1" dirty="0" err="1">
                <a:solidFill>
                  <a:schemeClr val="bg1"/>
                </a:solidFill>
              </a:rPr>
              <a:t>acyl</a:t>
            </a:r>
            <a:r>
              <a:rPr lang="en-US" sz="1333" i="1" dirty="0">
                <a:solidFill>
                  <a:schemeClr val="bg1"/>
                </a:solidFill>
              </a:rPr>
              <a:t> </a:t>
            </a:r>
            <a:r>
              <a:rPr lang="en-US" sz="1333" i="1" dirty="0" err="1">
                <a:solidFill>
                  <a:schemeClr val="bg1"/>
                </a:solidFill>
              </a:rPr>
              <a:t>synthetase</a:t>
            </a:r>
            <a:r>
              <a:rPr lang="en-US" sz="1333" i="1" dirty="0">
                <a:solidFill>
                  <a:schemeClr val="bg1"/>
                </a:solidFill>
              </a:rPr>
              <a:t>)</a:t>
            </a:r>
            <a:endParaRPr lang="en-US" sz="1333" b="1" i="1" dirty="0">
              <a:solidFill>
                <a:schemeClr val="bg1"/>
              </a:solidFill>
            </a:endParaRPr>
          </a:p>
        </p:txBody>
      </p:sp>
      <p:sp>
        <p:nvSpPr>
          <p:cNvPr id="10" name="Rectangle 9">
            <a:extLst>
              <a:ext uri="{FF2B5EF4-FFF2-40B4-BE49-F238E27FC236}">
                <a16:creationId xmlns:a16="http://schemas.microsoft.com/office/drawing/2014/main" id="{FBC1537C-BB8F-C54F-A667-D1B14087458C}"/>
              </a:ext>
            </a:extLst>
          </p:cNvPr>
          <p:cNvSpPr/>
          <p:nvPr/>
        </p:nvSpPr>
        <p:spPr>
          <a:xfrm>
            <a:off x="3160616" y="2882639"/>
            <a:ext cx="3360373" cy="579710"/>
          </a:xfrm>
          <a:prstGeom prst="rect">
            <a:avLst/>
          </a:prstGeom>
        </p:spPr>
        <p:txBody>
          <a:bodyPr wrap="square">
            <a:spAutoFit/>
          </a:bodyPr>
          <a:lstStyle/>
          <a:p>
            <a:r>
              <a:rPr lang="en-IN" sz="1667" b="1" dirty="0">
                <a:solidFill>
                  <a:schemeClr val="bg1"/>
                </a:solidFill>
              </a:rPr>
              <a:t>T loop </a:t>
            </a:r>
          </a:p>
          <a:p>
            <a:r>
              <a:rPr lang="en-IN" sz="1500" i="1" dirty="0">
                <a:solidFill>
                  <a:schemeClr val="bg1"/>
                </a:solidFill>
              </a:rPr>
              <a:t>(helps in binding to ribosome)</a:t>
            </a:r>
            <a:endParaRPr lang="en-IN" sz="1667" i="1" dirty="0">
              <a:solidFill>
                <a:schemeClr val="bg1"/>
              </a:solidFill>
            </a:endParaRPr>
          </a:p>
        </p:txBody>
      </p:sp>
      <p:sp>
        <p:nvSpPr>
          <p:cNvPr id="11" name="Rectangle 10">
            <a:extLst>
              <a:ext uri="{FF2B5EF4-FFF2-40B4-BE49-F238E27FC236}">
                <a16:creationId xmlns:a16="http://schemas.microsoft.com/office/drawing/2014/main" id="{7BD21B35-DB71-874F-A23C-6A2FCF44FD32}"/>
              </a:ext>
            </a:extLst>
          </p:cNvPr>
          <p:cNvSpPr/>
          <p:nvPr/>
        </p:nvSpPr>
        <p:spPr>
          <a:xfrm>
            <a:off x="2238070" y="3385840"/>
            <a:ext cx="4560507" cy="579710"/>
          </a:xfrm>
          <a:prstGeom prst="rect">
            <a:avLst/>
          </a:prstGeom>
        </p:spPr>
        <p:txBody>
          <a:bodyPr wrap="square">
            <a:spAutoFit/>
          </a:bodyPr>
          <a:lstStyle/>
          <a:p>
            <a:r>
              <a:rPr lang="en-IN" sz="1667" b="1" dirty="0">
                <a:solidFill>
                  <a:schemeClr val="bg1"/>
                </a:solidFill>
              </a:rPr>
              <a:t>Variable loop </a:t>
            </a:r>
          </a:p>
          <a:p>
            <a:r>
              <a:rPr lang="en-IN" sz="1500" i="1" dirty="0">
                <a:solidFill>
                  <a:schemeClr val="bg1"/>
                </a:solidFill>
              </a:rPr>
              <a:t>(Variable in nucleotide composition and length)</a:t>
            </a:r>
          </a:p>
        </p:txBody>
      </p:sp>
      <p:sp>
        <p:nvSpPr>
          <p:cNvPr id="12" name="Rectangle 11">
            <a:extLst>
              <a:ext uri="{FF2B5EF4-FFF2-40B4-BE49-F238E27FC236}">
                <a16:creationId xmlns:a16="http://schemas.microsoft.com/office/drawing/2014/main" id="{37EC097A-254F-A94A-ADE8-C0761EFD912D}"/>
              </a:ext>
            </a:extLst>
          </p:cNvPr>
          <p:cNvSpPr/>
          <p:nvPr/>
        </p:nvSpPr>
        <p:spPr>
          <a:xfrm>
            <a:off x="455543" y="1587492"/>
            <a:ext cx="2385053" cy="348878"/>
          </a:xfrm>
          <a:prstGeom prst="rect">
            <a:avLst/>
          </a:prstGeom>
        </p:spPr>
        <p:txBody>
          <a:bodyPr wrap="square">
            <a:spAutoFit/>
          </a:bodyPr>
          <a:lstStyle/>
          <a:p>
            <a:r>
              <a:rPr lang="en-IN" sz="1667" b="1" dirty="0">
                <a:solidFill>
                  <a:srgbClr val="92D050"/>
                </a:solidFill>
              </a:rPr>
              <a:t>Amino acid</a:t>
            </a:r>
            <a:endParaRPr lang="en-IN" sz="1667" dirty="0">
              <a:solidFill>
                <a:srgbClr val="92D050"/>
              </a:solidFill>
            </a:endParaRPr>
          </a:p>
        </p:txBody>
      </p:sp>
      <p:pic>
        <p:nvPicPr>
          <p:cNvPr id="13" name="Content Placeholder 5" descr="trna.gif">
            <a:extLst>
              <a:ext uri="{FF2B5EF4-FFF2-40B4-BE49-F238E27FC236}">
                <a16:creationId xmlns:a16="http://schemas.microsoft.com/office/drawing/2014/main" id="{53B87F5C-9B15-1D47-8DE4-28B667B0F802}"/>
              </a:ext>
            </a:extLst>
          </p:cNvPr>
          <p:cNvPicPr>
            <a:picLocks noChangeAspect="1"/>
          </p:cNvPicPr>
          <p:nvPr/>
        </p:nvPicPr>
        <p:blipFill>
          <a:blip r:embed="rId4" cstate="print"/>
          <a:stretch>
            <a:fillRect/>
          </a:stretch>
        </p:blipFill>
        <p:spPr>
          <a:xfrm>
            <a:off x="5360876" y="1474575"/>
            <a:ext cx="1437677" cy="1788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strVal val="#ppt_w*0.70"/>
                                          </p:val>
                                        </p:tav>
                                        <p:tav tm="100000">
                                          <p:val>
                                            <p:strVal val="#ppt_w"/>
                                          </p:val>
                                        </p:tav>
                                      </p:tavLst>
                                    </p:anim>
                                    <p:anim calcmode="lin" valueType="num">
                                      <p:cBhvr>
                                        <p:cTn id="40" dur="1000" fill="hold"/>
                                        <p:tgtEl>
                                          <p:spTgt spid="9"/>
                                        </p:tgtEl>
                                        <p:attrNameLst>
                                          <p:attrName>ppt_h</p:attrName>
                                        </p:attrNameLst>
                                      </p:cBhvr>
                                      <p:tavLst>
                                        <p:tav tm="0">
                                          <p:val>
                                            <p:strVal val="#ppt_h"/>
                                          </p:val>
                                        </p:tav>
                                        <p:tav tm="100000">
                                          <p:val>
                                            <p:strVal val="#ppt_h"/>
                                          </p:val>
                                        </p:tav>
                                      </p:tavLst>
                                    </p:anim>
                                    <p:animEffect transition="in" filter="fade">
                                      <p:cBhvr>
                                        <p:cTn id="41" dur="10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p:val>
                                            <p:strVal val="#ppt_w*0.70"/>
                                          </p:val>
                                        </p:tav>
                                        <p:tav tm="100000">
                                          <p:val>
                                            <p:strVal val="#ppt_w"/>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animEffect transition="in" filter="fade">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1000" fill="hold"/>
                                        <p:tgtEl>
                                          <p:spTgt spid="11"/>
                                        </p:tgtEl>
                                        <p:attrNameLst>
                                          <p:attrName>ppt_w</p:attrName>
                                        </p:attrNameLst>
                                      </p:cBhvr>
                                      <p:tavLst>
                                        <p:tav tm="0">
                                          <p:val>
                                            <p:strVal val="#ppt_w*0.70"/>
                                          </p:val>
                                        </p:tav>
                                        <p:tav tm="100000">
                                          <p:val>
                                            <p:strVal val="#ppt_w"/>
                                          </p:val>
                                        </p:tav>
                                      </p:tavLst>
                                    </p:anim>
                                    <p:anim calcmode="lin" valueType="num">
                                      <p:cBhvr>
                                        <p:cTn id="54" dur="1000" fill="hold"/>
                                        <p:tgtEl>
                                          <p:spTgt spid="11"/>
                                        </p:tgtEl>
                                        <p:attrNameLst>
                                          <p:attrName>ppt_h</p:attrName>
                                        </p:attrNameLst>
                                      </p:cBhvr>
                                      <p:tavLst>
                                        <p:tav tm="0">
                                          <p:val>
                                            <p:strVal val="#ppt_h"/>
                                          </p:val>
                                        </p:tav>
                                        <p:tav tm="100000">
                                          <p:val>
                                            <p:strVal val="#ppt_h"/>
                                          </p:val>
                                        </p:tav>
                                      </p:tavLst>
                                    </p:anim>
                                    <p:animEffect transition="in" filter="fade">
                                      <p:cBhvr>
                                        <p:cTn id="55" dur="10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1+#ppt_w/2"/>
                                          </p:val>
                                        </p:tav>
                                        <p:tav tm="100000">
                                          <p:val>
                                            <p:strVal val="#ppt_x"/>
                                          </p:val>
                                        </p:tav>
                                      </p:tavLst>
                                    </p:anim>
                                    <p:anim calcmode="lin" valueType="num">
                                      <p:cBhvr additive="base">
                                        <p:cTn id="6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389097"/>
          </a:xfrm>
        </p:spPr>
        <p:txBody>
          <a:bodyPr>
            <a:normAutofit fontScale="90000"/>
          </a:bodyPr>
          <a:lstStyle/>
          <a:p>
            <a:r>
              <a:rPr lang="en-IN" sz="2000" b="1" dirty="0">
                <a:solidFill>
                  <a:srgbClr val="FFFF00"/>
                </a:solidFill>
              </a:rPr>
              <a:t>Clover leaf like </a:t>
            </a:r>
            <a:r>
              <a:rPr lang="en-IN" sz="2000" dirty="0"/>
              <a:t>Secondary structure of </a:t>
            </a:r>
            <a:r>
              <a:rPr lang="en-IN" sz="2000" dirty="0" err="1"/>
              <a:t>tRNA</a:t>
            </a:r>
            <a:endParaRPr lang="en-IN" sz="2000" dirty="0"/>
          </a:p>
        </p:txBody>
      </p:sp>
      <p:pic>
        <p:nvPicPr>
          <p:cNvPr id="2051" name="Picture 3"/>
          <p:cNvPicPr>
            <a:picLocks noChangeAspect="1" noChangeArrowheads="1"/>
          </p:cNvPicPr>
          <p:nvPr/>
        </p:nvPicPr>
        <p:blipFill>
          <a:blip r:embed="rId3" cstate="print"/>
          <a:srcRect l="37329" t="25101" r="30295" b="11407"/>
          <a:stretch>
            <a:fillRect/>
          </a:stretch>
        </p:blipFill>
        <p:spPr bwMode="auto">
          <a:xfrm>
            <a:off x="5320034" y="1309327"/>
            <a:ext cx="2340260" cy="258028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l="53617" t="24550" r="5172" b="21946"/>
          <a:stretch>
            <a:fillRect/>
          </a:stretch>
        </p:blipFill>
        <p:spPr bwMode="auto">
          <a:xfrm>
            <a:off x="4659960" y="589247"/>
            <a:ext cx="3368424" cy="3780420"/>
          </a:xfrm>
          <a:prstGeom prst="rect">
            <a:avLst/>
          </a:prstGeom>
          <a:noFill/>
          <a:ln w="9525">
            <a:noFill/>
            <a:miter lim="800000"/>
            <a:headEnd/>
            <a:tailEnd/>
          </a:ln>
        </p:spPr>
      </p:pic>
      <p:grpSp>
        <p:nvGrpSpPr>
          <p:cNvPr id="10" name="Group 9"/>
          <p:cNvGrpSpPr/>
          <p:nvPr/>
        </p:nvGrpSpPr>
        <p:grpSpPr>
          <a:xfrm>
            <a:off x="819534" y="529241"/>
            <a:ext cx="3540393" cy="3840427"/>
            <a:chOff x="323528" y="1556792"/>
            <a:chExt cx="4248472" cy="4608512"/>
          </a:xfrm>
        </p:grpSpPr>
        <p:sp>
          <p:nvSpPr>
            <p:cNvPr id="9" name="Rectangle 8"/>
            <p:cNvSpPr/>
            <p:nvPr/>
          </p:nvSpPr>
          <p:spPr>
            <a:xfrm>
              <a:off x="323528" y="1556792"/>
              <a:ext cx="4248472" cy="46085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pic>
          <p:nvPicPr>
            <p:cNvPr id="8" name="Content Placeholder 5" descr="trna.gif"/>
            <p:cNvPicPr>
              <a:picLocks noChangeAspect="1"/>
            </p:cNvPicPr>
            <p:nvPr/>
          </p:nvPicPr>
          <p:blipFill>
            <a:blip r:embed="rId5" cstate="print"/>
            <a:stretch>
              <a:fillRect/>
            </a:stretch>
          </p:blipFill>
          <p:spPr>
            <a:xfrm>
              <a:off x="683568" y="1628800"/>
              <a:ext cx="3335322" cy="4525963"/>
            </a:xfrm>
            <a:prstGeom prst="rect">
              <a:avLst/>
            </a:prstGeom>
          </p:spPr>
        </p:pic>
      </p:grpSp>
      <p:pic>
        <p:nvPicPr>
          <p:cNvPr id="11" name="Content Placeholder 5" descr="trna.gif"/>
          <p:cNvPicPr>
            <a:picLocks noChangeAspect="1"/>
          </p:cNvPicPr>
          <p:nvPr/>
        </p:nvPicPr>
        <p:blipFill>
          <a:blip r:embed="rId5" cstate="print"/>
          <a:stretch>
            <a:fillRect/>
          </a:stretch>
        </p:blipFill>
        <p:spPr>
          <a:xfrm rot="357437">
            <a:off x="4992674" y="303252"/>
            <a:ext cx="2779435" cy="3771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333"/>
            <a:ext cx="8229600" cy="952500"/>
          </a:xfrm>
        </p:spPr>
        <p:txBody>
          <a:bodyPr>
            <a:normAutofit/>
          </a:bodyPr>
          <a:lstStyle/>
          <a:p>
            <a:r>
              <a:rPr lang="en-IN" sz="2000" dirty="0" err="1"/>
              <a:t>tRNA</a:t>
            </a:r>
            <a:r>
              <a:rPr lang="en-IN" sz="2000" dirty="0"/>
              <a:t> is a compact, </a:t>
            </a:r>
            <a:r>
              <a:rPr lang="en-IN" sz="2000" b="1" dirty="0">
                <a:solidFill>
                  <a:srgbClr val="FFFF00"/>
                </a:solidFill>
              </a:rPr>
              <a:t>inverted L shaped </a:t>
            </a:r>
            <a:r>
              <a:rPr lang="en-IN" sz="2000" dirty="0"/>
              <a:t>molecule in actual structure</a:t>
            </a:r>
          </a:p>
        </p:txBody>
      </p:sp>
      <p:pic>
        <p:nvPicPr>
          <p:cNvPr id="2050" name="Picture 2"/>
          <p:cNvPicPr>
            <a:picLocks noChangeAspect="1" noChangeArrowheads="1"/>
          </p:cNvPicPr>
          <p:nvPr/>
        </p:nvPicPr>
        <p:blipFill>
          <a:blip r:embed="rId3" cstate="print"/>
          <a:srcRect l="16794" t="21946" r="18454" b="10133"/>
          <a:stretch>
            <a:fillRect/>
          </a:stretch>
        </p:blipFill>
        <p:spPr bwMode="auto">
          <a:xfrm>
            <a:off x="1331640" y="583094"/>
            <a:ext cx="6420713" cy="3786574"/>
          </a:xfrm>
          <a:prstGeom prst="rect">
            <a:avLst/>
          </a:prstGeom>
          <a:noFill/>
          <a:ln w="9525">
            <a:noFill/>
            <a:miter lim="800000"/>
            <a:headEnd/>
            <a:tailEnd/>
          </a:ln>
        </p:spPr>
      </p:pic>
      <p:sp>
        <p:nvSpPr>
          <p:cNvPr id="6" name="Half Frame 5"/>
          <p:cNvSpPr/>
          <p:nvPr/>
        </p:nvSpPr>
        <p:spPr>
          <a:xfrm>
            <a:off x="2231740" y="943134"/>
            <a:ext cx="1920213" cy="3060340"/>
          </a:xfrm>
          <a:prstGeom prst="halfFrame">
            <a:avLst>
              <a:gd name="adj1" fmla="val 20833"/>
              <a:gd name="adj2" fmla="val 21661"/>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0.70"/>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27" y="-201605"/>
            <a:ext cx="8196749" cy="817273"/>
          </a:xfrm>
        </p:spPr>
        <p:txBody>
          <a:bodyPr>
            <a:normAutofit/>
          </a:bodyPr>
          <a:lstStyle/>
          <a:p>
            <a:r>
              <a:rPr lang="en-IN" sz="2000" b="1" dirty="0"/>
              <a:t>Translation</a:t>
            </a:r>
          </a:p>
        </p:txBody>
      </p:sp>
      <p:sp>
        <p:nvSpPr>
          <p:cNvPr id="3" name="Content Placeholder 2"/>
          <p:cNvSpPr>
            <a:spLocks noGrp="1"/>
          </p:cNvSpPr>
          <p:nvPr>
            <p:ph idx="1"/>
          </p:nvPr>
        </p:nvSpPr>
        <p:spPr>
          <a:xfrm>
            <a:off x="116596" y="351640"/>
            <a:ext cx="8856983" cy="4140460"/>
          </a:xfrm>
        </p:spPr>
        <p:txBody>
          <a:bodyPr>
            <a:noAutofit/>
          </a:bodyPr>
          <a:lstStyle/>
          <a:p>
            <a:pPr algn="just"/>
            <a:r>
              <a:rPr lang="en-IN" sz="1800" dirty="0"/>
              <a:t>Translation refers to the </a:t>
            </a:r>
            <a:r>
              <a:rPr lang="en-IN" sz="1800" b="1" dirty="0">
                <a:solidFill>
                  <a:srgbClr val="FFFF00"/>
                </a:solidFill>
              </a:rPr>
              <a:t>process of polymerisation of amino acids to </a:t>
            </a:r>
            <a:r>
              <a:rPr lang="en-IN" sz="1800" dirty="0">
                <a:solidFill>
                  <a:srgbClr val="FFFF00"/>
                </a:solidFill>
              </a:rPr>
              <a:t>form a </a:t>
            </a:r>
            <a:r>
              <a:rPr lang="en-IN" sz="1800" b="1" dirty="0">
                <a:solidFill>
                  <a:srgbClr val="FFFF00"/>
                </a:solidFill>
              </a:rPr>
              <a:t>polypeptide.</a:t>
            </a:r>
          </a:p>
          <a:p>
            <a:pPr algn="just"/>
            <a:r>
              <a:rPr lang="en-IN" sz="1800" dirty="0"/>
              <a:t>The </a:t>
            </a:r>
            <a:r>
              <a:rPr lang="en-IN" sz="1800" dirty="0">
                <a:solidFill>
                  <a:srgbClr val="FFFF00"/>
                </a:solidFill>
              </a:rPr>
              <a:t>sequence of bases (Genetic codes/triplet Codons) in the mRNA </a:t>
            </a:r>
            <a:r>
              <a:rPr lang="en-IN" sz="1800" b="1" dirty="0">
                <a:solidFill>
                  <a:srgbClr val="FFFF00"/>
                </a:solidFill>
              </a:rPr>
              <a:t>defines the order and sequence of amino acids</a:t>
            </a:r>
            <a:r>
              <a:rPr lang="en-IN" sz="1800" dirty="0"/>
              <a:t> (</a:t>
            </a:r>
            <a:r>
              <a:rPr lang="en-IN" sz="1800" i="1" dirty="0"/>
              <a:t>joined by peptide bonds</a:t>
            </a:r>
            <a:r>
              <a:rPr lang="en-IN" sz="1800" dirty="0"/>
              <a:t>).</a:t>
            </a:r>
          </a:p>
          <a:p>
            <a:pPr algn="just"/>
            <a:r>
              <a:rPr lang="en-IN" sz="1800" dirty="0"/>
              <a:t>Formation of a peptide bond </a:t>
            </a:r>
            <a:r>
              <a:rPr lang="en-IN" sz="1800" b="1" dirty="0">
                <a:solidFill>
                  <a:srgbClr val="FFFF00"/>
                </a:solidFill>
              </a:rPr>
              <a:t>requires energy. </a:t>
            </a:r>
          </a:p>
        </p:txBody>
      </p:sp>
      <p:grpSp>
        <p:nvGrpSpPr>
          <p:cNvPr id="4" name="Group 3">
            <a:extLst>
              <a:ext uri="{FF2B5EF4-FFF2-40B4-BE49-F238E27FC236}">
                <a16:creationId xmlns:a16="http://schemas.microsoft.com/office/drawing/2014/main" id="{ABB571CD-2CDD-0149-8BDB-DBC4030B4E6D}"/>
              </a:ext>
            </a:extLst>
          </p:cNvPr>
          <p:cNvGrpSpPr/>
          <p:nvPr/>
        </p:nvGrpSpPr>
        <p:grpSpPr>
          <a:xfrm>
            <a:off x="2654958" y="4559826"/>
            <a:ext cx="1641796" cy="1105986"/>
            <a:chOff x="2808382" y="3426547"/>
            <a:chExt cx="1641796" cy="1105986"/>
          </a:xfrm>
        </p:grpSpPr>
        <p:sp>
          <p:nvSpPr>
            <p:cNvPr id="5" name="Rectangle 4">
              <a:extLst>
                <a:ext uri="{FF2B5EF4-FFF2-40B4-BE49-F238E27FC236}">
                  <a16:creationId xmlns:a16="http://schemas.microsoft.com/office/drawing/2014/main" id="{58DF24AF-ED75-F647-A180-4A183965A414}"/>
                </a:ext>
              </a:extLst>
            </p:cNvPr>
            <p:cNvSpPr/>
            <p:nvPr/>
          </p:nvSpPr>
          <p:spPr>
            <a:xfrm>
              <a:off x="2808382" y="3840036"/>
              <a:ext cx="1641796" cy="692497"/>
            </a:xfrm>
            <a:prstGeom prst="rect">
              <a:avLst/>
            </a:prstGeom>
          </p:spPr>
          <p:txBody>
            <a:bodyPr wrap="none">
              <a:spAutoFit/>
            </a:bodyPr>
            <a:lstStyle/>
            <a:p>
              <a:pPr algn="ctr"/>
              <a:r>
                <a:rPr lang="en-US" sz="1400" b="1" dirty="0"/>
                <a:t>Protein</a:t>
              </a:r>
            </a:p>
            <a:p>
              <a:pPr lvl="0" algn="ctr"/>
              <a:r>
                <a:rPr lang="en-US" sz="1100" b="1" dirty="0">
                  <a:solidFill>
                    <a:prstClr val="white"/>
                  </a:solidFill>
                </a:rPr>
                <a:t>(Polymer of amino acids)</a:t>
              </a:r>
              <a:endParaRPr lang="en-US" sz="1100" dirty="0">
                <a:solidFill>
                  <a:prstClr val="white"/>
                </a:solidFill>
              </a:endParaRPr>
            </a:p>
            <a:p>
              <a:pPr algn="ctr"/>
              <a:endParaRPr lang="en-US" sz="1400" dirty="0"/>
            </a:p>
          </p:txBody>
        </p:sp>
        <p:grpSp>
          <p:nvGrpSpPr>
            <p:cNvPr id="6" name="Group 5">
              <a:extLst>
                <a:ext uri="{FF2B5EF4-FFF2-40B4-BE49-F238E27FC236}">
                  <a16:creationId xmlns:a16="http://schemas.microsoft.com/office/drawing/2014/main" id="{60380F8F-4404-0E46-9E75-781A003A5647}"/>
                </a:ext>
              </a:extLst>
            </p:cNvPr>
            <p:cNvGrpSpPr/>
            <p:nvPr/>
          </p:nvGrpSpPr>
          <p:grpSpPr>
            <a:xfrm rot="1163083">
              <a:off x="3341059" y="3426547"/>
              <a:ext cx="576742" cy="420686"/>
              <a:chOff x="5308912" y="669032"/>
              <a:chExt cx="1225935" cy="1370856"/>
            </a:xfrm>
          </p:grpSpPr>
          <p:grpSp>
            <p:nvGrpSpPr>
              <p:cNvPr id="7" name="Group 6">
                <a:extLst>
                  <a:ext uri="{FF2B5EF4-FFF2-40B4-BE49-F238E27FC236}">
                    <a16:creationId xmlns:a16="http://schemas.microsoft.com/office/drawing/2014/main" id="{C72CE24F-546B-7B49-BC75-A5F3A1502C06}"/>
                  </a:ext>
                </a:extLst>
              </p:cNvPr>
              <p:cNvGrpSpPr/>
              <p:nvPr/>
            </p:nvGrpSpPr>
            <p:grpSpPr>
              <a:xfrm>
                <a:off x="5336881" y="759669"/>
                <a:ext cx="1179335" cy="1201478"/>
                <a:chOff x="5151986" y="759669"/>
                <a:chExt cx="1179335" cy="1201478"/>
              </a:xfrm>
            </p:grpSpPr>
            <p:sp>
              <p:nvSpPr>
                <p:cNvPr id="12" name="Freeform 11">
                  <a:extLst>
                    <a:ext uri="{FF2B5EF4-FFF2-40B4-BE49-F238E27FC236}">
                      <a16:creationId xmlns:a16="http://schemas.microsoft.com/office/drawing/2014/main" id="{138F5144-EDD6-6F42-9183-76F9CC4CCFFD}"/>
                    </a:ext>
                  </a:extLst>
                </p:cNvPr>
                <p:cNvSpPr/>
                <p:nvPr/>
              </p:nvSpPr>
              <p:spPr>
                <a:xfrm>
                  <a:off x="5220072" y="828718"/>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478FFE2-394F-8A41-BE14-07B2216F6FC7}"/>
                    </a:ext>
                  </a:extLst>
                </p:cNvPr>
                <p:cNvSpPr/>
                <p:nvPr/>
              </p:nvSpPr>
              <p:spPr>
                <a:xfrm rot="8137718">
                  <a:off x="5151986" y="759669"/>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6250F41-8F78-9D42-AE48-778C1F5B9047}"/>
                  </a:ext>
                </a:extLst>
              </p:cNvPr>
              <p:cNvGrpSpPr/>
              <p:nvPr/>
            </p:nvGrpSpPr>
            <p:grpSpPr>
              <a:xfrm>
                <a:off x="5308912" y="669032"/>
                <a:ext cx="1225935" cy="1370856"/>
                <a:chOff x="5285393" y="-302823"/>
                <a:chExt cx="1225935" cy="1370856"/>
              </a:xfrm>
            </p:grpSpPr>
            <p:sp>
              <p:nvSpPr>
                <p:cNvPr id="9" name="Freeform 8">
                  <a:extLst>
                    <a:ext uri="{FF2B5EF4-FFF2-40B4-BE49-F238E27FC236}">
                      <a16:creationId xmlns:a16="http://schemas.microsoft.com/office/drawing/2014/main" id="{B59D50E3-894C-4F4E-8E55-464B6CA9D326}"/>
                    </a:ext>
                  </a:extLst>
                </p:cNvPr>
                <p:cNvSpPr/>
                <p:nvPr/>
              </p:nvSpPr>
              <p:spPr>
                <a:xfrm rot="14107093">
                  <a:off x="5376289" y="-313413"/>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B287E16E-21A8-6A43-9B41-6828F977F3D5}"/>
                    </a:ext>
                  </a:extLst>
                </p:cNvPr>
                <p:cNvSpPr/>
                <p:nvPr/>
              </p:nvSpPr>
              <p:spPr>
                <a:xfrm rot="12915046">
                  <a:off x="5285393" y="-64396"/>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144258E7-BF1C-6740-8449-A08DAB123FC0}"/>
                    </a:ext>
                  </a:extLst>
                </p:cNvPr>
                <p:cNvSpPr/>
                <p:nvPr/>
              </p:nvSpPr>
              <p:spPr>
                <a:xfrm rot="8130685">
                  <a:off x="5400079" y="-188610"/>
                  <a:ext cx="1111249" cy="1132429"/>
                </a:xfrm>
                <a:custGeom>
                  <a:avLst/>
                  <a:gdLst>
                    <a:gd name="connsiteX0" fmla="*/ 557796 w 1111249"/>
                    <a:gd name="connsiteY0" fmla="*/ 37556 h 1132429"/>
                    <a:gd name="connsiteX1" fmla="*/ 473575 w 1111249"/>
                    <a:gd name="connsiteY1" fmla="*/ 49587 h 1132429"/>
                    <a:gd name="connsiteX2" fmla="*/ 365291 w 1111249"/>
                    <a:gd name="connsiteY2" fmla="*/ 61619 h 1132429"/>
                    <a:gd name="connsiteX3" fmla="*/ 305133 w 1111249"/>
                    <a:gd name="connsiteY3" fmla="*/ 73650 h 1132429"/>
                    <a:gd name="connsiteX4" fmla="*/ 160754 w 1111249"/>
                    <a:gd name="connsiteY4" fmla="*/ 157871 h 1132429"/>
                    <a:gd name="connsiteX5" fmla="*/ 100596 w 1111249"/>
                    <a:gd name="connsiteY5" fmla="*/ 218029 h 1132429"/>
                    <a:gd name="connsiteX6" fmla="*/ 100596 w 1111249"/>
                    <a:gd name="connsiteY6" fmla="*/ 326314 h 1132429"/>
                    <a:gd name="connsiteX7" fmla="*/ 124659 w 1111249"/>
                    <a:gd name="connsiteY7" fmla="*/ 398503 h 1132429"/>
                    <a:gd name="connsiteX8" fmla="*/ 184817 w 1111249"/>
                    <a:gd name="connsiteY8" fmla="*/ 470693 h 1132429"/>
                    <a:gd name="connsiteX9" fmla="*/ 64501 w 1111249"/>
                    <a:gd name="connsiteY9" fmla="*/ 699293 h 1132429"/>
                    <a:gd name="connsiteX10" fmla="*/ 16375 w 1111249"/>
                    <a:gd name="connsiteY10" fmla="*/ 759450 h 1132429"/>
                    <a:gd name="connsiteX11" fmla="*/ 16375 w 1111249"/>
                    <a:gd name="connsiteY11" fmla="*/ 891798 h 1132429"/>
                    <a:gd name="connsiteX12" fmla="*/ 64501 w 1111249"/>
                    <a:gd name="connsiteY12" fmla="*/ 963987 h 1132429"/>
                    <a:gd name="connsiteX13" fmla="*/ 136691 w 1111249"/>
                    <a:gd name="connsiteY13" fmla="*/ 988050 h 1132429"/>
                    <a:gd name="connsiteX14" fmla="*/ 269038 w 1111249"/>
                    <a:gd name="connsiteY14" fmla="*/ 988050 h 1132429"/>
                    <a:gd name="connsiteX15" fmla="*/ 317164 w 1111249"/>
                    <a:gd name="connsiteY15" fmla="*/ 891798 h 1132429"/>
                    <a:gd name="connsiteX16" fmla="*/ 341228 w 1111249"/>
                    <a:gd name="connsiteY16" fmla="*/ 855703 h 1132429"/>
                    <a:gd name="connsiteX17" fmla="*/ 377322 w 1111249"/>
                    <a:gd name="connsiteY17" fmla="*/ 843671 h 1132429"/>
                    <a:gd name="connsiteX18" fmla="*/ 413417 w 1111249"/>
                    <a:gd name="connsiteY18" fmla="*/ 867735 h 1132429"/>
                    <a:gd name="connsiteX19" fmla="*/ 425449 w 1111249"/>
                    <a:gd name="connsiteY19" fmla="*/ 927893 h 1132429"/>
                    <a:gd name="connsiteX20" fmla="*/ 437480 w 1111249"/>
                    <a:gd name="connsiteY20" fmla="*/ 1036177 h 1132429"/>
                    <a:gd name="connsiteX21" fmla="*/ 473575 w 1111249"/>
                    <a:gd name="connsiteY21" fmla="*/ 1108366 h 1132429"/>
                    <a:gd name="connsiteX22" fmla="*/ 509670 w 1111249"/>
                    <a:gd name="connsiteY22" fmla="*/ 1132429 h 1132429"/>
                    <a:gd name="connsiteX23" fmla="*/ 557796 w 1111249"/>
                    <a:gd name="connsiteY23" fmla="*/ 1120398 h 1132429"/>
                    <a:gd name="connsiteX24" fmla="*/ 617954 w 1111249"/>
                    <a:gd name="connsiteY24" fmla="*/ 1036177 h 1132429"/>
                    <a:gd name="connsiteX25" fmla="*/ 593891 w 1111249"/>
                    <a:gd name="connsiteY25" fmla="*/ 879766 h 1132429"/>
                    <a:gd name="connsiteX26" fmla="*/ 521701 w 1111249"/>
                    <a:gd name="connsiteY26" fmla="*/ 783514 h 1132429"/>
                    <a:gd name="connsiteX27" fmla="*/ 485607 w 1111249"/>
                    <a:gd name="connsiteY27" fmla="*/ 747419 h 1132429"/>
                    <a:gd name="connsiteX28" fmla="*/ 425449 w 1111249"/>
                    <a:gd name="connsiteY28" fmla="*/ 735387 h 1132429"/>
                    <a:gd name="connsiteX29" fmla="*/ 389354 w 1111249"/>
                    <a:gd name="connsiteY29" fmla="*/ 687261 h 1132429"/>
                    <a:gd name="connsiteX30" fmla="*/ 365291 w 1111249"/>
                    <a:gd name="connsiteY30" fmla="*/ 615071 h 1132429"/>
                    <a:gd name="connsiteX31" fmla="*/ 413417 w 1111249"/>
                    <a:gd name="connsiteY31" fmla="*/ 591008 h 1132429"/>
                    <a:gd name="connsiteX32" fmla="*/ 473575 w 1111249"/>
                    <a:gd name="connsiteY32" fmla="*/ 663198 h 1132429"/>
                    <a:gd name="connsiteX33" fmla="*/ 497638 w 1111249"/>
                    <a:gd name="connsiteY33" fmla="*/ 783514 h 1132429"/>
                    <a:gd name="connsiteX34" fmla="*/ 533733 w 1111249"/>
                    <a:gd name="connsiteY34" fmla="*/ 819608 h 1132429"/>
                    <a:gd name="connsiteX35" fmla="*/ 569828 w 1111249"/>
                    <a:gd name="connsiteY35" fmla="*/ 843671 h 1132429"/>
                    <a:gd name="connsiteX36" fmla="*/ 605922 w 1111249"/>
                    <a:gd name="connsiteY36" fmla="*/ 831640 h 1132429"/>
                    <a:gd name="connsiteX37" fmla="*/ 666080 w 1111249"/>
                    <a:gd name="connsiteY37" fmla="*/ 771482 h 1132429"/>
                    <a:gd name="connsiteX38" fmla="*/ 714207 w 1111249"/>
                    <a:gd name="connsiteY38" fmla="*/ 759450 h 1132429"/>
                    <a:gd name="connsiteX39" fmla="*/ 774364 w 1111249"/>
                    <a:gd name="connsiteY39" fmla="*/ 771482 h 1132429"/>
                    <a:gd name="connsiteX40" fmla="*/ 786396 w 1111249"/>
                    <a:gd name="connsiteY40" fmla="*/ 807577 h 1132429"/>
                    <a:gd name="connsiteX41" fmla="*/ 762333 w 1111249"/>
                    <a:gd name="connsiteY41" fmla="*/ 867735 h 1132429"/>
                    <a:gd name="connsiteX42" fmla="*/ 666080 w 1111249"/>
                    <a:gd name="connsiteY42" fmla="*/ 903829 h 1132429"/>
                    <a:gd name="connsiteX43" fmla="*/ 617954 w 1111249"/>
                    <a:gd name="connsiteY43" fmla="*/ 927893 h 1132429"/>
                    <a:gd name="connsiteX44" fmla="*/ 605922 w 1111249"/>
                    <a:gd name="connsiteY44" fmla="*/ 1024145 h 1132429"/>
                    <a:gd name="connsiteX45" fmla="*/ 642017 w 1111249"/>
                    <a:gd name="connsiteY45" fmla="*/ 1036177 h 1132429"/>
                    <a:gd name="connsiteX46" fmla="*/ 834522 w 1111249"/>
                    <a:gd name="connsiteY46" fmla="*/ 1024145 h 1132429"/>
                    <a:gd name="connsiteX47" fmla="*/ 894680 w 1111249"/>
                    <a:gd name="connsiteY47" fmla="*/ 988050 h 1132429"/>
                    <a:gd name="connsiteX48" fmla="*/ 990933 w 1111249"/>
                    <a:gd name="connsiteY48" fmla="*/ 879766 h 1132429"/>
                    <a:gd name="connsiteX49" fmla="*/ 1014996 w 1111249"/>
                    <a:gd name="connsiteY49" fmla="*/ 819608 h 1132429"/>
                    <a:gd name="connsiteX50" fmla="*/ 1002964 w 1111249"/>
                    <a:gd name="connsiteY50" fmla="*/ 747419 h 1132429"/>
                    <a:gd name="connsiteX51" fmla="*/ 870617 w 1111249"/>
                    <a:gd name="connsiteY51" fmla="*/ 663198 h 1132429"/>
                    <a:gd name="connsiteX52" fmla="*/ 834522 w 1111249"/>
                    <a:gd name="connsiteY52" fmla="*/ 627103 h 1132429"/>
                    <a:gd name="connsiteX53" fmla="*/ 702175 w 1111249"/>
                    <a:gd name="connsiteY53" fmla="*/ 615071 h 1132429"/>
                    <a:gd name="connsiteX54" fmla="*/ 678112 w 1111249"/>
                    <a:gd name="connsiteY54" fmla="*/ 578977 h 1132429"/>
                    <a:gd name="connsiteX55" fmla="*/ 714207 w 1111249"/>
                    <a:gd name="connsiteY55" fmla="*/ 518819 h 1132429"/>
                    <a:gd name="connsiteX56" fmla="*/ 750301 w 1111249"/>
                    <a:gd name="connsiteY56" fmla="*/ 506787 h 1132429"/>
                    <a:gd name="connsiteX57" fmla="*/ 846554 w 1111249"/>
                    <a:gd name="connsiteY57" fmla="*/ 518819 h 1132429"/>
                    <a:gd name="connsiteX58" fmla="*/ 870617 w 1111249"/>
                    <a:gd name="connsiteY58" fmla="*/ 554914 h 1132429"/>
                    <a:gd name="connsiteX59" fmla="*/ 906712 w 1111249"/>
                    <a:gd name="connsiteY59" fmla="*/ 639135 h 1132429"/>
                    <a:gd name="connsiteX60" fmla="*/ 930775 w 1111249"/>
                    <a:gd name="connsiteY60" fmla="*/ 699293 h 1132429"/>
                    <a:gd name="connsiteX61" fmla="*/ 1014996 w 1111249"/>
                    <a:gd name="connsiteY61" fmla="*/ 663198 h 1132429"/>
                    <a:gd name="connsiteX62" fmla="*/ 966870 w 1111249"/>
                    <a:gd name="connsiteY62" fmla="*/ 386471 h 1132429"/>
                    <a:gd name="connsiteX63" fmla="*/ 918743 w 1111249"/>
                    <a:gd name="connsiteY63" fmla="*/ 350377 h 1132429"/>
                    <a:gd name="connsiteX64" fmla="*/ 870617 w 1111249"/>
                    <a:gd name="connsiteY64" fmla="*/ 338345 h 1132429"/>
                    <a:gd name="connsiteX65" fmla="*/ 690143 w 1111249"/>
                    <a:gd name="connsiteY65" fmla="*/ 362408 h 1132429"/>
                    <a:gd name="connsiteX66" fmla="*/ 557796 w 1111249"/>
                    <a:gd name="connsiteY66" fmla="*/ 470693 h 1132429"/>
                    <a:gd name="connsiteX67" fmla="*/ 509670 w 1111249"/>
                    <a:gd name="connsiteY67" fmla="*/ 494756 h 1132429"/>
                    <a:gd name="connsiteX68" fmla="*/ 377322 w 1111249"/>
                    <a:gd name="connsiteY68" fmla="*/ 386471 h 1132429"/>
                    <a:gd name="connsiteX69" fmla="*/ 329196 w 1111249"/>
                    <a:gd name="connsiteY69" fmla="*/ 326314 h 1132429"/>
                    <a:gd name="connsiteX70" fmla="*/ 353259 w 1111249"/>
                    <a:gd name="connsiteY70" fmla="*/ 278187 h 1132429"/>
                    <a:gd name="connsiteX71" fmla="*/ 497638 w 1111249"/>
                    <a:gd name="connsiteY71" fmla="*/ 290219 h 1132429"/>
                    <a:gd name="connsiteX72" fmla="*/ 533733 w 1111249"/>
                    <a:gd name="connsiteY72" fmla="*/ 314282 h 1132429"/>
                    <a:gd name="connsiteX73" fmla="*/ 581859 w 1111249"/>
                    <a:gd name="connsiteY73" fmla="*/ 386471 h 1132429"/>
                    <a:gd name="connsiteX74" fmla="*/ 617954 w 1111249"/>
                    <a:gd name="connsiteY74" fmla="*/ 398503 h 1132429"/>
                    <a:gd name="connsiteX75" fmla="*/ 629986 w 1111249"/>
                    <a:gd name="connsiteY75" fmla="*/ 278187 h 1132429"/>
                    <a:gd name="connsiteX76" fmla="*/ 666080 w 1111249"/>
                    <a:gd name="connsiteY76" fmla="*/ 290219 h 1132429"/>
                    <a:gd name="connsiteX77" fmla="*/ 750301 w 1111249"/>
                    <a:gd name="connsiteY77" fmla="*/ 362408 h 1132429"/>
                    <a:gd name="connsiteX78" fmla="*/ 846554 w 1111249"/>
                    <a:gd name="connsiteY78" fmla="*/ 398503 h 1132429"/>
                    <a:gd name="connsiteX79" fmla="*/ 918743 w 1111249"/>
                    <a:gd name="connsiteY79" fmla="*/ 422566 h 1132429"/>
                    <a:gd name="connsiteX80" fmla="*/ 942807 w 1111249"/>
                    <a:gd name="connsiteY80" fmla="*/ 446629 h 1132429"/>
                    <a:gd name="connsiteX81" fmla="*/ 966870 w 1111249"/>
                    <a:gd name="connsiteY81" fmla="*/ 518819 h 1132429"/>
                    <a:gd name="connsiteX82" fmla="*/ 1002964 w 1111249"/>
                    <a:gd name="connsiteY82" fmla="*/ 530850 h 1132429"/>
                    <a:gd name="connsiteX83" fmla="*/ 1039059 w 1111249"/>
                    <a:gd name="connsiteY83" fmla="*/ 494756 h 1132429"/>
                    <a:gd name="connsiteX84" fmla="*/ 1099217 w 1111249"/>
                    <a:gd name="connsiteY84" fmla="*/ 350377 h 1132429"/>
                    <a:gd name="connsiteX85" fmla="*/ 1111249 w 1111249"/>
                    <a:gd name="connsiteY85" fmla="*/ 278187 h 1132429"/>
                    <a:gd name="connsiteX86" fmla="*/ 1051091 w 1111249"/>
                    <a:gd name="connsiteY86" fmla="*/ 121777 h 1132429"/>
                    <a:gd name="connsiteX87" fmla="*/ 1014996 w 1111249"/>
                    <a:gd name="connsiteY87" fmla="*/ 97714 h 1132429"/>
                    <a:gd name="connsiteX88" fmla="*/ 942807 w 1111249"/>
                    <a:gd name="connsiteY88" fmla="*/ 73650 h 1132429"/>
                    <a:gd name="connsiteX89" fmla="*/ 846554 w 1111249"/>
                    <a:gd name="connsiteY89" fmla="*/ 85682 h 1132429"/>
                    <a:gd name="connsiteX90" fmla="*/ 810459 w 1111249"/>
                    <a:gd name="connsiteY90" fmla="*/ 109745 h 1132429"/>
                    <a:gd name="connsiteX91" fmla="*/ 762333 w 1111249"/>
                    <a:gd name="connsiteY91" fmla="*/ 85682 h 1132429"/>
                    <a:gd name="connsiteX92" fmla="*/ 690143 w 1111249"/>
                    <a:gd name="connsiteY92" fmla="*/ 1461 h 1132429"/>
                    <a:gd name="connsiteX93" fmla="*/ 581859 w 1111249"/>
                    <a:gd name="connsiteY93" fmla="*/ 13493 h 1132429"/>
                    <a:gd name="connsiteX94" fmla="*/ 545764 w 1111249"/>
                    <a:gd name="connsiteY94" fmla="*/ 37556 h 1132429"/>
                    <a:gd name="connsiteX95" fmla="*/ 473575 w 1111249"/>
                    <a:gd name="connsiteY95" fmla="*/ 73650 h 1132429"/>
                    <a:gd name="connsiteX96" fmla="*/ 461543 w 1111249"/>
                    <a:gd name="connsiteY96" fmla="*/ 97714 h 113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1249" h="1132429">
                      <a:moveTo>
                        <a:pt x="557796" y="37556"/>
                      </a:moveTo>
                      <a:lnTo>
                        <a:pt x="473575" y="49587"/>
                      </a:lnTo>
                      <a:cubicBezTo>
                        <a:pt x="437539" y="54092"/>
                        <a:pt x="401243" y="56483"/>
                        <a:pt x="365291" y="61619"/>
                      </a:cubicBezTo>
                      <a:cubicBezTo>
                        <a:pt x="345047" y="64511"/>
                        <a:pt x="325186" y="69640"/>
                        <a:pt x="305133" y="73650"/>
                      </a:cubicBezTo>
                      <a:cubicBezTo>
                        <a:pt x="240029" y="106202"/>
                        <a:pt x="210139" y="113974"/>
                        <a:pt x="160754" y="157871"/>
                      </a:cubicBezTo>
                      <a:cubicBezTo>
                        <a:pt x="139558" y="176711"/>
                        <a:pt x="120649" y="197976"/>
                        <a:pt x="100596" y="218029"/>
                      </a:cubicBezTo>
                      <a:cubicBezTo>
                        <a:pt x="82946" y="270977"/>
                        <a:pt x="82446" y="253713"/>
                        <a:pt x="100596" y="326314"/>
                      </a:cubicBezTo>
                      <a:cubicBezTo>
                        <a:pt x="106748" y="350921"/>
                        <a:pt x="106723" y="380567"/>
                        <a:pt x="124659" y="398503"/>
                      </a:cubicBezTo>
                      <a:cubicBezTo>
                        <a:pt x="170979" y="444823"/>
                        <a:pt x="151316" y="420440"/>
                        <a:pt x="184817" y="470693"/>
                      </a:cubicBezTo>
                      <a:cubicBezTo>
                        <a:pt x="149613" y="629114"/>
                        <a:pt x="183852" y="550105"/>
                        <a:pt x="64501" y="699293"/>
                      </a:cubicBezTo>
                      <a:lnTo>
                        <a:pt x="16375" y="759450"/>
                      </a:lnTo>
                      <a:cubicBezTo>
                        <a:pt x="-1098" y="811867"/>
                        <a:pt x="-9427" y="819551"/>
                        <a:pt x="16375" y="891798"/>
                      </a:cubicBezTo>
                      <a:cubicBezTo>
                        <a:pt x="26102" y="919033"/>
                        <a:pt x="37065" y="954842"/>
                        <a:pt x="64501" y="963987"/>
                      </a:cubicBezTo>
                      <a:lnTo>
                        <a:pt x="136691" y="988050"/>
                      </a:lnTo>
                      <a:cubicBezTo>
                        <a:pt x="175578" y="1026938"/>
                        <a:pt x="186582" y="1051478"/>
                        <a:pt x="269038" y="988050"/>
                      </a:cubicBezTo>
                      <a:cubicBezTo>
                        <a:pt x="297470" y="966179"/>
                        <a:pt x="301122" y="923882"/>
                        <a:pt x="317164" y="891798"/>
                      </a:cubicBezTo>
                      <a:cubicBezTo>
                        <a:pt x="323631" y="878864"/>
                        <a:pt x="329936" y="864736"/>
                        <a:pt x="341228" y="855703"/>
                      </a:cubicBezTo>
                      <a:cubicBezTo>
                        <a:pt x="351131" y="847780"/>
                        <a:pt x="365291" y="847682"/>
                        <a:pt x="377322" y="843671"/>
                      </a:cubicBezTo>
                      <a:cubicBezTo>
                        <a:pt x="389354" y="851692"/>
                        <a:pt x="406243" y="855180"/>
                        <a:pt x="413417" y="867735"/>
                      </a:cubicBezTo>
                      <a:cubicBezTo>
                        <a:pt x="423563" y="885490"/>
                        <a:pt x="422557" y="907649"/>
                        <a:pt x="425449" y="927893"/>
                      </a:cubicBezTo>
                      <a:cubicBezTo>
                        <a:pt x="430585" y="963845"/>
                        <a:pt x="431510" y="1000354"/>
                        <a:pt x="437480" y="1036177"/>
                      </a:cubicBezTo>
                      <a:cubicBezTo>
                        <a:pt x="441394" y="1059660"/>
                        <a:pt x="456948" y="1091739"/>
                        <a:pt x="473575" y="1108366"/>
                      </a:cubicBezTo>
                      <a:cubicBezTo>
                        <a:pt x="483800" y="1118591"/>
                        <a:pt x="497638" y="1124408"/>
                        <a:pt x="509670" y="1132429"/>
                      </a:cubicBezTo>
                      <a:cubicBezTo>
                        <a:pt x="525712" y="1128419"/>
                        <a:pt x="544340" y="1130009"/>
                        <a:pt x="557796" y="1120398"/>
                      </a:cubicBezTo>
                      <a:cubicBezTo>
                        <a:pt x="567291" y="1113616"/>
                        <a:pt x="608204" y="1050801"/>
                        <a:pt x="617954" y="1036177"/>
                      </a:cubicBezTo>
                      <a:cubicBezTo>
                        <a:pt x="609933" y="984040"/>
                        <a:pt x="612670" y="929061"/>
                        <a:pt x="593891" y="879766"/>
                      </a:cubicBezTo>
                      <a:cubicBezTo>
                        <a:pt x="579614" y="842288"/>
                        <a:pt x="550059" y="811873"/>
                        <a:pt x="521701" y="783514"/>
                      </a:cubicBezTo>
                      <a:cubicBezTo>
                        <a:pt x="509670" y="771482"/>
                        <a:pt x="500826" y="755029"/>
                        <a:pt x="485607" y="747419"/>
                      </a:cubicBezTo>
                      <a:cubicBezTo>
                        <a:pt x="467316" y="738273"/>
                        <a:pt x="445502" y="739398"/>
                        <a:pt x="425449" y="735387"/>
                      </a:cubicBezTo>
                      <a:cubicBezTo>
                        <a:pt x="413417" y="719345"/>
                        <a:pt x="398322" y="705197"/>
                        <a:pt x="389354" y="687261"/>
                      </a:cubicBezTo>
                      <a:cubicBezTo>
                        <a:pt x="378010" y="664574"/>
                        <a:pt x="365291" y="615071"/>
                        <a:pt x="365291" y="615071"/>
                      </a:cubicBezTo>
                      <a:cubicBezTo>
                        <a:pt x="381333" y="607050"/>
                        <a:pt x="395620" y="588783"/>
                        <a:pt x="413417" y="591008"/>
                      </a:cubicBezTo>
                      <a:cubicBezTo>
                        <a:pt x="459021" y="596709"/>
                        <a:pt x="463214" y="632116"/>
                        <a:pt x="473575" y="663198"/>
                      </a:cubicBezTo>
                      <a:cubicBezTo>
                        <a:pt x="474593" y="670324"/>
                        <a:pt x="482367" y="760608"/>
                        <a:pt x="497638" y="783514"/>
                      </a:cubicBezTo>
                      <a:cubicBezTo>
                        <a:pt x="507076" y="797671"/>
                        <a:pt x="520662" y="808715"/>
                        <a:pt x="533733" y="819608"/>
                      </a:cubicBezTo>
                      <a:cubicBezTo>
                        <a:pt x="544842" y="828865"/>
                        <a:pt x="557796" y="835650"/>
                        <a:pt x="569828" y="843671"/>
                      </a:cubicBezTo>
                      <a:cubicBezTo>
                        <a:pt x="581859" y="839661"/>
                        <a:pt x="595776" y="839249"/>
                        <a:pt x="605922" y="831640"/>
                      </a:cubicBezTo>
                      <a:cubicBezTo>
                        <a:pt x="628609" y="814625"/>
                        <a:pt x="638568" y="778360"/>
                        <a:pt x="666080" y="771482"/>
                      </a:cubicBezTo>
                      <a:lnTo>
                        <a:pt x="714207" y="759450"/>
                      </a:lnTo>
                      <a:cubicBezTo>
                        <a:pt x="734259" y="763461"/>
                        <a:pt x="757349" y="760139"/>
                        <a:pt x="774364" y="771482"/>
                      </a:cubicBezTo>
                      <a:cubicBezTo>
                        <a:pt x="784916" y="778517"/>
                        <a:pt x="787969" y="794992"/>
                        <a:pt x="786396" y="807577"/>
                      </a:cubicBezTo>
                      <a:cubicBezTo>
                        <a:pt x="783717" y="829008"/>
                        <a:pt x="776388" y="851337"/>
                        <a:pt x="762333" y="867735"/>
                      </a:cubicBezTo>
                      <a:cubicBezTo>
                        <a:pt x="745173" y="887755"/>
                        <a:pt x="689421" y="897994"/>
                        <a:pt x="666080" y="903829"/>
                      </a:cubicBezTo>
                      <a:cubicBezTo>
                        <a:pt x="650038" y="911850"/>
                        <a:pt x="631733" y="916411"/>
                        <a:pt x="617954" y="927893"/>
                      </a:cubicBezTo>
                      <a:cubicBezTo>
                        <a:pt x="588201" y="952687"/>
                        <a:pt x="583060" y="989851"/>
                        <a:pt x="605922" y="1024145"/>
                      </a:cubicBezTo>
                      <a:cubicBezTo>
                        <a:pt x="612957" y="1034698"/>
                        <a:pt x="629985" y="1032166"/>
                        <a:pt x="642017" y="1036177"/>
                      </a:cubicBezTo>
                      <a:cubicBezTo>
                        <a:pt x="706185" y="1032166"/>
                        <a:pt x="771364" y="1036175"/>
                        <a:pt x="834522" y="1024145"/>
                      </a:cubicBezTo>
                      <a:cubicBezTo>
                        <a:pt x="857494" y="1019769"/>
                        <a:pt x="876221" y="1002407"/>
                        <a:pt x="894680" y="988050"/>
                      </a:cubicBezTo>
                      <a:cubicBezTo>
                        <a:pt x="918597" y="969448"/>
                        <a:pt x="976592" y="903667"/>
                        <a:pt x="990933" y="879766"/>
                      </a:cubicBezTo>
                      <a:cubicBezTo>
                        <a:pt x="1002045" y="861246"/>
                        <a:pt x="1006975" y="839661"/>
                        <a:pt x="1014996" y="819608"/>
                      </a:cubicBezTo>
                      <a:cubicBezTo>
                        <a:pt x="1010985" y="795545"/>
                        <a:pt x="1012872" y="769711"/>
                        <a:pt x="1002964" y="747419"/>
                      </a:cubicBezTo>
                      <a:cubicBezTo>
                        <a:pt x="981812" y="699828"/>
                        <a:pt x="897114" y="689695"/>
                        <a:pt x="870617" y="663198"/>
                      </a:cubicBezTo>
                      <a:cubicBezTo>
                        <a:pt x="858585" y="651166"/>
                        <a:pt x="850883" y="631778"/>
                        <a:pt x="834522" y="627103"/>
                      </a:cubicBezTo>
                      <a:cubicBezTo>
                        <a:pt x="791929" y="614933"/>
                        <a:pt x="746291" y="619082"/>
                        <a:pt x="702175" y="615071"/>
                      </a:cubicBezTo>
                      <a:cubicBezTo>
                        <a:pt x="694154" y="603040"/>
                        <a:pt x="680489" y="593240"/>
                        <a:pt x="678112" y="578977"/>
                      </a:cubicBezTo>
                      <a:cubicBezTo>
                        <a:pt x="674670" y="558327"/>
                        <a:pt x="698223" y="528410"/>
                        <a:pt x="714207" y="518819"/>
                      </a:cubicBezTo>
                      <a:cubicBezTo>
                        <a:pt x="725082" y="512294"/>
                        <a:pt x="738270" y="510798"/>
                        <a:pt x="750301" y="506787"/>
                      </a:cubicBezTo>
                      <a:cubicBezTo>
                        <a:pt x="782385" y="510798"/>
                        <a:pt x="816533" y="506810"/>
                        <a:pt x="846554" y="518819"/>
                      </a:cubicBezTo>
                      <a:cubicBezTo>
                        <a:pt x="859980" y="524189"/>
                        <a:pt x="863443" y="542359"/>
                        <a:pt x="870617" y="554914"/>
                      </a:cubicBezTo>
                      <a:cubicBezTo>
                        <a:pt x="901345" y="608688"/>
                        <a:pt x="888306" y="590052"/>
                        <a:pt x="906712" y="639135"/>
                      </a:cubicBezTo>
                      <a:cubicBezTo>
                        <a:pt x="914295" y="659357"/>
                        <a:pt x="922754" y="679240"/>
                        <a:pt x="930775" y="699293"/>
                      </a:cubicBezTo>
                      <a:cubicBezTo>
                        <a:pt x="958849" y="687261"/>
                        <a:pt x="1006220" y="692453"/>
                        <a:pt x="1014996" y="663198"/>
                      </a:cubicBezTo>
                      <a:cubicBezTo>
                        <a:pt x="1035141" y="596046"/>
                        <a:pt x="1020209" y="455050"/>
                        <a:pt x="966870" y="386471"/>
                      </a:cubicBezTo>
                      <a:cubicBezTo>
                        <a:pt x="954559" y="370642"/>
                        <a:pt x="936679" y="359345"/>
                        <a:pt x="918743" y="350377"/>
                      </a:cubicBezTo>
                      <a:cubicBezTo>
                        <a:pt x="903953" y="342982"/>
                        <a:pt x="886659" y="342356"/>
                        <a:pt x="870617" y="338345"/>
                      </a:cubicBezTo>
                      <a:cubicBezTo>
                        <a:pt x="810459" y="346366"/>
                        <a:pt x="748498" y="345735"/>
                        <a:pt x="690143" y="362408"/>
                      </a:cubicBezTo>
                      <a:cubicBezTo>
                        <a:pt x="631392" y="379194"/>
                        <a:pt x="602089" y="436243"/>
                        <a:pt x="557796" y="470693"/>
                      </a:cubicBezTo>
                      <a:cubicBezTo>
                        <a:pt x="543639" y="481704"/>
                        <a:pt x="525712" y="486735"/>
                        <a:pt x="509670" y="494756"/>
                      </a:cubicBezTo>
                      <a:cubicBezTo>
                        <a:pt x="462779" y="459588"/>
                        <a:pt x="419946" y="429095"/>
                        <a:pt x="377322" y="386471"/>
                      </a:cubicBezTo>
                      <a:cubicBezTo>
                        <a:pt x="359164" y="368313"/>
                        <a:pt x="345238" y="346366"/>
                        <a:pt x="329196" y="326314"/>
                      </a:cubicBezTo>
                      <a:cubicBezTo>
                        <a:pt x="337217" y="310272"/>
                        <a:pt x="340576" y="290870"/>
                        <a:pt x="353259" y="278187"/>
                      </a:cubicBezTo>
                      <a:cubicBezTo>
                        <a:pt x="385609" y="245837"/>
                        <a:pt x="490160" y="288557"/>
                        <a:pt x="497638" y="290219"/>
                      </a:cubicBezTo>
                      <a:cubicBezTo>
                        <a:pt x="509670" y="298240"/>
                        <a:pt x="524211" y="303400"/>
                        <a:pt x="533733" y="314282"/>
                      </a:cubicBezTo>
                      <a:cubicBezTo>
                        <a:pt x="552777" y="336047"/>
                        <a:pt x="554423" y="377325"/>
                        <a:pt x="581859" y="386471"/>
                      </a:cubicBezTo>
                      <a:lnTo>
                        <a:pt x="617954" y="398503"/>
                      </a:lnTo>
                      <a:cubicBezTo>
                        <a:pt x="621965" y="358398"/>
                        <a:pt x="613617" y="315019"/>
                        <a:pt x="629986" y="278187"/>
                      </a:cubicBezTo>
                      <a:cubicBezTo>
                        <a:pt x="635137" y="266598"/>
                        <a:pt x="655069" y="283927"/>
                        <a:pt x="666080" y="290219"/>
                      </a:cubicBezTo>
                      <a:cubicBezTo>
                        <a:pt x="723433" y="322993"/>
                        <a:pt x="703749" y="323615"/>
                        <a:pt x="750301" y="362408"/>
                      </a:cubicBezTo>
                      <a:cubicBezTo>
                        <a:pt x="794440" y="399190"/>
                        <a:pt x="784904" y="381689"/>
                        <a:pt x="846554" y="398503"/>
                      </a:cubicBezTo>
                      <a:cubicBezTo>
                        <a:pt x="871025" y="405177"/>
                        <a:pt x="918743" y="422566"/>
                        <a:pt x="918743" y="422566"/>
                      </a:cubicBezTo>
                      <a:cubicBezTo>
                        <a:pt x="926764" y="430587"/>
                        <a:pt x="937734" y="436483"/>
                        <a:pt x="942807" y="446629"/>
                      </a:cubicBezTo>
                      <a:cubicBezTo>
                        <a:pt x="954151" y="469316"/>
                        <a:pt x="942807" y="510798"/>
                        <a:pt x="966870" y="518819"/>
                      </a:cubicBezTo>
                      <a:lnTo>
                        <a:pt x="1002964" y="530850"/>
                      </a:lnTo>
                      <a:cubicBezTo>
                        <a:pt x="1014996" y="518819"/>
                        <a:pt x="1029621" y="508913"/>
                        <a:pt x="1039059" y="494756"/>
                      </a:cubicBezTo>
                      <a:cubicBezTo>
                        <a:pt x="1063191" y="458558"/>
                        <a:pt x="1088620" y="392766"/>
                        <a:pt x="1099217" y="350377"/>
                      </a:cubicBezTo>
                      <a:cubicBezTo>
                        <a:pt x="1105134" y="326710"/>
                        <a:pt x="1107238" y="302250"/>
                        <a:pt x="1111249" y="278187"/>
                      </a:cubicBezTo>
                      <a:cubicBezTo>
                        <a:pt x="1103366" y="223011"/>
                        <a:pt x="1106545" y="158746"/>
                        <a:pt x="1051091" y="121777"/>
                      </a:cubicBezTo>
                      <a:cubicBezTo>
                        <a:pt x="1039059" y="113756"/>
                        <a:pt x="1028210" y="103587"/>
                        <a:pt x="1014996" y="97714"/>
                      </a:cubicBezTo>
                      <a:cubicBezTo>
                        <a:pt x="991817" y="87412"/>
                        <a:pt x="942807" y="73650"/>
                        <a:pt x="942807" y="73650"/>
                      </a:cubicBezTo>
                      <a:cubicBezTo>
                        <a:pt x="910723" y="77661"/>
                        <a:pt x="877749" y="77174"/>
                        <a:pt x="846554" y="85682"/>
                      </a:cubicBezTo>
                      <a:cubicBezTo>
                        <a:pt x="832603" y="89487"/>
                        <a:pt x="824919" y="109745"/>
                        <a:pt x="810459" y="109745"/>
                      </a:cubicBezTo>
                      <a:cubicBezTo>
                        <a:pt x="792523" y="109745"/>
                        <a:pt x="778375" y="93703"/>
                        <a:pt x="762333" y="85682"/>
                      </a:cubicBezTo>
                      <a:cubicBezTo>
                        <a:pt x="758350" y="80371"/>
                        <a:pt x="704507" y="3855"/>
                        <a:pt x="690143" y="1461"/>
                      </a:cubicBezTo>
                      <a:cubicBezTo>
                        <a:pt x="654320" y="-4509"/>
                        <a:pt x="617954" y="9482"/>
                        <a:pt x="581859" y="13493"/>
                      </a:cubicBezTo>
                      <a:cubicBezTo>
                        <a:pt x="569827" y="21514"/>
                        <a:pt x="558698" y="31089"/>
                        <a:pt x="545764" y="37556"/>
                      </a:cubicBezTo>
                      <a:cubicBezTo>
                        <a:pt x="486464" y="67206"/>
                        <a:pt x="531040" y="27677"/>
                        <a:pt x="473575" y="73650"/>
                      </a:cubicBezTo>
                      <a:cubicBezTo>
                        <a:pt x="439951" y="100550"/>
                        <a:pt x="440546" y="97714"/>
                        <a:pt x="461543" y="97714"/>
                      </a:cubicBezTo>
                    </a:path>
                  </a:pathLst>
                </a:cu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 name="Group 13">
            <a:extLst>
              <a:ext uri="{FF2B5EF4-FFF2-40B4-BE49-F238E27FC236}">
                <a16:creationId xmlns:a16="http://schemas.microsoft.com/office/drawing/2014/main" id="{CF36592A-36F1-FD47-BA5D-B201E4196866}"/>
              </a:ext>
            </a:extLst>
          </p:cNvPr>
          <p:cNvGrpSpPr/>
          <p:nvPr/>
        </p:nvGrpSpPr>
        <p:grpSpPr>
          <a:xfrm>
            <a:off x="3475855" y="2617243"/>
            <a:ext cx="1680487" cy="581448"/>
            <a:chOff x="3629279" y="1483964"/>
            <a:chExt cx="1680487" cy="581448"/>
          </a:xfrm>
        </p:grpSpPr>
        <p:cxnSp>
          <p:nvCxnSpPr>
            <p:cNvPr id="15" name="Straight Arrow Connector 14">
              <a:extLst>
                <a:ext uri="{FF2B5EF4-FFF2-40B4-BE49-F238E27FC236}">
                  <a16:creationId xmlns:a16="http://schemas.microsoft.com/office/drawing/2014/main" id="{B7A0AEEE-CDF1-2B41-B0BB-58AE2402DBC2}"/>
                </a:ext>
              </a:extLst>
            </p:cNvPr>
            <p:cNvCxnSpPr>
              <a:cxnSpLocks/>
            </p:cNvCxnSpPr>
            <p:nvPr/>
          </p:nvCxnSpPr>
          <p:spPr>
            <a:xfrm>
              <a:off x="3629430" y="1483964"/>
              <a:ext cx="0" cy="58144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85001401-A54D-114D-B610-0941D69AE75E}"/>
                </a:ext>
              </a:extLst>
            </p:cNvPr>
            <p:cNvSpPr/>
            <p:nvPr/>
          </p:nvSpPr>
          <p:spPr>
            <a:xfrm>
              <a:off x="3629279" y="1546034"/>
              <a:ext cx="1680487" cy="369332"/>
            </a:xfrm>
            <a:prstGeom prst="rect">
              <a:avLst/>
            </a:prstGeom>
          </p:spPr>
          <p:txBody>
            <a:bodyPr wrap="square">
              <a:spAutoFit/>
            </a:bodyPr>
            <a:lstStyle/>
            <a:p>
              <a:r>
                <a:rPr lang="en-US" b="1" dirty="0">
                  <a:solidFill>
                    <a:srgbClr val="FFFF00"/>
                  </a:solidFill>
                </a:rPr>
                <a:t>1. Transcription</a:t>
              </a:r>
              <a:endParaRPr lang="en-US" dirty="0">
                <a:solidFill>
                  <a:srgbClr val="FFFF00"/>
                </a:solidFill>
              </a:endParaRPr>
            </a:p>
          </p:txBody>
        </p:sp>
      </p:grpSp>
      <p:grpSp>
        <p:nvGrpSpPr>
          <p:cNvPr id="17" name="Group 16">
            <a:extLst>
              <a:ext uri="{FF2B5EF4-FFF2-40B4-BE49-F238E27FC236}">
                <a16:creationId xmlns:a16="http://schemas.microsoft.com/office/drawing/2014/main" id="{4F5A5DE6-C4A5-6A4F-B637-4B25F5FCDDD8}"/>
              </a:ext>
            </a:extLst>
          </p:cNvPr>
          <p:cNvGrpSpPr/>
          <p:nvPr/>
        </p:nvGrpSpPr>
        <p:grpSpPr>
          <a:xfrm>
            <a:off x="3475854" y="3774755"/>
            <a:ext cx="1680487" cy="648000"/>
            <a:chOff x="3629278" y="2641476"/>
            <a:chExt cx="1680487" cy="648000"/>
          </a:xfrm>
        </p:grpSpPr>
        <p:cxnSp>
          <p:nvCxnSpPr>
            <p:cNvPr id="18" name="Straight Arrow Connector 17">
              <a:extLst>
                <a:ext uri="{FF2B5EF4-FFF2-40B4-BE49-F238E27FC236}">
                  <a16:creationId xmlns:a16="http://schemas.microsoft.com/office/drawing/2014/main" id="{4E69051D-FE67-DE40-B7C6-E80B1709B53F}"/>
                </a:ext>
              </a:extLst>
            </p:cNvPr>
            <p:cNvCxnSpPr>
              <a:cxnSpLocks/>
            </p:cNvCxnSpPr>
            <p:nvPr/>
          </p:nvCxnSpPr>
          <p:spPr>
            <a:xfrm>
              <a:off x="3639360" y="2641476"/>
              <a:ext cx="0" cy="6480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BF80A275-0329-7644-99C1-83B726FEA2B5}"/>
                </a:ext>
              </a:extLst>
            </p:cNvPr>
            <p:cNvSpPr/>
            <p:nvPr/>
          </p:nvSpPr>
          <p:spPr>
            <a:xfrm>
              <a:off x="3629278" y="2691854"/>
              <a:ext cx="1680487" cy="369332"/>
            </a:xfrm>
            <a:prstGeom prst="rect">
              <a:avLst/>
            </a:prstGeom>
          </p:spPr>
          <p:txBody>
            <a:bodyPr wrap="square">
              <a:spAutoFit/>
            </a:bodyPr>
            <a:lstStyle/>
            <a:p>
              <a:r>
                <a:rPr lang="en-US" b="1" dirty="0">
                  <a:solidFill>
                    <a:srgbClr val="FFFF00"/>
                  </a:solidFill>
                </a:rPr>
                <a:t>2. Translation</a:t>
              </a:r>
              <a:endParaRPr lang="en-US" dirty="0">
                <a:solidFill>
                  <a:srgbClr val="FFFF00"/>
                </a:solidFill>
              </a:endParaRPr>
            </a:p>
          </p:txBody>
        </p:sp>
      </p:grpSp>
      <p:grpSp>
        <p:nvGrpSpPr>
          <p:cNvPr id="20" name="Group 19">
            <a:extLst>
              <a:ext uri="{FF2B5EF4-FFF2-40B4-BE49-F238E27FC236}">
                <a16:creationId xmlns:a16="http://schemas.microsoft.com/office/drawing/2014/main" id="{5649B46C-25F1-8F45-B6E1-A527F5DF50A4}"/>
              </a:ext>
            </a:extLst>
          </p:cNvPr>
          <p:cNvGrpSpPr/>
          <p:nvPr/>
        </p:nvGrpSpPr>
        <p:grpSpPr>
          <a:xfrm>
            <a:off x="461676" y="3159952"/>
            <a:ext cx="8315539" cy="538609"/>
            <a:chOff x="615100" y="2026673"/>
            <a:chExt cx="8315539" cy="538609"/>
          </a:xfrm>
        </p:grpSpPr>
        <p:sp>
          <p:nvSpPr>
            <p:cNvPr id="21" name="Rectangle 20">
              <a:extLst>
                <a:ext uri="{FF2B5EF4-FFF2-40B4-BE49-F238E27FC236}">
                  <a16:creationId xmlns:a16="http://schemas.microsoft.com/office/drawing/2014/main" id="{BB54FD9D-9C25-5C45-AB4C-9F94DD50E93A}"/>
                </a:ext>
              </a:extLst>
            </p:cNvPr>
            <p:cNvSpPr/>
            <p:nvPr/>
          </p:nvSpPr>
          <p:spPr>
            <a:xfrm>
              <a:off x="7128544" y="2026673"/>
              <a:ext cx="1802095" cy="538609"/>
            </a:xfrm>
            <a:prstGeom prst="rect">
              <a:avLst/>
            </a:prstGeom>
          </p:spPr>
          <p:txBody>
            <a:bodyPr wrap="none">
              <a:spAutoFit/>
            </a:bodyPr>
            <a:lstStyle/>
            <a:p>
              <a:pPr algn="ctr"/>
              <a:r>
                <a:rPr lang="en-US" b="1" dirty="0">
                  <a:solidFill>
                    <a:srgbClr val="FFFF00"/>
                  </a:solidFill>
                </a:rPr>
                <a:t>mRNA</a:t>
              </a:r>
            </a:p>
            <a:p>
              <a:pPr algn="ctr"/>
              <a:r>
                <a:rPr lang="en-US" sz="1100" b="1" dirty="0">
                  <a:solidFill>
                    <a:prstClr val="white"/>
                  </a:solidFill>
                </a:rPr>
                <a:t>(Polymer of ribonucleotide)</a:t>
              </a:r>
              <a:endParaRPr lang="en-US" sz="1100" dirty="0">
                <a:solidFill>
                  <a:prstClr val="white"/>
                </a:solidFill>
              </a:endParaRPr>
            </a:p>
          </p:txBody>
        </p:sp>
        <p:grpSp>
          <p:nvGrpSpPr>
            <p:cNvPr id="22" name="Group 21">
              <a:extLst>
                <a:ext uri="{FF2B5EF4-FFF2-40B4-BE49-F238E27FC236}">
                  <a16:creationId xmlns:a16="http://schemas.microsoft.com/office/drawing/2014/main" id="{EE033507-3586-7845-99EF-776759FEF6D3}"/>
                </a:ext>
              </a:extLst>
            </p:cNvPr>
            <p:cNvGrpSpPr/>
            <p:nvPr/>
          </p:nvGrpSpPr>
          <p:grpSpPr>
            <a:xfrm>
              <a:off x="615100" y="2180097"/>
              <a:ext cx="6909228" cy="385185"/>
              <a:chOff x="615100" y="2180097"/>
              <a:chExt cx="6909228" cy="385185"/>
            </a:xfrm>
          </p:grpSpPr>
          <p:sp>
            <p:nvSpPr>
              <p:cNvPr id="23" name="Rectangle 22">
                <a:extLst>
                  <a:ext uri="{FF2B5EF4-FFF2-40B4-BE49-F238E27FC236}">
                    <a16:creationId xmlns:a16="http://schemas.microsoft.com/office/drawing/2014/main" id="{99A62041-7F1C-6440-9686-B47E38C05AFF}"/>
                  </a:ext>
                </a:extLst>
              </p:cNvPr>
              <p:cNvSpPr/>
              <p:nvPr/>
            </p:nvSpPr>
            <p:spPr>
              <a:xfrm>
                <a:off x="627825" y="2195950"/>
                <a:ext cx="6896503" cy="369332"/>
              </a:xfrm>
              <a:prstGeom prst="rect">
                <a:avLst/>
              </a:prstGeom>
            </p:spPr>
            <p:txBody>
              <a:bodyPr wrap="none">
                <a:spAutoFit/>
              </a:bodyPr>
              <a:lstStyle/>
              <a:p>
                <a:r>
                  <a:rPr lang="en-US" b="1" dirty="0">
                    <a:solidFill>
                      <a:srgbClr val="FFFF00"/>
                    </a:solidFill>
                  </a:rPr>
                  <a:t>U C  G  A U  C  G   A  U  C  G  A   C  G    A   U  C  G   U  C  G  A  C   G  A       </a:t>
                </a:r>
              </a:p>
            </p:txBody>
          </p:sp>
          <p:cxnSp>
            <p:nvCxnSpPr>
              <p:cNvPr id="24" name="Straight Connector 23">
                <a:extLst>
                  <a:ext uri="{FF2B5EF4-FFF2-40B4-BE49-F238E27FC236}">
                    <a16:creationId xmlns:a16="http://schemas.microsoft.com/office/drawing/2014/main" id="{A2755800-A36B-F84D-B10D-9890CDA8972E}"/>
                  </a:ext>
                </a:extLst>
              </p:cNvPr>
              <p:cNvCxnSpPr/>
              <p:nvPr/>
            </p:nvCxnSpPr>
            <p:spPr>
              <a:xfrm>
                <a:off x="615100" y="2180097"/>
                <a:ext cx="6436304" cy="0"/>
              </a:xfrm>
              <a:prstGeom prst="line">
                <a:avLst/>
              </a:prstGeom>
              <a:ln>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cxnSp>
        </p:grpSp>
      </p:grpSp>
      <p:grpSp>
        <p:nvGrpSpPr>
          <p:cNvPr id="25" name="Group 24">
            <a:extLst>
              <a:ext uri="{FF2B5EF4-FFF2-40B4-BE49-F238E27FC236}">
                <a16:creationId xmlns:a16="http://schemas.microsoft.com/office/drawing/2014/main" id="{8A2842BD-37AA-C649-ACD1-E84A39FF989B}"/>
              </a:ext>
            </a:extLst>
          </p:cNvPr>
          <p:cNvGrpSpPr/>
          <p:nvPr/>
        </p:nvGrpSpPr>
        <p:grpSpPr>
          <a:xfrm>
            <a:off x="52031" y="1630776"/>
            <a:ext cx="8984465" cy="986467"/>
            <a:chOff x="205455" y="497497"/>
            <a:chExt cx="8984465" cy="986467"/>
          </a:xfrm>
        </p:grpSpPr>
        <p:sp>
          <p:nvSpPr>
            <p:cNvPr id="26" name="Rectangle 25">
              <a:extLst>
                <a:ext uri="{FF2B5EF4-FFF2-40B4-BE49-F238E27FC236}">
                  <a16:creationId xmlns:a16="http://schemas.microsoft.com/office/drawing/2014/main" id="{E856B258-FC1F-9045-8DEF-95DBA9654680}"/>
                </a:ext>
              </a:extLst>
            </p:cNvPr>
            <p:cNvSpPr/>
            <p:nvPr/>
          </p:nvSpPr>
          <p:spPr>
            <a:xfrm>
              <a:off x="7035163" y="677235"/>
              <a:ext cx="2154757" cy="538609"/>
            </a:xfrm>
            <a:prstGeom prst="rect">
              <a:avLst/>
            </a:prstGeom>
          </p:spPr>
          <p:txBody>
            <a:bodyPr wrap="none">
              <a:spAutoFit/>
            </a:bodyPr>
            <a:lstStyle/>
            <a:p>
              <a:pPr algn="ctr"/>
              <a:r>
                <a:rPr lang="en-US" b="1" dirty="0"/>
                <a:t>DNA Helix</a:t>
              </a:r>
            </a:p>
            <a:p>
              <a:pPr algn="ctr"/>
              <a:r>
                <a:rPr lang="en-US" sz="1100" b="1" dirty="0"/>
                <a:t>(Polymer of deoxyribonucleotide)</a:t>
              </a:r>
              <a:endParaRPr lang="en-US" sz="1100" dirty="0"/>
            </a:p>
          </p:txBody>
        </p:sp>
        <p:grpSp>
          <p:nvGrpSpPr>
            <p:cNvPr id="27" name="Group 26">
              <a:extLst>
                <a:ext uri="{FF2B5EF4-FFF2-40B4-BE49-F238E27FC236}">
                  <a16:creationId xmlns:a16="http://schemas.microsoft.com/office/drawing/2014/main" id="{CC8E5E25-C919-6F47-9402-4FDE747B9490}"/>
                </a:ext>
              </a:extLst>
            </p:cNvPr>
            <p:cNvGrpSpPr/>
            <p:nvPr/>
          </p:nvGrpSpPr>
          <p:grpSpPr>
            <a:xfrm>
              <a:off x="205455" y="497497"/>
              <a:ext cx="6994683" cy="986467"/>
              <a:chOff x="205455" y="497497"/>
              <a:chExt cx="6994683" cy="986467"/>
            </a:xfrm>
          </p:grpSpPr>
          <p:grpSp>
            <p:nvGrpSpPr>
              <p:cNvPr id="28" name="Group 27">
                <a:extLst>
                  <a:ext uri="{FF2B5EF4-FFF2-40B4-BE49-F238E27FC236}">
                    <a16:creationId xmlns:a16="http://schemas.microsoft.com/office/drawing/2014/main" id="{AF45BC31-62CD-624C-86B0-31191B3EA810}"/>
                  </a:ext>
                </a:extLst>
              </p:cNvPr>
              <p:cNvGrpSpPr/>
              <p:nvPr/>
            </p:nvGrpSpPr>
            <p:grpSpPr>
              <a:xfrm>
                <a:off x="205455" y="497497"/>
                <a:ext cx="6908281" cy="399589"/>
                <a:chOff x="169605" y="2672834"/>
                <a:chExt cx="6908281" cy="399589"/>
              </a:xfrm>
            </p:grpSpPr>
            <p:cxnSp>
              <p:nvCxnSpPr>
                <p:cNvPr id="35" name="Straight Arrow Connector 34">
                  <a:extLst>
                    <a:ext uri="{FF2B5EF4-FFF2-40B4-BE49-F238E27FC236}">
                      <a16:creationId xmlns:a16="http://schemas.microsoft.com/office/drawing/2014/main" id="{E512E706-DEBC-9C4C-BC12-D85550ACF7B0}"/>
                    </a:ext>
                  </a:extLst>
                </p:cNvPr>
                <p:cNvCxnSpPr>
                  <a:cxnSpLocks/>
                </p:cNvCxnSpPr>
                <p:nvPr/>
              </p:nvCxnSpPr>
              <p:spPr>
                <a:xfrm flipH="1">
                  <a:off x="425228" y="2879391"/>
                  <a:ext cx="6336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Rectangle 35">
                  <a:extLst>
                    <a:ext uri="{FF2B5EF4-FFF2-40B4-BE49-F238E27FC236}">
                      <a16:creationId xmlns:a16="http://schemas.microsoft.com/office/drawing/2014/main" id="{32846E4E-D10A-EB4C-BAA6-F18597B9878A}"/>
                    </a:ext>
                  </a:extLst>
                </p:cNvPr>
                <p:cNvSpPr/>
                <p:nvPr/>
              </p:nvSpPr>
              <p:spPr>
                <a:xfrm>
                  <a:off x="6724904" y="2703091"/>
                  <a:ext cx="352982" cy="369332"/>
                </a:xfrm>
                <a:prstGeom prst="rect">
                  <a:avLst/>
                </a:prstGeom>
              </p:spPr>
              <p:txBody>
                <a:bodyPr wrap="none">
                  <a:spAutoFit/>
                </a:bodyPr>
                <a:lstStyle/>
                <a:p>
                  <a:r>
                    <a:rPr lang="en-IN" dirty="0">
                      <a:solidFill>
                        <a:prstClr val="white"/>
                      </a:solidFill>
                    </a:rPr>
                    <a:t>5'</a:t>
                  </a:r>
                  <a:endParaRPr lang="en-US" dirty="0"/>
                </a:p>
              </p:txBody>
            </p:sp>
            <p:sp>
              <p:nvSpPr>
                <p:cNvPr id="37" name="Rectangle 36">
                  <a:extLst>
                    <a:ext uri="{FF2B5EF4-FFF2-40B4-BE49-F238E27FC236}">
                      <a16:creationId xmlns:a16="http://schemas.microsoft.com/office/drawing/2014/main" id="{C3F63144-51FC-D647-8610-82BCC4888EB5}"/>
                    </a:ext>
                  </a:extLst>
                </p:cNvPr>
                <p:cNvSpPr/>
                <p:nvPr/>
              </p:nvSpPr>
              <p:spPr>
                <a:xfrm>
                  <a:off x="169605" y="2672834"/>
                  <a:ext cx="352982" cy="369332"/>
                </a:xfrm>
                <a:prstGeom prst="rect">
                  <a:avLst/>
                </a:prstGeom>
              </p:spPr>
              <p:txBody>
                <a:bodyPr wrap="none">
                  <a:spAutoFit/>
                </a:bodyPr>
                <a:lstStyle/>
                <a:p>
                  <a:r>
                    <a:rPr lang="en-IN" dirty="0">
                      <a:solidFill>
                        <a:prstClr val="white"/>
                      </a:solidFill>
                    </a:rPr>
                    <a:t>3'</a:t>
                  </a:r>
                  <a:endParaRPr lang="en-US" dirty="0"/>
                </a:p>
              </p:txBody>
            </p:sp>
          </p:grpSp>
          <p:grpSp>
            <p:nvGrpSpPr>
              <p:cNvPr id="29" name="Group 28">
                <a:extLst>
                  <a:ext uri="{FF2B5EF4-FFF2-40B4-BE49-F238E27FC236}">
                    <a16:creationId xmlns:a16="http://schemas.microsoft.com/office/drawing/2014/main" id="{097D2AE1-D231-434E-8B1A-73F0C0F25B0A}"/>
                  </a:ext>
                </a:extLst>
              </p:cNvPr>
              <p:cNvGrpSpPr/>
              <p:nvPr/>
            </p:nvGrpSpPr>
            <p:grpSpPr>
              <a:xfrm>
                <a:off x="240921" y="1103715"/>
                <a:ext cx="6959217" cy="380249"/>
                <a:chOff x="205071" y="3463718"/>
                <a:chExt cx="6959217" cy="380249"/>
              </a:xfrm>
            </p:grpSpPr>
            <p:cxnSp>
              <p:nvCxnSpPr>
                <p:cNvPr id="32" name="Straight Arrow Connector 31">
                  <a:extLst>
                    <a:ext uri="{FF2B5EF4-FFF2-40B4-BE49-F238E27FC236}">
                      <a16:creationId xmlns:a16="http://schemas.microsoft.com/office/drawing/2014/main" id="{5BC5ED70-0160-2241-8298-EA3065ECA73F}"/>
                    </a:ext>
                  </a:extLst>
                </p:cNvPr>
                <p:cNvCxnSpPr>
                  <a:cxnSpLocks/>
                </p:cNvCxnSpPr>
                <p:nvPr/>
              </p:nvCxnSpPr>
              <p:spPr>
                <a:xfrm>
                  <a:off x="512364" y="3638260"/>
                  <a:ext cx="633670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3" name="Rectangle 32">
                  <a:extLst>
                    <a:ext uri="{FF2B5EF4-FFF2-40B4-BE49-F238E27FC236}">
                      <a16:creationId xmlns:a16="http://schemas.microsoft.com/office/drawing/2014/main" id="{9EF5E094-223E-6D4C-BB04-22A4B5B19B95}"/>
                    </a:ext>
                  </a:extLst>
                </p:cNvPr>
                <p:cNvSpPr/>
                <p:nvPr/>
              </p:nvSpPr>
              <p:spPr>
                <a:xfrm>
                  <a:off x="205071" y="3474635"/>
                  <a:ext cx="352982" cy="369332"/>
                </a:xfrm>
                <a:prstGeom prst="rect">
                  <a:avLst/>
                </a:prstGeom>
              </p:spPr>
              <p:txBody>
                <a:bodyPr wrap="none">
                  <a:spAutoFit/>
                </a:bodyPr>
                <a:lstStyle/>
                <a:p>
                  <a:r>
                    <a:rPr lang="en-IN" dirty="0">
                      <a:solidFill>
                        <a:prstClr val="white"/>
                      </a:solidFill>
                    </a:rPr>
                    <a:t>5'</a:t>
                  </a:r>
                  <a:endParaRPr lang="en-US" dirty="0"/>
                </a:p>
              </p:txBody>
            </p:sp>
            <p:sp>
              <p:nvSpPr>
                <p:cNvPr id="34" name="Rectangle 33">
                  <a:extLst>
                    <a:ext uri="{FF2B5EF4-FFF2-40B4-BE49-F238E27FC236}">
                      <a16:creationId xmlns:a16="http://schemas.microsoft.com/office/drawing/2014/main" id="{EB831E5D-19F1-7540-BD96-5DE34CB24599}"/>
                    </a:ext>
                  </a:extLst>
                </p:cNvPr>
                <p:cNvSpPr/>
                <p:nvPr/>
              </p:nvSpPr>
              <p:spPr>
                <a:xfrm>
                  <a:off x="6811306" y="3463718"/>
                  <a:ext cx="352982" cy="369332"/>
                </a:xfrm>
                <a:prstGeom prst="rect">
                  <a:avLst/>
                </a:prstGeom>
              </p:spPr>
              <p:txBody>
                <a:bodyPr wrap="none">
                  <a:spAutoFit/>
                </a:bodyPr>
                <a:lstStyle/>
                <a:p>
                  <a:r>
                    <a:rPr lang="en-IN" dirty="0">
                      <a:solidFill>
                        <a:prstClr val="white"/>
                      </a:solidFill>
                    </a:rPr>
                    <a:t>3'</a:t>
                  </a:r>
                  <a:endParaRPr lang="en-US" dirty="0"/>
                </a:p>
              </p:txBody>
            </p:sp>
          </p:grpSp>
          <p:sp>
            <p:nvSpPr>
              <p:cNvPr id="30" name="Rectangle 29">
                <a:extLst>
                  <a:ext uri="{FF2B5EF4-FFF2-40B4-BE49-F238E27FC236}">
                    <a16:creationId xmlns:a16="http://schemas.microsoft.com/office/drawing/2014/main" id="{4C943F6C-7DFF-834A-89FA-D93601685763}"/>
                  </a:ext>
                </a:extLst>
              </p:cNvPr>
              <p:cNvSpPr/>
              <p:nvPr/>
            </p:nvSpPr>
            <p:spPr>
              <a:xfrm>
                <a:off x="475819" y="682444"/>
                <a:ext cx="6412333" cy="369332"/>
              </a:xfrm>
              <a:prstGeom prst="rect">
                <a:avLst/>
              </a:prstGeom>
            </p:spPr>
            <p:txBody>
              <a:bodyPr wrap="none">
                <a:spAutoFit/>
              </a:bodyPr>
              <a:lstStyle/>
              <a:p>
                <a:r>
                  <a:rPr lang="en-US" b="1" dirty="0"/>
                  <a:t>A G  C  T  A  G  C   T  A  G  C   T   G  C    T   A   G  C   A  G  C  T  G   C   T</a:t>
                </a:r>
              </a:p>
            </p:txBody>
          </p:sp>
          <p:sp>
            <p:nvSpPr>
              <p:cNvPr id="31" name="Rectangle 30">
                <a:extLst>
                  <a:ext uri="{FF2B5EF4-FFF2-40B4-BE49-F238E27FC236}">
                    <a16:creationId xmlns:a16="http://schemas.microsoft.com/office/drawing/2014/main" id="{D2E00439-041D-A24C-81CC-A6CB97BD8F73}"/>
                  </a:ext>
                </a:extLst>
              </p:cNvPr>
              <p:cNvSpPr/>
              <p:nvPr/>
            </p:nvSpPr>
            <p:spPr>
              <a:xfrm>
                <a:off x="475819" y="920966"/>
                <a:ext cx="6615266" cy="369332"/>
              </a:xfrm>
              <a:prstGeom prst="rect">
                <a:avLst/>
              </a:prstGeom>
            </p:spPr>
            <p:txBody>
              <a:bodyPr wrap="square">
                <a:spAutoFit/>
              </a:bodyPr>
              <a:lstStyle/>
              <a:p>
                <a:pPr lvl="0"/>
                <a:r>
                  <a:rPr lang="en-US" b="1" dirty="0">
                    <a:solidFill>
                      <a:srgbClr val="92D050"/>
                    </a:solidFill>
                  </a:rPr>
                  <a:t>T  C  G A  T   C  G  A  T   C  G   A  C   G   A   T   C   G   T  C  G  A  C   G  A</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additive="base">
                                        <p:cTn id="3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2" y="-118831"/>
            <a:ext cx="8854667" cy="952500"/>
          </a:xfrm>
        </p:spPr>
        <p:txBody>
          <a:bodyPr>
            <a:noAutofit/>
          </a:bodyPr>
          <a:lstStyle/>
          <a:p>
            <a:r>
              <a:rPr lang="en-IN" sz="2000" b="1" dirty="0">
                <a:solidFill>
                  <a:srgbClr val="FFFF00"/>
                </a:solidFill>
              </a:rPr>
              <a:t>Aminoacylation of tRNA</a:t>
            </a:r>
            <a:br>
              <a:rPr lang="en-IN" sz="2000" b="1" dirty="0">
                <a:solidFill>
                  <a:srgbClr val="FFFF00"/>
                </a:solidFill>
              </a:rPr>
            </a:br>
            <a:endParaRPr lang="en-IN" sz="2000" dirty="0"/>
          </a:p>
        </p:txBody>
      </p:sp>
      <p:sp>
        <p:nvSpPr>
          <p:cNvPr id="3" name="Content Placeholder 2"/>
          <p:cNvSpPr>
            <a:spLocks noGrp="1"/>
          </p:cNvSpPr>
          <p:nvPr>
            <p:ph idx="1"/>
          </p:nvPr>
        </p:nvSpPr>
        <p:spPr>
          <a:xfrm>
            <a:off x="179512" y="740758"/>
            <a:ext cx="8784976" cy="4420997"/>
          </a:xfrm>
        </p:spPr>
        <p:txBody>
          <a:bodyPr>
            <a:noAutofit/>
          </a:bodyPr>
          <a:lstStyle/>
          <a:p>
            <a:pPr algn="just"/>
            <a:r>
              <a:rPr lang="en-IN" sz="1600" dirty="0"/>
              <a:t>In aminoacylation of tRNA, </a:t>
            </a:r>
            <a:r>
              <a:rPr lang="en-IN" sz="1600" b="1" dirty="0"/>
              <a:t>amino acids </a:t>
            </a:r>
            <a:r>
              <a:rPr lang="en-IN" sz="1600" dirty="0"/>
              <a:t>are </a:t>
            </a:r>
            <a:r>
              <a:rPr lang="en-IN" sz="1600" b="1" dirty="0">
                <a:solidFill>
                  <a:srgbClr val="FFFF00"/>
                </a:solidFill>
              </a:rPr>
              <a:t>activated in the presence of ATP </a:t>
            </a:r>
            <a:r>
              <a:rPr lang="en-IN" sz="1600" dirty="0"/>
              <a:t>using</a:t>
            </a:r>
            <a:r>
              <a:rPr lang="en-IN" sz="1600" b="1" dirty="0">
                <a:solidFill>
                  <a:srgbClr val="FFFF00"/>
                </a:solidFill>
              </a:rPr>
              <a:t> amino acyl synthetase </a:t>
            </a:r>
            <a:r>
              <a:rPr lang="en-IN" sz="1600" dirty="0"/>
              <a:t>and </a:t>
            </a:r>
            <a:r>
              <a:rPr lang="en-IN" sz="1600" b="1" dirty="0">
                <a:solidFill>
                  <a:srgbClr val="FFFF00"/>
                </a:solidFill>
              </a:rPr>
              <a:t>linked to their cognate tRNA</a:t>
            </a:r>
            <a:r>
              <a:rPr lang="en-US" sz="1600" b="1" dirty="0">
                <a:solidFill>
                  <a:srgbClr val="FFFF00"/>
                </a:solidFill>
              </a:rPr>
              <a:t> to form </a:t>
            </a:r>
            <a:r>
              <a:rPr lang="en-US" sz="1600" b="1" dirty="0" err="1">
                <a:solidFill>
                  <a:srgbClr val="FFFF00"/>
                </a:solidFill>
              </a:rPr>
              <a:t>aminoacyl</a:t>
            </a:r>
            <a:r>
              <a:rPr lang="en-US" sz="1600" b="1" dirty="0">
                <a:solidFill>
                  <a:srgbClr val="FFFF00"/>
                </a:solidFill>
              </a:rPr>
              <a:t> </a:t>
            </a:r>
            <a:r>
              <a:rPr lang="en-US" sz="1600" b="1" dirty="0" err="1">
                <a:solidFill>
                  <a:srgbClr val="FFFF00"/>
                </a:solidFill>
              </a:rPr>
              <a:t>tRNA</a:t>
            </a:r>
            <a:r>
              <a:rPr lang="en-US" sz="1600" b="1" dirty="0"/>
              <a:t>.</a:t>
            </a:r>
            <a:endParaRPr lang="en-IN" sz="1600" b="1" dirty="0"/>
          </a:p>
          <a:p>
            <a:pPr algn="just"/>
            <a:r>
              <a:rPr lang="en-IN" sz="1600" dirty="0"/>
              <a:t>If</a:t>
            </a:r>
            <a:r>
              <a:rPr lang="en-IN" sz="1600" b="1" dirty="0"/>
              <a:t> </a:t>
            </a:r>
            <a:r>
              <a:rPr lang="en-IN" sz="1600" b="1" dirty="0">
                <a:solidFill>
                  <a:srgbClr val="FFFF00"/>
                </a:solidFill>
              </a:rPr>
              <a:t>two such charged </a:t>
            </a:r>
            <a:r>
              <a:rPr lang="en-IN" sz="1600" b="1" dirty="0" err="1">
                <a:solidFill>
                  <a:srgbClr val="FFFF00"/>
                </a:solidFill>
              </a:rPr>
              <a:t>tRNAs</a:t>
            </a:r>
            <a:r>
              <a:rPr lang="en-IN" sz="1600" b="1" dirty="0">
                <a:solidFill>
                  <a:srgbClr val="FFFF00"/>
                </a:solidFill>
              </a:rPr>
              <a:t> are brought close </a:t>
            </a:r>
            <a:r>
              <a:rPr lang="en-IN" sz="1600" dirty="0"/>
              <a:t>enough, the </a:t>
            </a:r>
            <a:r>
              <a:rPr lang="en-IN" sz="1600" b="1" dirty="0">
                <a:solidFill>
                  <a:srgbClr val="FFFF00"/>
                </a:solidFill>
              </a:rPr>
              <a:t>formation of peptide bond </a:t>
            </a:r>
            <a:r>
              <a:rPr lang="en-IN" sz="1600" dirty="0"/>
              <a:t>between them would be favoured energetically. </a:t>
            </a:r>
          </a:p>
          <a:p>
            <a:pPr algn="just"/>
            <a:r>
              <a:rPr lang="en-IN" sz="1600" dirty="0"/>
              <a:t>The presence of a catalyst would </a:t>
            </a:r>
            <a:r>
              <a:rPr lang="en-IN" sz="1600" b="1" dirty="0">
                <a:solidFill>
                  <a:srgbClr val="FFFF00"/>
                </a:solidFill>
              </a:rPr>
              <a:t>enhance the rate of peptide bond formation.</a:t>
            </a:r>
          </a:p>
        </p:txBody>
      </p:sp>
      <p:pic>
        <p:nvPicPr>
          <p:cNvPr id="4" name="Picture 2">
            <a:extLst>
              <a:ext uri="{FF2B5EF4-FFF2-40B4-BE49-F238E27FC236}">
                <a16:creationId xmlns:a16="http://schemas.microsoft.com/office/drawing/2014/main" id="{904E274E-2EF8-E542-AED1-5CC4098F74EA}"/>
              </a:ext>
            </a:extLst>
          </p:cNvPr>
          <p:cNvPicPr>
            <a:picLocks noChangeAspect="1" noChangeArrowheads="1"/>
          </p:cNvPicPr>
          <p:nvPr/>
        </p:nvPicPr>
        <p:blipFill>
          <a:blip r:embed="rId3" cstate="print"/>
          <a:srcRect l="6832" r="2681" b="10133"/>
          <a:stretch>
            <a:fillRect/>
          </a:stretch>
        </p:blipFill>
        <p:spPr bwMode="auto">
          <a:xfrm>
            <a:off x="527551" y="2233431"/>
            <a:ext cx="4908545" cy="2740810"/>
          </a:xfrm>
          <a:prstGeom prst="rect">
            <a:avLst/>
          </a:prstGeom>
          <a:noFill/>
          <a:ln w="9525">
            <a:noFill/>
            <a:miter lim="800000"/>
            <a:headEnd/>
            <a:tailEnd/>
          </a:ln>
        </p:spPr>
      </p:pic>
      <p:sp>
        <p:nvSpPr>
          <p:cNvPr id="6" name="Rectangle 5">
            <a:extLst>
              <a:ext uri="{FF2B5EF4-FFF2-40B4-BE49-F238E27FC236}">
                <a16:creationId xmlns:a16="http://schemas.microsoft.com/office/drawing/2014/main" id="{3FD8F39C-6F37-AD48-A6D8-1A068619C86C}"/>
              </a:ext>
            </a:extLst>
          </p:cNvPr>
          <p:cNvSpPr/>
          <p:nvPr/>
        </p:nvSpPr>
        <p:spPr>
          <a:xfrm>
            <a:off x="1978557" y="279257"/>
            <a:ext cx="5184576" cy="400110"/>
          </a:xfrm>
          <a:prstGeom prst="rect">
            <a:avLst/>
          </a:prstGeom>
        </p:spPr>
        <p:txBody>
          <a:bodyPr wrap="square">
            <a:spAutoFit/>
          </a:bodyPr>
          <a:lstStyle/>
          <a:p>
            <a:r>
              <a:rPr lang="en-IN" sz="2000" b="1" dirty="0">
                <a:solidFill>
                  <a:prstClr val="white"/>
                </a:solidFill>
                <a:ea typeface="+mj-ea"/>
                <a:cs typeface="+mj-cs"/>
              </a:rPr>
              <a:t>(</a:t>
            </a:r>
            <a:r>
              <a:rPr lang="en-IN" b="1" dirty="0">
                <a:solidFill>
                  <a:prstClr val="white"/>
                </a:solidFill>
                <a:ea typeface="+mj-ea"/>
                <a:cs typeface="+mj-cs"/>
              </a:rPr>
              <a:t>Charging of tRNA or formation of </a:t>
            </a:r>
            <a:r>
              <a:rPr lang="en-US" b="1" dirty="0">
                <a:solidFill>
                  <a:prstClr val="white"/>
                </a:solidFill>
                <a:ea typeface="+mj-ea"/>
                <a:cs typeface="+mj-cs"/>
              </a:rPr>
              <a:t>aminoacyl tRNA</a:t>
            </a:r>
            <a:r>
              <a:rPr lang="en-IN" sz="2000" b="1" dirty="0">
                <a:solidFill>
                  <a:prstClr val="white"/>
                </a:solidFill>
                <a:ea typeface="+mj-ea"/>
                <a:cs typeface="+mj-cs"/>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96610" name="Picture 2" descr="http://www.ucl.ac.uk/~sjjgsca/NucleotidePairing.jpg"/>
          <p:cNvPicPr>
            <a:picLocks noChangeAspect="1" noChangeArrowheads="1"/>
          </p:cNvPicPr>
          <p:nvPr/>
        </p:nvPicPr>
        <p:blipFill>
          <a:blip r:embed="rId2" cstate="print"/>
          <a:srcRect/>
          <a:stretch>
            <a:fillRect/>
          </a:stretch>
        </p:blipFill>
        <p:spPr bwMode="auto">
          <a:xfrm>
            <a:off x="0" y="-47601"/>
            <a:ext cx="9144000" cy="5762601"/>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4828"/>
            <a:ext cx="4725373" cy="952500"/>
          </a:xfrm>
        </p:spPr>
        <p:txBody>
          <a:bodyPr>
            <a:normAutofit/>
          </a:bodyPr>
          <a:lstStyle/>
          <a:p>
            <a:r>
              <a:rPr lang="en-IN" sz="2000" b="1" dirty="0"/>
              <a:t>Ribosome</a:t>
            </a:r>
          </a:p>
        </p:txBody>
      </p:sp>
      <p:sp>
        <p:nvSpPr>
          <p:cNvPr id="3" name="Content Placeholder 2"/>
          <p:cNvSpPr>
            <a:spLocks noGrp="1"/>
          </p:cNvSpPr>
          <p:nvPr>
            <p:ph idx="1"/>
          </p:nvPr>
        </p:nvSpPr>
        <p:spPr>
          <a:xfrm>
            <a:off x="179512" y="661599"/>
            <a:ext cx="4725373" cy="4119844"/>
          </a:xfrm>
        </p:spPr>
        <p:txBody>
          <a:bodyPr>
            <a:normAutofit/>
          </a:bodyPr>
          <a:lstStyle/>
          <a:p>
            <a:pPr algn="just"/>
            <a:r>
              <a:rPr lang="en-IN" sz="1800" dirty="0"/>
              <a:t>Ribosome is the </a:t>
            </a:r>
            <a:r>
              <a:rPr lang="en-IN" sz="1800" b="1" dirty="0">
                <a:solidFill>
                  <a:srgbClr val="FFFF00"/>
                </a:solidFill>
              </a:rPr>
              <a:t>cellular factory</a:t>
            </a:r>
            <a:r>
              <a:rPr lang="en-IN" sz="1800" dirty="0"/>
              <a:t> </a:t>
            </a:r>
            <a:r>
              <a:rPr lang="en-IN" sz="1800" dirty="0">
                <a:solidFill>
                  <a:srgbClr val="FFFF00"/>
                </a:solidFill>
              </a:rPr>
              <a:t>responsible for synthesising proteins</a:t>
            </a:r>
          </a:p>
          <a:p>
            <a:pPr algn="just"/>
            <a:r>
              <a:rPr lang="en-IN" sz="1800" dirty="0"/>
              <a:t>The ribosome consists of </a:t>
            </a:r>
          </a:p>
          <a:p>
            <a:pPr lvl="1" algn="just">
              <a:buFont typeface="Wingdings" pitchFamily="2" charset="2"/>
              <a:buChar char="ü"/>
            </a:pPr>
            <a:r>
              <a:rPr lang="en-IN" sz="1800" b="1" dirty="0">
                <a:solidFill>
                  <a:srgbClr val="FFFF00"/>
                </a:solidFill>
              </a:rPr>
              <a:t>structural RNAs </a:t>
            </a:r>
            <a:r>
              <a:rPr lang="en-IN" sz="1800" dirty="0">
                <a:solidFill>
                  <a:srgbClr val="FFFF00"/>
                </a:solidFill>
              </a:rPr>
              <a:t>and </a:t>
            </a:r>
          </a:p>
          <a:p>
            <a:pPr lvl="1" algn="just">
              <a:buFont typeface="Wingdings" pitchFamily="2" charset="2"/>
              <a:buChar char="ü"/>
            </a:pPr>
            <a:r>
              <a:rPr lang="en-IN" sz="1800" b="1" dirty="0">
                <a:solidFill>
                  <a:srgbClr val="FFFF00"/>
                </a:solidFill>
              </a:rPr>
              <a:t>80 different proteins</a:t>
            </a:r>
            <a:r>
              <a:rPr lang="en-IN" sz="1800" dirty="0">
                <a:solidFill>
                  <a:srgbClr val="FFFF00"/>
                </a:solidFill>
              </a:rPr>
              <a:t>. </a:t>
            </a:r>
          </a:p>
          <a:p>
            <a:pPr algn="just"/>
            <a:r>
              <a:rPr lang="en-IN" sz="1800" dirty="0"/>
              <a:t>In inactive state, ribosome exists as two subunits; </a:t>
            </a:r>
          </a:p>
          <a:p>
            <a:pPr marL="761970" lvl="1" indent="-428608" algn="just">
              <a:buFont typeface="+mj-lt"/>
              <a:buAutoNum type="arabicPeriod"/>
            </a:pPr>
            <a:r>
              <a:rPr lang="en-IN" sz="1800" b="1" dirty="0">
                <a:solidFill>
                  <a:srgbClr val="FFFF00"/>
                </a:solidFill>
              </a:rPr>
              <a:t>a large subunit (</a:t>
            </a:r>
            <a:r>
              <a:rPr lang="en-IN" sz="1400" b="1" i="1" dirty="0">
                <a:solidFill>
                  <a:srgbClr val="FFFF00"/>
                </a:solidFill>
              </a:rPr>
              <a:t>has three sites –E, P &amp; A sites</a:t>
            </a:r>
            <a:r>
              <a:rPr lang="en-IN" sz="1800" b="1" dirty="0">
                <a:solidFill>
                  <a:srgbClr val="FFFF00"/>
                </a:solidFill>
              </a:rPr>
              <a:t>) </a:t>
            </a:r>
            <a:r>
              <a:rPr lang="en-IN" sz="1800" dirty="0">
                <a:solidFill>
                  <a:srgbClr val="FFFF00"/>
                </a:solidFill>
              </a:rPr>
              <a:t>and </a:t>
            </a:r>
          </a:p>
          <a:p>
            <a:pPr marL="761970" lvl="1" indent="-428608" algn="just">
              <a:buFont typeface="+mj-lt"/>
              <a:buAutoNum type="arabicPeriod"/>
            </a:pPr>
            <a:r>
              <a:rPr lang="en-IN" sz="1800" b="1" dirty="0">
                <a:solidFill>
                  <a:srgbClr val="FFFF00"/>
                </a:solidFill>
              </a:rPr>
              <a:t>a small subunit (</a:t>
            </a:r>
            <a:r>
              <a:rPr lang="en-IN" sz="1400" b="1" i="1" dirty="0">
                <a:solidFill>
                  <a:srgbClr val="FFFF00"/>
                </a:solidFill>
              </a:rPr>
              <a:t>binds to mRNA</a:t>
            </a:r>
            <a:r>
              <a:rPr lang="en-IN" sz="1800" b="1" dirty="0">
                <a:solidFill>
                  <a:srgbClr val="FFFF00"/>
                </a:solidFill>
              </a:rPr>
              <a:t>)</a:t>
            </a:r>
            <a:r>
              <a:rPr lang="en-IN" sz="1800" dirty="0">
                <a:solidFill>
                  <a:srgbClr val="FFFF00"/>
                </a:solidFill>
              </a:rPr>
              <a:t>. </a:t>
            </a:r>
          </a:p>
        </p:txBody>
      </p:sp>
      <p:sp>
        <p:nvSpPr>
          <p:cNvPr id="7" name="Title 1">
            <a:extLst>
              <a:ext uri="{FF2B5EF4-FFF2-40B4-BE49-F238E27FC236}">
                <a16:creationId xmlns:a16="http://schemas.microsoft.com/office/drawing/2014/main" id="{E476F0C2-4FE1-5A4C-A544-FF71238D24B7}"/>
              </a:ext>
            </a:extLst>
          </p:cNvPr>
          <p:cNvSpPr txBox="1">
            <a:spLocks/>
          </p:cNvSpPr>
          <p:nvPr/>
        </p:nvSpPr>
        <p:spPr>
          <a:xfrm>
            <a:off x="4860032" y="3110689"/>
            <a:ext cx="4370711" cy="178859"/>
          </a:xfrm>
          <a:prstGeom prst="rect">
            <a:avLst/>
          </a:prstGeom>
        </p:spPr>
        <p:txBody>
          <a:bodyPr vert="horz" lIns="91440" tIns="45720" rIns="91440" bIns="45720" rtlCol="0" anchor="ctr">
            <a:noAutofit/>
          </a:bodyPr>
          <a:lstStyle>
            <a:lvl1pPr algn="ctr" defTabSz="761970" rtl="0" eaLnBrk="1" latinLnBrk="0" hangingPunct="1">
              <a:spcBef>
                <a:spcPct val="0"/>
              </a:spcBef>
              <a:buNone/>
              <a:defRPr sz="3667" kern="1200">
                <a:solidFill>
                  <a:schemeClr val="tx1"/>
                </a:solidFill>
                <a:latin typeface="+mj-lt"/>
                <a:ea typeface="+mj-ea"/>
                <a:cs typeface="+mj-cs"/>
              </a:defRPr>
            </a:lvl1pPr>
          </a:lstStyle>
          <a:p>
            <a:r>
              <a:rPr lang="en-US" sz="2000" dirty="0"/>
              <a:t>Figure Schematic diagram of Ribosome</a:t>
            </a:r>
            <a:endParaRPr lang="en-IN" sz="2000" dirty="0"/>
          </a:p>
        </p:txBody>
      </p:sp>
      <p:pic>
        <p:nvPicPr>
          <p:cNvPr id="8" name="Picture 2" descr="http://biology-forums.com/gallery/33_24_06_11_5_01_20.jpeg">
            <a:extLst>
              <a:ext uri="{FF2B5EF4-FFF2-40B4-BE49-F238E27FC236}">
                <a16:creationId xmlns:a16="http://schemas.microsoft.com/office/drawing/2014/main" id="{C83FC1FE-537F-1047-80CB-B628C792CD6D}"/>
              </a:ext>
            </a:extLst>
          </p:cNvPr>
          <p:cNvPicPr>
            <a:picLocks noChangeAspect="1" noChangeArrowheads="1"/>
          </p:cNvPicPr>
          <p:nvPr/>
        </p:nvPicPr>
        <p:blipFill>
          <a:blip r:embed="rId3" cstate="print"/>
          <a:srcRect t="47968" b="2759"/>
          <a:stretch>
            <a:fillRect/>
          </a:stretch>
        </p:blipFill>
        <p:spPr bwMode="auto">
          <a:xfrm>
            <a:off x="5225476" y="618555"/>
            <a:ext cx="3583241" cy="2314341"/>
          </a:xfrm>
          <a:prstGeom prst="rect">
            <a:avLst/>
          </a:prstGeom>
          <a:noFill/>
        </p:spPr>
      </p:pic>
      <p:pic>
        <p:nvPicPr>
          <p:cNvPr id="9" name="Picture 11">
            <a:extLst>
              <a:ext uri="{FF2B5EF4-FFF2-40B4-BE49-F238E27FC236}">
                <a16:creationId xmlns:a16="http://schemas.microsoft.com/office/drawing/2014/main" id="{CBD168C5-AA5E-1349-A5A4-5DF5EEED1349}"/>
              </a:ext>
            </a:extLst>
          </p:cNvPr>
          <p:cNvPicPr>
            <a:picLocks noChangeAspect="1" noChangeArrowheads="1"/>
          </p:cNvPicPr>
          <p:nvPr/>
        </p:nvPicPr>
        <p:blipFill>
          <a:blip r:embed="rId4" cstate="print"/>
          <a:srcRect/>
          <a:stretch>
            <a:fillRect/>
          </a:stretch>
        </p:blipFill>
        <p:spPr bwMode="auto">
          <a:xfrm>
            <a:off x="5179074" y="615648"/>
            <a:ext cx="3676046" cy="24099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strVal val="#ppt_w*0.70"/>
                                          </p:val>
                                        </p:tav>
                                        <p:tav tm="100000">
                                          <p:val>
                                            <p:strVal val="#ppt_w"/>
                                          </p:val>
                                        </p:tav>
                                      </p:tavLst>
                                    </p:anim>
                                    <p:anim calcmode="lin" valueType="num">
                                      <p:cBhvr>
                                        <p:cTn id="42" dur="1000" fill="hold"/>
                                        <p:tgtEl>
                                          <p:spTgt spid="9"/>
                                        </p:tgtEl>
                                        <p:attrNameLst>
                                          <p:attrName>ppt_h</p:attrName>
                                        </p:attrNameLst>
                                      </p:cBhvr>
                                      <p:tavLst>
                                        <p:tav tm="0">
                                          <p:val>
                                            <p:strVal val="#ppt_h"/>
                                          </p:val>
                                        </p:tav>
                                        <p:tav tm="100000">
                                          <p:val>
                                            <p:strVal val="#ppt_h"/>
                                          </p:val>
                                        </p:tav>
                                      </p:tavLst>
                                    </p:anim>
                                    <p:animEffect transition="in" filter="fade">
                                      <p:cBhvr>
                                        <p:cTn id="4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863" y="19501"/>
            <a:ext cx="7776864" cy="952500"/>
          </a:xfrm>
        </p:spPr>
        <p:txBody>
          <a:bodyPr>
            <a:normAutofit/>
          </a:bodyPr>
          <a:lstStyle/>
          <a:p>
            <a:r>
              <a:rPr lang="en-IN" sz="2000" b="1" dirty="0"/>
              <a:t>Translational unit</a:t>
            </a:r>
          </a:p>
        </p:txBody>
      </p:sp>
      <p:sp>
        <p:nvSpPr>
          <p:cNvPr id="3" name="Content Placeholder 2"/>
          <p:cNvSpPr>
            <a:spLocks noGrp="1"/>
          </p:cNvSpPr>
          <p:nvPr>
            <p:ph idx="1"/>
          </p:nvPr>
        </p:nvSpPr>
        <p:spPr>
          <a:xfrm>
            <a:off x="251520" y="697259"/>
            <a:ext cx="8640960" cy="2760308"/>
          </a:xfrm>
        </p:spPr>
        <p:txBody>
          <a:bodyPr>
            <a:normAutofit/>
          </a:bodyPr>
          <a:lstStyle/>
          <a:p>
            <a:pPr algn="just"/>
            <a:r>
              <a:rPr lang="en-IN" sz="1800" dirty="0"/>
              <a:t>A translational unit is </a:t>
            </a:r>
            <a:r>
              <a:rPr lang="en-IN" sz="1800" b="1" dirty="0">
                <a:solidFill>
                  <a:srgbClr val="FFFF00"/>
                </a:solidFill>
              </a:rPr>
              <a:t>present in mRNA </a:t>
            </a:r>
            <a:r>
              <a:rPr lang="en-IN" sz="1800" dirty="0"/>
              <a:t>coding for a </a:t>
            </a:r>
            <a:r>
              <a:rPr lang="en-IN" sz="1800" b="1" dirty="0">
                <a:solidFill>
                  <a:srgbClr val="FFFF00"/>
                </a:solidFill>
              </a:rPr>
              <a:t>polypeptide</a:t>
            </a:r>
          </a:p>
          <a:p>
            <a:pPr algn="just"/>
            <a:r>
              <a:rPr lang="en-IN" sz="1800" dirty="0"/>
              <a:t>It is the </a:t>
            </a:r>
            <a:r>
              <a:rPr lang="en-IN" sz="1800" b="1" dirty="0">
                <a:solidFill>
                  <a:srgbClr val="FFFF00"/>
                </a:solidFill>
              </a:rPr>
              <a:t>sequence of RNA</a:t>
            </a:r>
            <a:r>
              <a:rPr lang="en-IN" sz="1800" dirty="0">
                <a:solidFill>
                  <a:srgbClr val="FFFF00"/>
                </a:solidFill>
              </a:rPr>
              <a:t> </a:t>
            </a:r>
            <a:r>
              <a:rPr lang="en-IN" sz="1800" dirty="0"/>
              <a:t>that is </a:t>
            </a:r>
            <a:r>
              <a:rPr lang="en-IN" sz="1800" dirty="0">
                <a:solidFill>
                  <a:srgbClr val="FFFF00"/>
                </a:solidFill>
              </a:rPr>
              <a:t>flanked by the start </a:t>
            </a:r>
            <a:r>
              <a:rPr lang="en-IN" sz="1800" dirty="0" err="1">
                <a:solidFill>
                  <a:srgbClr val="FFFF00"/>
                </a:solidFill>
              </a:rPr>
              <a:t>codon</a:t>
            </a:r>
            <a:r>
              <a:rPr lang="en-IN" sz="1800" dirty="0">
                <a:solidFill>
                  <a:srgbClr val="FFFF00"/>
                </a:solidFill>
              </a:rPr>
              <a:t> (AUG) and the stop </a:t>
            </a:r>
            <a:r>
              <a:rPr lang="en-IN" sz="1800" dirty="0" err="1">
                <a:solidFill>
                  <a:srgbClr val="FFFF00"/>
                </a:solidFill>
              </a:rPr>
              <a:t>codon</a:t>
            </a:r>
            <a:r>
              <a:rPr lang="en-IN" sz="1800" dirty="0"/>
              <a:t>. </a:t>
            </a:r>
          </a:p>
          <a:p>
            <a:pPr algn="just"/>
            <a:r>
              <a:rPr lang="en-IN" sz="1800" dirty="0" err="1"/>
              <a:t>Untranslated</a:t>
            </a:r>
            <a:r>
              <a:rPr lang="en-IN" sz="1800" dirty="0"/>
              <a:t>, additional sequences of mRNA that are </a:t>
            </a:r>
            <a:r>
              <a:rPr lang="en-IN" sz="1800" b="1" dirty="0"/>
              <a:t>present </a:t>
            </a:r>
            <a:r>
              <a:rPr lang="en-IN" sz="1800" dirty="0"/>
              <a:t>at both 5</a:t>
            </a:r>
            <a:r>
              <a:rPr lang="en-IN" sz="1800" i="1" dirty="0"/>
              <a:t>' -end (before start </a:t>
            </a:r>
            <a:r>
              <a:rPr lang="en-IN" sz="1800" i="1" dirty="0" err="1"/>
              <a:t>codon</a:t>
            </a:r>
            <a:r>
              <a:rPr lang="en-IN" sz="1800" i="1" dirty="0"/>
              <a:t>) and at 3' -end (after stop </a:t>
            </a:r>
            <a:r>
              <a:rPr lang="en-IN" sz="1800" i="1" dirty="0" err="1"/>
              <a:t>codon</a:t>
            </a:r>
            <a:r>
              <a:rPr lang="en-IN" sz="1800" i="1" dirty="0"/>
              <a:t>)</a:t>
            </a:r>
            <a:r>
              <a:rPr lang="en-IN" sz="1800" dirty="0"/>
              <a:t> are referred as </a:t>
            </a:r>
            <a:r>
              <a:rPr lang="en-IN" sz="1800" b="1" dirty="0" err="1">
                <a:solidFill>
                  <a:srgbClr val="FFFF00"/>
                </a:solidFill>
              </a:rPr>
              <a:t>untranslated</a:t>
            </a:r>
            <a:r>
              <a:rPr lang="en-IN" sz="1800" b="1" dirty="0">
                <a:solidFill>
                  <a:srgbClr val="FFFF00"/>
                </a:solidFill>
              </a:rPr>
              <a:t> regions (UTR). </a:t>
            </a:r>
          </a:p>
          <a:p>
            <a:pPr algn="just"/>
            <a:r>
              <a:rPr lang="en-IN" sz="1800" b="1" dirty="0"/>
              <a:t>UTRs</a:t>
            </a:r>
            <a:r>
              <a:rPr lang="en-IN" sz="1800" i="1" dirty="0"/>
              <a:t> </a:t>
            </a:r>
            <a:r>
              <a:rPr lang="en-IN" sz="1800" dirty="0"/>
              <a:t>are required for efficient translation process. </a:t>
            </a:r>
          </a:p>
        </p:txBody>
      </p:sp>
      <p:grpSp>
        <p:nvGrpSpPr>
          <p:cNvPr id="4" name="Group 5"/>
          <p:cNvGrpSpPr/>
          <p:nvPr/>
        </p:nvGrpSpPr>
        <p:grpSpPr>
          <a:xfrm>
            <a:off x="286003" y="2418860"/>
            <a:ext cx="6780753" cy="2077414"/>
            <a:chOff x="1115616" y="5518373"/>
            <a:chExt cx="7144678" cy="1339627"/>
          </a:xfrm>
        </p:grpSpPr>
        <p:sp>
          <p:nvSpPr>
            <p:cNvPr id="5" name="Rectangle 4"/>
            <p:cNvSpPr/>
            <p:nvPr/>
          </p:nvSpPr>
          <p:spPr>
            <a:xfrm>
              <a:off x="1115616" y="5672296"/>
              <a:ext cx="7056784" cy="11247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pic>
          <p:nvPicPr>
            <p:cNvPr id="31746" name="Picture 2" descr="https://upload.wikimedia.org/wikipedia/commons/thumb/b/ba/MRNA_structure.svg/2000px-MRNA_structure.svg.png"/>
            <p:cNvPicPr>
              <a:picLocks noChangeAspect="1" noChangeArrowheads="1"/>
            </p:cNvPicPr>
            <p:nvPr/>
          </p:nvPicPr>
          <p:blipFill>
            <a:blip r:embed="rId2" cstate="print"/>
            <a:srcRect/>
            <a:stretch>
              <a:fillRect/>
            </a:stretch>
          </p:blipFill>
          <p:spPr bwMode="auto">
            <a:xfrm>
              <a:off x="1115616" y="5518373"/>
              <a:ext cx="7144678" cy="1339627"/>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t>Three steps of translation</a:t>
            </a:r>
          </a:p>
        </p:txBody>
      </p:sp>
      <p:sp>
        <p:nvSpPr>
          <p:cNvPr id="3" name="Content Placeholder 2"/>
          <p:cNvSpPr>
            <a:spLocks noGrp="1"/>
          </p:cNvSpPr>
          <p:nvPr>
            <p:ph idx="1"/>
          </p:nvPr>
        </p:nvSpPr>
        <p:spPr>
          <a:xfrm>
            <a:off x="457200" y="985292"/>
            <a:ext cx="8229600" cy="4119844"/>
          </a:xfrm>
        </p:spPr>
        <p:txBody>
          <a:bodyPr>
            <a:noAutofit/>
          </a:bodyPr>
          <a:lstStyle/>
          <a:p>
            <a:pPr marL="761970" lvl="1" indent="-428608" algn="just">
              <a:buFont typeface="+mj-lt"/>
              <a:buAutoNum type="arabicPeriod"/>
            </a:pPr>
            <a:r>
              <a:rPr lang="en-IN" sz="1800" dirty="0"/>
              <a:t>Initiation</a:t>
            </a:r>
          </a:p>
          <a:p>
            <a:pPr marL="761970" lvl="1" indent="-428608" algn="just">
              <a:buFont typeface="+mj-lt"/>
              <a:buAutoNum type="arabicPeriod"/>
            </a:pPr>
            <a:r>
              <a:rPr lang="en-IN" sz="1800" dirty="0"/>
              <a:t>Elongation</a:t>
            </a:r>
          </a:p>
          <a:p>
            <a:pPr marL="761970" lvl="1" indent="-428608" algn="just">
              <a:buFont typeface="+mj-lt"/>
              <a:buAutoNum type="arabicPeriod"/>
            </a:pPr>
            <a:r>
              <a:rPr lang="en-IN" sz="1800" dirty="0"/>
              <a:t>Termination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931" y="-22820"/>
            <a:ext cx="6858000" cy="332966"/>
          </a:xfrm>
        </p:spPr>
        <p:txBody>
          <a:bodyPr>
            <a:normAutofit fontScale="90000"/>
          </a:bodyPr>
          <a:lstStyle/>
          <a:p>
            <a:r>
              <a:rPr lang="en-US" sz="2000" b="1" dirty="0"/>
              <a:t>Translation</a:t>
            </a:r>
            <a:endParaRPr lang="en-IN" sz="2000" b="1" dirty="0"/>
          </a:p>
        </p:txBody>
      </p:sp>
      <p:sp>
        <p:nvSpPr>
          <p:cNvPr id="3" name="Content Placeholder 2"/>
          <p:cNvSpPr>
            <a:spLocks noGrp="1"/>
          </p:cNvSpPr>
          <p:nvPr>
            <p:ph idx="1"/>
          </p:nvPr>
        </p:nvSpPr>
        <p:spPr>
          <a:xfrm>
            <a:off x="489351" y="822499"/>
            <a:ext cx="6858000" cy="3771636"/>
          </a:xfrm>
        </p:spPr>
        <p:txBody>
          <a:bodyPr/>
          <a:lstStyle/>
          <a:p>
            <a:endParaRPr lang="en-IN"/>
          </a:p>
        </p:txBody>
      </p:sp>
      <p:pic>
        <p:nvPicPr>
          <p:cNvPr id="5" name="Picture 2" descr="http://www.mun.ca/biology/desmid/brian/BIOL2060/BIOL2060-22/22_07.jpg"/>
          <p:cNvPicPr>
            <a:picLocks noChangeAspect="1" noChangeArrowheads="1"/>
          </p:cNvPicPr>
          <p:nvPr/>
        </p:nvPicPr>
        <p:blipFill>
          <a:blip r:embed="rId2" cstate="print"/>
          <a:srcRect r="52762" b="63616"/>
          <a:stretch>
            <a:fillRect/>
          </a:stretch>
        </p:blipFill>
        <p:spPr bwMode="auto">
          <a:xfrm>
            <a:off x="162780" y="377367"/>
            <a:ext cx="3599553" cy="1696172"/>
          </a:xfrm>
          <a:prstGeom prst="rect">
            <a:avLst/>
          </a:prstGeom>
          <a:noFill/>
        </p:spPr>
      </p:pic>
      <p:pic>
        <p:nvPicPr>
          <p:cNvPr id="9" name="Picture 2" descr="http://www.mun.ca/biology/desmid/brian/BIOL2060/BIOL2060-22/22_07.jpg"/>
          <p:cNvPicPr>
            <a:picLocks noChangeAspect="1" noChangeArrowheads="1"/>
          </p:cNvPicPr>
          <p:nvPr/>
        </p:nvPicPr>
        <p:blipFill>
          <a:blip r:embed="rId2" cstate="print"/>
          <a:srcRect/>
          <a:stretch>
            <a:fillRect/>
          </a:stretch>
        </p:blipFill>
        <p:spPr bwMode="auto">
          <a:xfrm>
            <a:off x="107504" y="357404"/>
            <a:ext cx="7620000" cy="4661898"/>
          </a:xfrm>
          <a:prstGeom prst="rect">
            <a:avLst/>
          </a:prstGeom>
          <a:noFill/>
        </p:spPr>
      </p:pic>
      <p:grpSp>
        <p:nvGrpSpPr>
          <p:cNvPr id="11" name="Group 10"/>
          <p:cNvGrpSpPr/>
          <p:nvPr/>
        </p:nvGrpSpPr>
        <p:grpSpPr>
          <a:xfrm>
            <a:off x="3763026" y="375273"/>
            <a:ext cx="3902799" cy="1903406"/>
            <a:chOff x="4460641" y="1216921"/>
            <a:chExt cx="4683359" cy="2284087"/>
          </a:xfrm>
        </p:grpSpPr>
        <p:pic>
          <p:nvPicPr>
            <p:cNvPr id="7" name="Picture 2" descr="http://www.mun.ca/biology/desmid/brian/BIOL2060/BIOL2060-22/22_07.jpg"/>
            <p:cNvPicPr>
              <a:picLocks noChangeAspect="1" noChangeArrowheads="1"/>
            </p:cNvPicPr>
            <p:nvPr/>
          </p:nvPicPr>
          <p:blipFill>
            <a:blip r:embed="rId2" cstate="print"/>
            <a:srcRect l="48813" b="59755"/>
            <a:stretch>
              <a:fillRect/>
            </a:stretch>
          </p:blipFill>
          <p:spPr bwMode="auto">
            <a:xfrm>
              <a:off x="4460641" y="1216921"/>
              <a:ext cx="4680520" cy="2251430"/>
            </a:xfrm>
            <a:prstGeom prst="rect">
              <a:avLst/>
            </a:prstGeom>
            <a:noFill/>
          </p:spPr>
        </p:pic>
        <p:sp>
          <p:nvSpPr>
            <p:cNvPr id="10" name="Rectangle 9"/>
            <p:cNvSpPr/>
            <p:nvPr/>
          </p:nvSpPr>
          <p:spPr>
            <a:xfrm>
              <a:off x="7236296" y="2636912"/>
              <a:ext cx="1907704" cy="864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pic>
        <p:nvPicPr>
          <p:cNvPr id="12" name="Picture 2" descr="http://www.mun.ca/biology/desmid/brian/BIOL2060/BIOL2060-22/22_07.jpg"/>
          <p:cNvPicPr>
            <a:picLocks noChangeAspect="1" noChangeArrowheads="1"/>
          </p:cNvPicPr>
          <p:nvPr/>
        </p:nvPicPr>
        <p:blipFill>
          <a:blip r:embed="rId2" cstate="print"/>
          <a:srcRect l="48037" b="31437"/>
          <a:stretch>
            <a:fillRect/>
          </a:stretch>
        </p:blipFill>
        <p:spPr bwMode="auto">
          <a:xfrm>
            <a:off x="3767911" y="349221"/>
            <a:ext cx="3959593" cy="31963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Translation</a:t>
            </a:r>
          </a:p>
        </p:txBody>
      </p:sp>
      <p:pic>
        <p:nvPicPr>
          <p:cNvPr id="3074" name="Picture 2"/>
          <p:cNvPicPr>
            <a:picLocks noChangeAspect="1" noChangeArrowheads="1"/>
          </p:cNvPicPr>
          <p:nvPr/>
        </p:nvPicPr>
        <p:blipFill>
          <a:blip r:embed="rId2" cstate="print"/>
          <a:srcRect l="18454" t="4227" r="2681" b="7180"/>
          <a:stretch>
            <a:fillRect/>
          </a:stretch>
        </p:blipFill>
        <p:spPr bwMode="auto">
          <a:xfrm>
            <a:off x="1151620" y="1297327"/>
            <a:ext cx="6840760" cy="432048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ranslat.gif"/>
          <p:cNvPicPr>
            <a:picLocks noGrp="1" noChangeAspect="1"/>
          </p:cNvPicPr>
          <p:nvPr>
            <p:ph idx="1"/>
          </p:nvPr>
        </p:nvPicPr>
        <p:blipFill>
          <a:blip r:embed="rId2" cstate="print"/>
          <a:stretch>
            <a:fillRect/>
          </a:stretch>
        </p:blipFill>
        <p:spPr>
          <a:xfrm>
            <a:off x="0" y="0"/>
            <a:ext cx="9201076" cy="5715000"/>
          </a:xfrm>
        </p:spPr>
      </p:pic>
      <p:sp>
        <p:nvSpPr>
          <p:cNvPr id="2" name="Title 1"/>
          <p:cNvSpPr>
            <a:spLocks noGrp="1"/>
          </p:cNvSpPr>
          <p:nvPr>
            <p:ph type="title"/>
          </p:nvPr>
        </p:nvSpPr>
        <p:spPr>
          <a:xfrm>
            <a:off x="457200" y="121196"/>
            <a:ext cx="8229600" cy="664468"/>
          </a:xfrm>
        </p:spPr>
        <p:txBody>
          <a:bodyPr>
            <a:normAutofit/>
          </a:bodyPr>
          <a:lstStyle/>
          <a:p>
            <a:r>
              <a:rPr lang="en-IN" sz="2000" b="1" dirty="0">
                <a:solidFill>
                  <a:schemeClr val="bg1"/>
                </a:solidFill>
              </a:rPr>
              <a:t>Animation: Translation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75" y="409228"/>
            <a:ext cx="8064803" cy="436443"/>
          </a:xfrm>
        </p:spPr>
        <p:txBody>
          <a:bodyPr>
            <a:normAutofit/>
          </a:bodyPr>
          <a:lstStyle/>
          <a:p>
            <a:r>
              <a:rPr lang="en-US" sz="2000" b="1" dirty="0"/>
              <a:t>Translation</a:t>
            </a:r>
            <a:endParaRPr lang="en-IN" sz="2000" b="1" dirty="0"/>
          </a:p>
        </p:txBody>
      </p:sp>
      <p:sp>
        <p:nvSpPr>
          <p:cNvPr id="3" name="Content Placeholder 2"/>
          <p:cNvSpPr>
            <a:spLocks noGrp="1"/>
          </p:cNvSpPr>
          <p:nvPr>
            <p:ph idx="1"/>
          </p:nvPr>
        </p:nvSpPr>
        <p:spPr>
          <a:xfrm>
            <a:off x="179513" y="849891"/>
            <a:ext cx="8784975" cy="3015721"/>
          </a:xfrm>
        </p:spPr>
        <p:txBody>
          <a:bodyPr>
            <a:noAutofit/>
          </a:bodyPr>
          <a:lstStyle/>
          <a:p>
            <a:pPr algn="just"/>
            <a:r>
              <a:rPr lang="en-IN" sz="1800" dirty="0"/>
              <a:t>Ribosome binds to the </a:t>
            </a:r>
            <a:r>
              <a:rPr lang="en-IN" sz="1800" b="1" dirty="0">
                <a:solidFill>
                  <a:srgbClr val="FFFF00"/>
                </a:solidFill>
              </a:rPr>
              <a:t>mRNA at the start </a:t>
            </a:r>
            <a:r>
              <a:rPr lang="en-IN" sz="1800" b="1" dirty="0" err="1">
                <a:solidFill>
                  <a:srgbClr val="FFFF00"/>
                </a:solidFill>
              </a:rPr>
              <a:t>codon</a:t>
            </a:r>
            <a:r>
              <a:rPr lang="en-IN" sz="1800" b="1" dirty="0">
                <a:solidFill>
                  <a:srgbClr val="FFFF00"/>
                </a:solidFill>
              </a:rPr>
              <a:t> (AUG) </a:t>
            </a:r>
          </a:p>
          <a:p>
            <a:pPr algn="just"/>
            <a:r>
              <a:rPr lang="en-IN" sz="1800" dirty="0"/>
              <a:t>Recognised by the </a:t>
            </a:r>
            <a:r>
              <a:rPr lang="en-IN" sz="1800" b="1" dirty="0">
                <a:solidFill>
                  <a:srgbClr val="FFFF00"/>
                </a:solidFill>
              </a:rPr>
              <a:t>initiator </a:t>
            </a:r>
            <a:r>
              <a:rPr lang="en-IN" sz="1800" b="1" dirty="0" err="1">
                <a:solidFill>
                  <a:srgbClr val="FFFF00"/>
                </a:solidFill>
              </a:rPr>
              <a:t>tRNA</a:t>
            </a:r>
            <a:endParaRPr lang="en-IN" sz="1800" b="1" dirty="0">
              <a:solidFill>
                <a:srgbClr val="FFFF00"/>
              </a:solidFill>
            </a:endParaRPr>
          </a:p>
          <a:p>
            <a:pPr algn="just"/>
            <a:r>
              <a:rPr lang="en-IN" sz="1800" b="1" dirty="0" err="1">
                <a:solidFill>
                  <a:srgbClr val="FFFF00"/>
                </a:solidFill>
              </a:rPr>
              <a:t>Aminoacylated</a:t>
            </a:r>
            <a:r>
              <a:rPr lang="en-IN" sz="1800" b="1" dirty="0">
                <a:solidFill>
                  <a:srgbClr val="FFFF00"/>
                </a:solidFill>
              </a:rPr>
              <a:t> tRNA </a:t>
            </a:r>
            <a:r>
              <a:rPr lang="en-IN" sz="1800" dirty="0"/>
              <a:t>sequentially bind to the appropriate codon in mRNA by forming complementary base pairs with the tRNA anticodon while ribosome translocate (moves) from codon to codon along the mRNA</a:t>
            </a:r>
          </a:p>
          <a:p>
            <a:pPr algn="just"/>
            <a:r>
              <a:rPr lang="en-IN" sz="1800" dirty="0"/>
              <a:t>The Amino acids are added one by one, translated into Polypeptide sequences dictated by DNA and represented by mRNA. </a:t>
            </a:r>
          </a:p>
          <a:p>
            <a:pPr algn="just"/>
            <a:r>
              <a:rPr lang="en-IN" sz="1800" dirty="0"/>
              <a:t>At the end, a </a:t>
            </a:r>
            <a:r>
              <a:rPr lang="en-IN" sz="1800" b="1" dirty="0">
                <a:solidFill>
                  <a:srgbClr val="FFFF00"/>
                </a:solidFill>
              </a:rPr>
              <a:t>release factor </a:t>
            </a:r>
            <a:r>
              <a:rPr lang="en-IN" sz="1800" dirty="0"/>
              <a:t>binds to the </a:t>
            </a:r>
            <a:r>
              <a:rPr lang="en-IN" sz="1800" b="1" dirty="0">
                <a:solidFill>
                  <a:srgbClr val="FFFF00"/>
                </a:solidFill>
              </a:rPr>
              <a:t>stop </a:t>
            </a:r>
            <a:r>
              <a:rPr lang="en-IN" sz="1800" b="1" dirty="0" err="1">
                <a:solidFill>
                  <a:srgbClr val="FFFF00"/>
                </a:solidFill>
              </a:rPr>
              <a:t>codon</a:t>
            </a:r>
            <a:r>
              <a:rPr lang="en-IN" sz="1800" b="1" dirty="0">
                <a:solidFill>
                  <a:srgbClr val="FFFF00"/>
                </a:solidFill>
              </a:rPr>
              <a:t> </a:t>
            </a:r>
            <a:r>
              <a:rPr lang="en-IN" sz="1800" b="1" dirty="0"/>
              <a:t>(</a:t>
            </a:r>
            <a:r>
              <a:rPr lang="en-IN" sz="1800" dirty="0"/>
              <a:t>UAG, UAA, or UGA</a:t>
            </a:r>
            <a:r>
              <a:rPr lang="en-IN" sz="1800" b="1" dirty="0"/>
              <a:t>), terminating translation and releasing the </a:t>
            </a:r>
            <a:r>
              <a:rPr lang="en-IN" sz="1800" dirty="0"/>
              <a:t>complete polypeptide from the ribosome.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t>
            </a:r>
            <a:endParaRPr lang="en-IN" dirty="0"/>
          </a:p>
        </p:txBody>
      </p:sp>
      <p:pic>
        <p:nvPicPr>
          <p:cNvPr id="156674" name="Picture 2" descr="http://www.nvo.com/jin/nss-folder/scrapbookcell/translation11.jpg"/>
          <p:cNvPicPr>
            <a:picLocks noChangeAspect="1" noChangeArrowheads="1"/>
          </p:cNvPicPr>
          <p:nvPr/>
        </p:nvPicPr>
        <p:blipFill>
          <a:blip r:embed="rId2" cstate="print"/>
          <a:srcRect t="8190"/>
          <a:stretch>
            <a:fillRect/>
          </a:stretch>
        </p:blipFill>
        <p:spPr bwMode="auto">
          <a:xfrm>
            <a:off x="761999" y="1040736"/>
            <a:ext cx="7620001" cy="4057633"/>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317440"/>
            <a:ext cx="7620000" cy="952500"/>
          </a:xfrm>
        </p:spPr>
        <p:txBody>
          <a:bodyPr>
            <a:noAutofit/>
          </a:bodyPr>
          <a:lstStyle/>
          <a:p>
            <a:r>
              <a:rPr lang="en-IN" sz="4000" b="1" dirty="0">
                <a:solidFill>
                  <a:srgbClr val="FFFF00"/>
                </a:solidFill>
              </a:rPr>
              <a:t>REGULATION OF GENE EXPRESSION</a:t>
            </a:r>
            <a:endParaRPr lang="en-IN" sz="4000" dirty="0">
              <a:solidFill>
                <a:srgbClr val="FFFF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9" y="-22820"/>
            <a:ext cx="9062534" cy="952500"/>
          </a:xfrm>
        </p:spPr>
        <p:txBody>
          <a:bodyPr>
            <a:normAutofit/>
          </a:bodyPr>
          <a:lstStyle/>
          <a:p>
            <a:r>
              <a:rPr lang="en-IN" sz="2000" b="1" dirty="0"/>
              <a:t>Gene Expression</a:t>
            </a:r>
            <a:endParaRPr lang="en-IN" sz="2000" dirty="0"/>
          </a:p>
        </p:txBody>
      </p:sp>
      <p:sp>
        <p:nvSpPr>
          <p:cNvPr id="3" name="Content Placeholder 2"/>
          <p:cNvSpPr>
            <a:spLocks noGrp="1"/>
          </p:cNvSpPr>
          <p:nvPr>
            <p:ph idx="1"/>
          </p:nvPr>
        </p:nvSpPr>
        <p:spPr>
          <a:xfrm>
            <a:off x="701570" y="668781"/>
            <a:ext cx="7740860" cy="370190"/>
          </a:xfrm>
        </p:spPr>
        <p:txBody>
          <a:bodyPr>
            <a:normAutofit/>
          </a:bodyPr>
          <a:lstStyle/>
          <a:p>
            <a:pPr marL="0" indent="0" algn="just">
              <a:buNone/>
            </a:pPr>
            <a:r>
              <a:rPr lang="en-IN" sz="1800" dirty="0"/>
              <a:t>Gene expression results in the </a:t>
            </a:r>
            <a:r>
              <a:rPr lang="en-IN" sz="1800" dirty="0">
                <a:solidFill>
                  <a:srgbClr val="FFFF00"/>
                </a:solidFill>
              </a:rPr>
              <a:t>formation of a polypeptide (protein).</a:t>
            </a:r>
          </a:p>
        </p:txBody>
      </p:sp>
      <p:grpSp>
        <p:nvGrpSpPr>
          <p:cNvPr id="8" name="Group 7"/>
          <p:cNvGrpSpPr/>
          <p:nvPr/>
        </p:nvGrpSpPr>
        <p:grpSpPr>
          <a:xfrm>
            <a:off x="963614" y="1417340"/>
            <a:ext cx="552821" cy="630798"/>
            <a:chOff x="2684479" y="2446728"/>
            <a:chExt cx="663385" cy="756958"/>
          </a:xfrm>
        </p:grpSpPr>
        <p:sp>
          <p:nvSpPr>
            <p:cNvPr id="9" name="Rectangle 8"/>
            <p:cNvSpPr/>
            <p:nvPr/>
          </p:nvSpPr>
          <p:spPr>
            <a:xfrm>
              <a:off x="2684479" y="2446728"/>
              <a:ext cx="663385" cy="387798"/>
            </a:xfrm>
            <a:prstGeom prst="rect">
              <a:avLst/>
            </a:prstGeom>
            <a:ln>
              <a:solidFill>
                <a:srgbClr val="FFC000"/>
              </a:solidFill>
            </a:ln>
          </p:spPr>
          <p:txBody>
            <a:bodyPr wrap="square">
              <a:spAutoFit/>
            </a:bodyPr>
            <a:lstStyle/>
            <a:p>
              <a:pPr algn="ctr"/>
              <a:r>
                <a:rPr lang="en-US" sz="1500" b="1" dirty="0"/>
                <a:t>DNA</a:t>
              </a:r>
              <a:endParaRPr lang="en-IN" sz="1500" dirty="0"/>
            </a:p>
          </p:txBody>
        </p:sp>
        <p:sp>
          <p:nvSpPr>
            <p:cNvPr id="10" name="Down Arrow 9"/>
            <p:cNvSpPr/>
            <p:nvPr/>
          </p:nvSpPr>
          <p:spPr>
            <a:xfrm>
              <a:off x="2900865" y="2852939"/>
              <a:ext cx="233118" cy="350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grpSp>
      <p:grpSp>
        <p:nvGrpSpPr>
          <p:cNvPr id="11" name="Group 10"/>
          <p:cNvGrpSpPr/>
          <p:nvPr/>
        </p:nvGrpSpPr>
        <p:grpSpPr>
          <a:xfrm>
            <a:off x="865194" y="2048139"/>
            <a:ext cx="749660" cy="630797"/>
            <a:chOff x="2555776" y="3203684"/>
            <a:chExt cx="899592" cy="756956"/>
          </a:xfrm>
        </p:grpSpPr>
        <p:sp>
          <p:nvSpPr>
            <p:cNvPr id="12" name="Rectangle 11"/>
            <p:cNvSpPr/>
            <p:nvPr/>
          </p:nvSpPr>
          <p:spPr>
            <a:xfrm>
              <a:off x="2555776" y="3203684"/>
              <a:ext cx="899592" cy="387798"/>
            </a:xfrm>
            <a:prstGeom prst="rect">
              <a:avLst/>
            </a:prstGeom>
            <a:ln>
              <a:solidFill>
                <a:srgbClr val="FFC000"/>
              </a:solidFill>
            </a:ln>
          </p:spPr>
          <p:txBody>
            <a:bodyPr wrap="square">
              <a:spAutoFit/>
            </a:bodyPr>
            <a:lstStyle/>
            <a:p>
              <a:pPr algn="ctr"/>
              <a:r>
                <a:rPr lang="en-IN" sz="1500" b="1" dirty="0"/>
                <a:t>mRNA</a:t>
              </a:r>
              <a:endParaRPr lang="en-IN" sz="1500" dirty="0"/>
            </a:p>
          </p:txBody>
        </p:sp>
        <p:sp>
          <p:nvSpPr>
            <p:cNvPr id="13" name="Down Arrow 12"/>
            <p:cNvSpPr/>
            <p:nvPr/>
          </p:nvSpPr>
          <p:spPr>
            <a:xfrm>
              <a:off x="2909745" y="3603497"/>
              <a:ext cx="233118" cy="357143"/>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grpSp>
      <p:sp>
        <p:nvSpPr>
          <p:cNvPr id="15" name="Rectangle 14"/>
          <p:cNvSpPr/>
          <p:nvPr/>
        </p:nvSpPr>
        <p:spPr>
          <a:xfrm>
            <a:off x="827584" y="2655948"/>
            <a:ext cx="824880" cy="323165"/>
          </a:xfrm>
          <a:prstGeom prst="rect">
            <a:avLst/>
          </a:prstGeom>
          <a:ln>
            <a:solidFill>
              <a:srgbClr val="FFC000"/>
            </a:solidFill>
          </a:ln>
        </p:spPr>
        <p:txBody>
          <a:bodyPr wrap="square">
            <a:spAutoFit/>
          </a:bodyPr>
          <a:lstStyle/>
          <a:p>
            <a:pPr algn="ctr"/>
            <a:r>
              <a:rPr lang="en-IN" sz="1500" b="1" dirty="0"/>
              <a:t>Protein</a:t>
            </a:r>
            <a:endParaRPr lang="en-IN" sz="1500" dirty="0"/>
          </a:p>
        </p:txBody>
      </p:sp>
      <p:sp>
        <p:nvSpPr>
          <p:cNvPr id="21" name="Rectangle 20"/>
          <p:cNvSpPr/>
          <p:nvPr/>
        </p:nvSpPr>
        <p:spPr>
          <a:xfrm>
            <a:off x="4217961" y="2727956"/>
            <a:ext cx="1380153" cy="323165"/>
          </a:xfrm>
          <a:prstGeom prst="rect">
            <a:avLst/>
          </a:prstGeom>
          <a:ln>
            <a:solidFill>
              <a:srgbClr val="FFC000"/>
            </a:solidFill>
          </a:ln>
        </p:spPr>
        <p:txBody>
          <a:bodyPr wrap="square">
            <a:spAutoFit/>
          </a:bodyPr>
          <a:lstStyle/>
          <a:p>
            <a:pPr algn="ctr"/>
            <a:r>
              <a:rPr lang="en-US" sz="1500" b="1" dirty="0"/>
              <a:t>No protein</a:t>
            </a:r>
            <a:endParaRPr lang="en-IN" sz="1500" dirty="0"/>
          </a:p>
        </p:txBody>
      </p:sp>
      <p:grpSp>
        <p:nvGrpSpPr>
          <p:cNvPr id="29" name="Group 28"/>
          <p:cNvGrpSpPr/>
          <p:nvPr/>
        </p:nvGrpSpPr>
        <p:grpSpPr>
          <a:xfrm>
            <a:off x="4324987" y="1587829"/>
            <a:ext cx="1220783" cy="1154176"/>
            <a:chOff x="5924568" y="3563724"/>
            <a:chExt cx="1464940" cy="1385011"/>
          </a:xfrm>
        </p:grpSpPr>
        <p:grpSp>
          <p:nvGrpSpPr>
            <p:cNvPr id="17" name="Group 16"/>
            <p:cNvGrpSpPr/>
            <p:nvPr/>
          </p:nvGrpSpPr>
          <p:grpSpPr>
            <a:xfrm>
              <a:off x="6197705" y="3563724"/>
              <a:ext cx="966584" cy="1385011"/>
              <a:chOff x="2625277" y="1700808"/>
              <a:chExt cx="966584" cy="1385011"/>
            </a:xfrm>
          </p:grpSpPr>
          <p:sp>
            <p:nvSpPr>
              <p:cNvPr id="18" name="Rectangle 17"/>
              <p:cNvSpPr/>
              <p:nvPr/>
            </p:nvSpPr>
            <p:spPr>
              <a:xfrm>
                <a:off x="2625277" y="1700808"/>
                <a:ext cx="966584" cy="387798"/>
              </a:xfrm>
              <a:prstGeom prst="rect">
                <a:avLst/>
              </a:prstGeom>
              <a:ln>
                <a:solidFill>
                  <a:srgbClr val="FFC000"/>
                </a:solidFill>
              </a:ln>
            </p:spPr>
            <p:txBody>
              <a:bodyPr wrap="square">
                <a:spAutoFit/>
              </a:bodyPr>
              <a:lstStyle/>
              <a:p>
                <a:pPr algn="ctr"/>
                <a:r>
                  <a:rPr lang="en-IN" sz="1500" b="1" dirty="0"/>
                  <a:t>DNA</a:t>
                </a:r>
                <a:endParaRPr lang="en-IN" sz="1500" dirty="0"/>
              </a:p>
            </p:txBody>
          </p:sp>
          <p:sp>
            <p:nvSpPr>
              <p:cNvPr id="19" name="Down Arrow 18"/>
              <p:cNvSpPr/>
              <p:nvPr/>
            </p:nvSpPr>
            <p:spPr>
              <a:xfrm>
                <a:off x="2962612" y="2098895"/>
                <a:ext cx="243996" cy="986924"/>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sp>
          <p:nvSpPr>
            <p:cNvPr id="28" name="TextBox 27"/>
            <p:cNvSpPr txBox="1"/>
            <p:nvPr/>
          </p:nvSpPr>
          <p:spPr>
            <a:xfrm rot="5400000">
              <a:off x="6253850" y="3679800"/>
              <a:ext cx="806375" cy="1464940"/>
            </a:xfrm>
            <a:prstGeom prst="rect">
              <a:avLst/>
            </a:prstGeom>
            <a:noFill/>
          </p:spPr>
          <p:txBody>
            <a:bodyPr wrap="none" rtlCol="0">
              <a:spAutoFit/>
            </a:bodyPr>
            <a:lstStyle/>
            <a:p>
              <a:r>
                <a:rPr lang="en-US" sz="7333" dirty="0">
                  <a:solidFill>
                    <a:srgbClr val="FF0000"/>
                  </a:solidFill>
                </a:rPr>
                <a:t>X</a:t>
              </a:r>
            </a:p>
          </p:txBody>
        </p:sp>
      </p:grpSp>
      <p:grpSp>
        <p:nvGrpSpPr>
          <p:cNvPr id="33" name="Group 32"/>
          <p:cNvGrpSpPr/>
          <p:nvPr/>
        </p:nvGrpSpPr>
        <p:grpSpPr>
          <a:xfrm>
            <a:off x="1697681" y="1478946"/>
            <a:ext cx="2370263" cy="1500167"/>
            <a:chOff x="1881416" y="3603496"/>
            <a:chExt cx="2844315" cy="1800200"/>
          </a:xfrm>
        </p:grpSpPr>
        <p:sp>
          <p:nvSpPr>
            <p:cNvPr id="30" name="Right Brace 29"/>
            <p:cNvSpPr/>
            <p:nvPr/>
          </p:nvSpPr>
          <p:spPr>
            <a:xfrm>
              <a:off x="1881416" y="3603496"/>
              <a:ext cx="1080120" cy="1800200"/>
            </a:xfrm>
            <a:prstGeom prst="rightBrace">
              <a:avLst/>
            </a:prstGeom>
            <a:ln>
              <a:solidFill>
                <a:srgbClr val="FFFF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500" dirty="0"/>
            </a:p>
          </p:txBody>
        </p:sp>
        <p:sp>
          <p:nvSpPr>
            <p:cNvPr id="31" name="TextBox 30"/>
            <p:cNvSpPr txBox="1"/>
            <p:nvPr/>
          </p:nvSpPr>
          <p:spPr>
            <a:xfrm>
              <a:off x="2925531" y="4337395"/>
              <a:ext cx="1800200" cy="332399"/>
            </a:xfrm>
            <a:prstGeom prst="rect">
              <a:avLst/>
            </a:prstGeom>
            <a:noFill/>
          </p:spPr>
          <p:txBody>
            <a:bodyPr wrap="square" rtlCol="0">
              <a:spAutoFit/>
            </a:bodyPr>
            <a:lstStyle/>
            <a:p>
              <a:r>
                <a:rPr lang="en-US" sz="1200" b="1" dirty="0"/>
                <a:t>Gene Expression</a:t>
              </a:r>
            </a:p>
          </p:txBody>
        </p:sp>
      </p:grpSp>
      <p:grpSp>
        <p:nvGrpSpPr>
          <p:cNvPr id="37" name="Group 36"/>
          <p:cNvGrpSpPr/>
          <p:nvPr/>
        </p:nvGrpSpPr>
        <p:grpSpPr>
          <a:xfrm>
            <a:off x="5654939" y="1637824"/>
            <a:ext cx="2733485" cy="1413297"/>
            <a:chOff x="6618704" y="3531488"/>
            <a:chExt cx="3280183" cy="1728192"/>
          </a:xfrm>
        </p:grpSpPr>
        <p:sp>
          <p:nvSpPr>
            <p:cNvPr id="32" name="TextBox 31"/>
            <p:cNvSpPr txBox="1"/>
            <p:nvPr/>
          </p:nvSpPr>
          <p:spPr>
            <a:xfrm>
              <a:off x="7349803" y="4229384"/>
              <a:ext cx="2549084" cy="332399"/>
            </a:xfrm>
            <a:prstGeom prst="rect">
              <a:avLst/>
            </a:prstGeom>
            <a:noFill/>
          </p:spPr>
          <p:txBody>
            <a:bodyPr wrap="square" rtlCol="0">
              <a:spAutoFit/>
            </a:bodyPr>
            <a:lstStyle/>
            <a:p>
              <a:pPr algn="ctr"/>
              <a:r>
                <a:rPr lang="en-US" sz="1200" b="1" dirty="0"/>
                <a:t>Gene Is Not Expressed</a:t>
              </a:r>
            </a:p>
          </p:txBody>
        </p:sp>
        <p:sp>
          <p:nvSpPr>
            <p:cNvPr id="35" name="Right Brace 34"/>
            <p:cNvSpPr/>
            <p:nvPr/>
          </p:nvSpPr>
          <p:spPr>
            <a:xfrm>
              <a:off x="6618704" y="3531488"/>
              <a:ext cx="1080120" cy="1728192"/>
            </a:xfrm>
            <a:prstGeom prst="rightBrace">
              <a:avLst/>
            </a:prstGeom>
            <a:ln>
              <a:solidFill>
                <a:srgbClr val="FFFF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15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circle(in)">
                                      <p:cBhvr>
                                        <p:cTn id="31" dur="20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ircle(in)">
                                      <p:cBhvr>
                                        <p:cTn id="36" dur="2000"/>
                                        <p:tgtEl>
                                          <p:spTgt spid="29"/>
                                        </p:tgtEl>
                                      </p:cBhvr>
                                    </p:animEffect>
                                  </p:childTnLst>
                                </p:cTn>
                              </p:par>
                            </p:childTnLst>
                          </p:cTn>
                        </p:par>
                        <p:par>
                          <p:cTn id="37" fill="hold">
                            <p:stCondLst>
                              <p:cond delay="2000"/>
                            </p:stCondLst>
                            <p:childTnLst>
                              <p:par>
                                <p:cTn id="38" presetID="6" presetClass="entr" presetSubtype="16"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circle(in)">
                                      <p:cBhvr>
                                        <p:cTn id="40" dur="10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ox(in)">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49188"/>
            <a:ext cx="6012160" cy="571500"/>
          </a:xfrm>
        </p:spPr>
        <p:txBody>
          <a:bodyPr>
            <a:normAutofit/>
          </a:bodyPr>
          <a:lstStyle/>
          <a:p>
            <a:r>
              <a:rPr lang="en-IN" sz="2000" b="1" dirty="0"/>
              <a:t>History: </a:t>
            </a:r>
            <a:r>
              <a:rPr lang="en-IN" sz="2000" b="1" i="1" dirty="0"/>
              <a:t>Structure of Polynucleotide Chain</a:t>
            </a:r>
          </a:p>
        </p:txBody>
      </p:sp>
      <p:sp>
        <p:nvSpPr>
          <p:cNvPr id="3" name="Content Placeholder 2"/>
          <p:cNvSpPr>
            <a:spLocks noGrp="1"/>
          </p:cNvSpPr>
          <p:nvPr>
            <p:ph idx="1"/>
          </p:nvPr>
        </p:nvSpPr>
        <p:spPr>
          <a:xfrm>
            <a:off x="72007" y="517905"/>
            <a:ext cx="6316625" cy="3923771"/>
          </a:xfrm>
        </p:spPr>
        <p:txBody>
          <a:bodyPr>
            <a:normAutofit/>
          </a:bodyPr>
          <a:lstStyle/>
          <a:p>
            <a:pPr algn="just"/>
            <a:r>
              <a:rPr lang="en-IN" sz="1800" dirty="0"/>
              <a:t>1869: </a:t>
            </a:r>
            <a:r>
              <a:rPr lang="en-IN" sz="1800" b="1" dirty="0">
                <a:solidFill>
                  <a:srgbClr val="FFFF00"/>
                </a:solidFill>
              </a:rPr>
              <a:t>Friedrich </a:t>
            </a:r>
            <a:r>
              <a:rPr lang="en-IN" sz="1800" b="1" dirty="0" err="1">
                <a:solidFill>
                  <a:srgbClr val="FFFF00"/>
                </a:solidFill>
              </a:rPr>
              <a:t>Meischer</a:t>
            </a:r>
            <a:r>
              <a:rPr lang="en-IN" sz="1800" b="1" dirty="0">
                <a:solidFill>
                  <a:srgbClr val="FFFF00"/>
                </a:solidFill>
              </a:rPr>
              <a:t> </a:t>
            </a:r>
            <a:r>
              <a:rPr lang="en-IN" sz="1800" dirty="0"/>
              <a:t>discovered DNA as an </a:t>
            </a:r>
            <a:r>
              <a:rPr lang="en-IN" sz="1800" b="1" dirty="0">
                <a:solidFill>
                  <a:srgbClr val="FFFF00"/>
                </a:solidFill>
              </a:rPr>
              <a:t>acidic substance </a:t>
            </a:r>
            <a:r>
              <a:rPr lang="en-IN" sz="1800" dirty="0"/>
              <a:t>in nucleus of cell. </a:t>
            </a:r>
          </a:p>
          <a:p>
            <a:pPr algn="just"/>
            <a:r>
              <a:rPr lang="en-IN" sz="1800" dirty="0"/>
              <a:t>He named it as ‘</a:t>
            </a:r>
            <a:r>
              <a:rPr lang="en-IN" sz="1800" b="1" dirty="0" err="1">
                <a:solidFill>
                  <a:srgbClr val="FFFF00"/>
                </a:solidFill>
              </a:rPr>
              <a:t>Nuclein</a:t>
            </a:r>
            <a:r>
              <a:rPr lang="en-IN" sz="1800" dirty="0"/>
              <a:t>’. </a:t>
            </a:r>
          </a:p>
          <a:p>
            <a:pPr algn="just"/>
            <a:r>
              <a:rPr lang="en-IN" sz="1800" b="1" dirty="0">
                <a:solidFill>
                  <a:srgbClr val="FFFF00"/>
                </a:solidFill>
              </a:rPr>
              <a:t>Rosalind Franklin </a:t>
            </a:r>
            <a:r>
              <a:rPr lang="en-IN" sz="1800" dirty="0"/>
              <a:t>and</a:t>
            </a:r>
            <a:r>
              <a:rPr lang="en-IN" sz="1800" b="1" dirty="0">
                <a:solidFill>
                  <a:srgbClr val="FFFF00"/>
                </a:solidFill>
              </a:rPr>
              <a:t> Maurice Wilkins </a:t>
            </a:r>
            <a:r>
              <a:rPr lang="en-IN" sz="1800" dirty="0"/>
              <a:t>produced </a:t>
            </a:r>
            <a:r>
              <a:rPr lang="en-IN" sz="1800" b="1" dirty="0"/>
              <a:t>crystallised DNA </a:t>
            </a:r>
            <a:r>
              <a:rPr lang="en-IN" sz="1800" b="1" dirty="0">
                <a:solidFill>
                  <a:srgbClr val="FFFF00"/>
                </a:solidFill>
              </a:rPr>
              <a:t>X-ray diffraction data.</a:t>
            </a:r>
            <a:endParaRPr lang="en-IN" sz="1800" dirty="0"/>
          </a:p>
          <a:p>
            <a:pPr algn="just"/>
            <a:r>
              <a:rPr lang="en-IN" sz="1800" dirty="0"/>
              <a:t>In 1953, </a:t>
            </a:r>
            <a:r>
              <a:rPr lang="en-IN" sz="1800" b="1" dirty="0">
                <a:solidFill>
                  <a:srgbClr val="FFFF00"/>
                </a:solidFill>
              </a:rPr>
              <a:t>James Watson </a:t>
            </a:r>
            <a:r>
              <a:rPr lang="en-IN" sz="1800" dirty="0"/>
              <a:t>and </a:t>
            </a:r>
            <a:r>
              <a:rPr lang="en-IN" sz="1800" b="1" dirty="0">
                <a:solidFill>
                  <a:srgbClr val="FFFF00"/>
                </a:solidFill>
              </a:rPr>
              <a:t>Francis Crick</a:t>
            </a:r>
            <a:r>
              <a:rPr lang="en-IN" sz="1800" dirty="0">
                <a:solidFill>
                  <a:srgbClr val="FFFF00"/>
                </a:solidFill>
              </a:rPr>
              <a:t> </a:t>
            </a:r>
            <a:r>
              <a:rPr lang="en-IN" sz="1800" dirty="0"/>
              <a:t>proposed </a:t>
            </a:r>
            <a:r>
              <a:rPr lang="en-IN" sz="1800" b="1" dirty="0">
                <a:solidFill>
                  <a:srgbClr val="FFFF00"/>
                </a:solidFill>
              </a:rPr>
              <a:t>Double Helix model </a:t>
            </a:r>
            <a:r>
              <a:rPr lang="en-IN" sz="1800" dirty="0">
                <a:solidFill>
                  <a:srgbClr val="FFFF00"/>
                </a:solidFill>
              </a:rPr>
              <a:t>of DNA </a:t>
            </a:r>
            <a:r>
              <a:rPr lang="en-IN" sz="1800" dirty="0"/>
              <a:t>by using their data.</a:t>
            </a:r>
          </a:p>
          <a:p>
            <a:pPr algn="just"/>
            <a:endParaRPr lang="en-IN" sz="1800" dirty="0"/>
          </a:p>
        </p:txBody>
      </p:sp>
      <p:grpSp>
        <p:nvGrpSpPr>
          <p:cNvPr id="4" name="Group 3">
            <a:extLst>
              <a:ext uri="{FF2B5EF4-FFF2-40B4-BE49-F238E27FC236}">
                <a16:creationId xmlns:a16="http://schemas.microsoft.com/office/drawing/2014/main" id="{AE63395A-39AA-4849-88D0-E6401009E7DD}"/>
              </a:ext>
            </a:extLst>
          </p:cNvPr>
          <p:cNvGrpSpPr/>
          <p:nvPr/>
        </p:nvGrpSpPr>
        <p:grpSpPr>
          <a:xfrm>
            <a:off x="1691680" y="2831561"/>
            <a:ext cx="2520280" cy="2680363"/>
            <a:chOff x="539552" y="260648"/>
            <a:chExt cx="3024336" cy="3216436"/>
          </a:xfrm>
        </p:grpSpPr>
        <p:pic>
          <p:nvPicPr>
            <p:cNvPr id="5" name="Picture 2" descr="Maurice Wilkins with X-ray crystallographic equipment">
              <a:extLst>
                <a:ext uri="{FF2B5EF4-FFF2-40B4-BE49-F238E27FC236}">
                  <a16:creationId xmlns:a16="http://schemas.microsoft.com/office/drawing/2014/main" id="{1D78966A-FEF2-FC43-95BA-213400017940}"/>
                </a:ext>
              </a:extLst>
            </p:cNvPr>
            <p:cNvPicPr>
              <a:picLocks noChangeAspect="1" noChangeArrowheads="1"/>
            </p:cNvPicPr>
            <p:nvPr/>
          </p:nvPicPr>
          <p:blipFill>
            <a:blip r:embed="rId3" cstate="print"/>
            <a:srcRect/>
            <a:stretch>
              <a:fillRect/>
            </a:stretch>
          </p:blipFill>
          <p:spPr bwMode="auto">
            <a:xfrm>
              <a:off x="837000" y="260648"/>
              <a:ext cx="2381250" cy="2762252"/>
            </a:xfrm>
            <a:prstGeom prst="rect">
              <a:avLst/>
            </a:prstGeom>
            <a:noFill/>
          </p:spPr>
        </p:pic>
        <p:sp>
          <p:nvSpPr>
            <p:cNvPr id="6" name="Rectangle 5">
              <a:extLst>
                <a:ext uri="{FF2B5EF4-FFF2-40B4-BE49-F238E27FC236}">
                  <a16:creationId xmlns:a16="http://schemas.microsoft.com/office/drawing/2014/main" id="{314BAC74-7123-2941-B895-AEE49FAA1E49}"/>
                </a:ext>
              </a:extLst>
            </p:cNvPr>
            <p:cNvSpPr/>
            <p:nvPr/>
          </p:nvSpPr>
          <p:spPr>
            <a:xfrm>
              <a:off x="539552" y="2996952"/>
              <a:ext cx="3024336" cy="480132"/>
            </a:xfrm>
            <a:prstGeom prst="rect">
              <a:avLst/>
            </a:prstGeom>
          </p:spPr>
          <p:txBody>
            <a:bodyPr wrap="square">
              <a:spAutoFit/>
            </a:bodyPr>
            <a:lstStyle/>
            <a:p>
              <a:pPr algn="ctr"/>
              <a:r>
                <a:rPr lang="en-IN" sz="1000" dirty="0"/>
                <a:t>Maurice Wilkins with X-ray crystallographic equipment about 1954. </a:t>
              </a:r>
            </a:p>
          </p:txBody>
        </p:sp>
      </p:grpSp>
      <p:grpSp>
        <p:nvGrpSpPr>
          <p:cNvPr id="7" name="Group 6">
            <a:extLst>
              <a:ext uri="{FF2B5EF4-FFF2-40B4-BE49-F238E27FC236}">
                <a16:creationId xmlns:a16="http://schemas.microsoft.com/office/drawing/2014/main" id="{D75ABEB3-C54C-B740-A716-43CB66048DD6}"/>
              </a:ext>
            </a:extLst>
          </p:cNvPr>
          <p:cNvGrpSpPr/>
          <p:nvPr/>
        </p:nvGrpSpPr>
        <p:grpSpPr>
          <a:xfrm>
            <a:off x="4067944" y="2831561"/>
            <a:ext cx="2667825" cy="2577707"/>
            <a:chOff x="3268349" y="260648"/>
            <a:chExt cx="3201390" cy="3093249"/>
          </a:xfrm>
        </p:grpSpPr>
        <p:pic>
          <p:nvPicPr>
            <p:cNvPr id="8" name="Picture 4" descr="Portrait of Rosalind Franklin in Paris">
              <a:extLst>
                <a:ext uri="{FF2B5EF4-FFF2-40B4-BE49-F238E27FC236}">
                  <a16:creationId xmlns:a16="http://schemas.microsoft.com/office/drawing/2014/main" id="{B894E77F-7C84-7541-B98D-B83C267E8FF0}"/>
                </a:ext>
              </a:extLst>
            </p:cNvPr>
            <p:cNvPicPr>
              <a:picLocks noChangeAspect="1" noChangeArrowheads="1"/>
            </p:cNvPicPr>
            <p:nvPr/>
          </p:nvPicPr>
          <p:blipFill>
            <a:blip r:embed="rId4" cstate="print"/>
            <a:srcRect/>
            <a:stretch>
              <a:fillRect/>
            </a:stretch>
          </p:blipFill>
          <p:spPr bwMode="auto">
            <a:xfrm>
              <a:off x="3635896" y="260648"/>
              <a:ext cx="2381250" cy="2762251"/>
            </a:xfrm>
            <a:prstGeom prst="rect">
              <a:avLst/>
            </a:prstGeom>
            <a:noFill/>
          </p:spPr>
        </p:pic>
        <p:sp>
          <p:nvSpPr>
            <p:cNvPr id="9" name="Rectangle 8">
              <a:extLst>
                <a:ext uri="{FF2B5EF4-FFF2-40B4-BE49-F238E27FC236}">
                  <a16:creationId xmlns:a16="http://schemas.microsoft.com/office/drawing/2014/main" id="{B8EDC347-3E85-384D-BA91-4CD32BAB02B6}"/>
                </a:ext>
              </a:extLst>
            </p:cNvPr>
            <p:cNvSpPr/>
            <p:nvPr/>
          </p:nvSpPr>
          <p:spPr>
            <a:xfrm>
              <a:off x="3268349" y="2996952"/>
              <a:ext cx="3201390" cy="356945"/>
            </a:xfrm>
            <a:prstGeom prst="rect">
              <a:avLst/>
            </a:prstGeom>
          </p:spPr>
          <p:txBody>
            <a:bodyPr wrap="square">
              <a:spAutoFit/>
            </a:bodyPr>
            <a:lstStyle/>
            <a:p>
              <a:r>
                <a:rPr lang="en-IN" sz="1333" dirty="0"/>
                <a:t>Rosalind Franklin (Female) in Paris</a:t>
              </a:r>
            </a:p>
          </p:txBody>
        </p:sp>
      </p:grpSp>
      <p:grpSp>
        <p:nvGrpSpPr>
          <p:cNvPr id="10" name="Group 9">
            <a:extLst>
              <a:ext uri="{FF2B5EF4-FFF2-40B4-BE49-F238E27FC236}">
                <a16:creationId xmlns:a16="http://schemas.microsoft.com/office/drawing/2014/main" id="{E3ABF0E8-3580-AB4A-99E9-296ABDBFE232}"/>
              </a:ext>
            </a:extLst>
          </p:cNvPr>
          <p:cNvGrpSpPr/>
          <p:nvPr/>
        </p:nvGrpSpPr>
        <p:grpSpPr>
          <a:xfrm>
            <a:off x="6407696" y="102155"/>
            <a:ext cx="2664296" cy="3403417"/>
            <a:chOff x="6300192" y="2570396"/>
            <a:chExt cx="3197155" cy="4084101"/>
          </a:xfrm>
        </p:grpSpPr>
        <p:pic>
          <p:nvPicPr>
            <p:cNvPr id="11" name="Picture 6" descr="James Watson and Francis Crick with their DNA model">
              <a:extLst>
                <a:ext uri="{FF2B5EF4-FFF2-40B4-BE49-F238E27FC236}">
                  <a16:creationId xmlns:a16="http://schemas.microsoft.com/office/drawing/2014/main" id="{249203DB-FD1B-E24E-BE74-67B86FF4831A}"/>
                </a:ext>
              </a:extLst>
            </p:cNvPr>
            <p:cNvPicPr>
              <a:picLocks noChangeAspect="1" noChangeArrowheads="1"/>
            </p:cNvPicPr>
            <p:nvPr/>
          </p:nvPicPr>
          <p:blipFill>
            <a:blip r:embed="rId5" cstate="print"/>
            <a:srcRect/>
            <a:stretch>
              <a:fillRect/>
            </a:stretch>
          </p:blipFill>
          <p:spPr bwMode="auto">
            <a:xfrm>
              <a:off x="6492731" y="2570396"/>
              <a:ext cx="2789202" cy="3235476"/>
            </a:xfrm>
            <a:prstGeom prst="rect">
              <a:avLst/>
            </a:prstGeom>
            <a:noFill/>
          </p:spPr>
        </p:pic>
        <p:sp>
          <p:nvSpPr>
            <p:cNvPr id="12" name="Rectangle 11">
              <a:extLst>
                <a:ext uri="{FF2B5EF4-FFF2-40B4-BE49-F238E27FC236}">
                  <a16:creationId xmlns:a16="http://schemas.microsoft.com/office/drawing/2014/main" id="{9519E7F6-F989-2B42-AE8D-8FE26F006C84}"/>
                </a:ext>
              </a:extLst>
            </p:cNvPr>
            <p:cNvSpPr/>
            <p:nvPr/>
          </p:nvSpPr>
          <p:spPr>
            <a:xfrm>
              <a:off x="6300192" y="5805264"/>
              <a:ext cx="3197155" cy="849233"/>
            </a:xfrm>
            <a:prstGeom prst="rect">
              <a:avLst/>
            </a:prstGeom>
          </p:spPr>
          <p:txBody>
            <a:bodyPr wrap="square">
              <a:spAutoFit/>
            </a:bodyPr>
            <a:lstStyle/>
            <a:p>
              <a:pPr algn="just"/>
              <a:r>
                <a:rPr lang="en-IN" sz="1333" dirty="0"/>
                <a:t>James Watson and Francis Crick with their DNA model at the Cavendish Laboratories in 1953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100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1" presetClass="entr" presetSubtype="0" fill="hold" nodeType="afterEffect">
                                  <p:stCondLst>
                                    <p:cond delay="100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49298"/>
            <a:ext cx="5400600" cy="4788532"/>
          </a:xfrm>
        </p:spPr>
        <p:txBody>
          <a:bodyPr>
            <a:noAutofit/>
          </a:bodyPr>
          <a:lstStyle/>
          <a:p>
            <a:pPr algn="just"/>
            <a:r>
              <a:rPr lang="en-IN" sz="1800" dirty="0"/>
              <a:t>Gene expression is </a:t>
            </a:r>
            <a:r>
              <a:rPr lang="en-IN" sz="1800" b="1" dirty="0">
                <a:solidFill>
                  <a:srgbClr val="FFFF00"/>
                </a:solidFill>
              </a:rPr>
              <a:t>regulated at various levels.</a:t>
            </a:r>
          </a:p>
          <a:p>
            <a:pPr algn="just"/>
            <a:r>
              <a:rPr lang="en-IN" sz="1800" dirty="0"/>
              <a:t>In eukaryotes, the regulation of gene expression could be exerted at</a:t>
            </a:r>
          </a:p>
          <a:p>
            <a:pPr marL="761970" lvl="1" indent="-428608" algn="just">
              <a:buFont typeface="+mj-lt"/>
              <a:buAutoNum type="arabicPeriod"/>
            </a:pPr>
            <a:r>
              <a:rPr lang="en-IN" sz="1800" b="1" dirty="0">
                <a:solidFill>
                  <a:srgbClr val="FFFF00"/>
                </a:solidFill>
              </a:rPr>
              <a:t>transcriptional level </a:t>
            </a:r>
            <a:r>
              <a:rPr lang="en-IN" sz="1800" dirty="0"/>
              <a:t>(formation of primary transcript)</a:t>
            </a:r>
          </a:p>
          <a:p>
            <a:pPr marL="761970" lvl="1" indent="-428608" algn="just">
              <a:buFont typeface="+mj-lt"/>
              <a:buAutoNum type="arabicPeriod"/>
            </a:pPr>
            <a:r>
              <a:rPr lang="en-IN" sz="1800" b="1" dirty="0">
                <a:solidFill>
                  <a:srgbClr val="FFFF00"/>
                </a:solidFill>
              </a:rPr>
              <a:t>processing level </a:t>
            </a:r>
            <a:r>
              <a:rPr lang="en-IN" sz="1800" dirty="0"/>
              <a:t>(regulation of splicing),</a:t>
            </a:r>
          </a:p>
          <a:p>
            <a:pPr marL="761970" lvl="1" indent="-428608" algn="just">
              <a:buFont typeface="+mj-lt"/>
              <a:buAutoNum type="arabicPeriod"/>
            </a:pPr>
            <a:r>
              <a:rPr lang="en-IN" sz="1800" b="1" dirty="0">
                <a:solidFill>
                  <a:srgbClr val="FFFF00"/>
                </a:solidFill>
              </a:rPr>
              <a:t>transport of mRNA </a:t>
            </a:r>
            <a:r>
              <a:rPr lang="en-IN" sz="1800" b="1" dirty="0"/>
              <a:t>from nucleus to the cytoplasm</a:t>
            </a:r>
            <a:r>
              <a:rPr lang="en-IN" sz="1800" dirty="0"/>
              <a:t>,</a:t>
            </a:r>
          </a:p>
          <a:p>
            <a:pPr marL="761970" lvl="1" indent="-428608" algn="just">
              <a:buFont typeface="+mj-lt"/>
              <a:buAutoNum type="arabicPeriod"/>
            </a:pPr>
            <a:r>
              <a:rPr lang="en-IN" sz="1800" b="1" dirty="0">
                <a:solidFill>
                  <a:srgbClr val="FFFF00"/>
                </a:solidFill>
              </a:rPr>
              <a:t>translational level</a:t>
            </a:r>
            <a:r>
              <a:rPr lang="en-IN" sz="1800" dirty="0"/>
              <a:t>.</a:t>
            </a:r>
          </a:p>
          <a:p>
            <a:pPr lvl="0" algn="just"/>
            <a:r>
              <a:rPr lang="en-IN" sz="1800" dirty="0">
                <a:solidFill>
                  <a:prstClr val="white"/>
                </a:solidFill>
              </a:rPr>
              <a:t>Expression of genes is regulated by;</a:t>
            </a:r>
          </a:p>
          <a:p>
            <a:pPr lvl="1" algn="just">
              <a:buFont typeface="Wingdings" pitchFamily="2" charset="2"/>
              <a:buChar char="ü"/>
            </a:pPr>
            <a:r>
              <a:rPr lang="en-IN" sz="1800" b="1" dirty="0">
                <a:solidFill>
                  <a:srgbClr val="FFFF00"/>
                </a:solidFill>
              </a:rPr>
              <a:t>metabolic conditions, </a:t>
            </a:r>
          </a:p>
          <a:p>
            <a:pPr lvl="1" algn="just">
              <a:buFont typeface="Wingdings" pitchFamily="2" charset="2"/>
              <a:buChar char="ü"/>
            </a:pPr>
            <a:r>
              <a:rPr lang="en-IN" sz="1800" b="1" dirty="0">
                <a:solidFill>
                  <a:srgbClr val="FFFF00"/>
                </a:solidFill>
              </a:rPr>
              <a:t>physiological conditions or </a:t>
            </a:r>
          </a:p>
          <a:p>
            <a:pPr lvl="1" algn="just">
              <a:buFont typeface="Wingdings" pitchFamily="2" charset="2"/>
              <a:buChar char="ü"/>
            </a:pPr>
            <a:r>
              <a:rPr lang="en-IN" sz="1800" b="1" dirty="0">
                <a:solidFill>
                  <a:srgbClr val="FFFF00"/>
                </a:solidFill>
              </a:rPr>
              <a:t>environmental conditions</a:t>
            </a:r>
          </a:p>
          <a:p>
            <a:pPr lvl="0" algn="just"/>
            <a:r>
              <a:rPr lang="en-IN" sz="1800" dirty="0">
                <a:solidFill>
                  <a:srgbClr val="FFFF00"/>
                </a:solidFill>
              </a:rPr>
              <a:t>Genes</a:t>
            </a:r>
            <a:r>
              <a:rPr lang="en-IN" sz="1800" dirty="0">
                <a:solidFill>
                  <a:prstClr val="white"/>
                </a:solidFill>
              </a:rPr>
              <a:t> in a cell are </a:t>
            </a:r>
            <a:r>
              <a:rPr lang="en-IN" sz="1800" dirty="0">
                <a:solidFill>
                  <a:srgbClr val="FFFF00"/>
                </a:solidFill>
              </a:rPr>
              <a:t>expressed to perform a particular function or set of functions.</a:t>
            </a:r>
          </a:p>
          <a:p>
            <a:pPr marL="14288" lvl="1" indent="0" algn="just">
              <a:buNone/>
            </a:pPr>
            <a:endParaRPr lang="en-IN" sz="1800" b="1" dirty="0">
              <a:solidFill>
                <a:srgbClr val="FFFF00"/>
              </a:solidFill>
            </a:endParaRPr>
          </a:p>
          <a:p>
            <a:pPr marL="14288" lvl="1" indent="0" algn="just">
              <a:buNone/>
            </a:pPr>
            <a:endParaRPr lang="en-IN" sz="1800" dirty="0"/>
          </a:p>
        </p:txBody>
      </p:sp>
      <p:sp>
        <p:nvSpPr>
          <p:cNvPr id="4" name="Rectangle 3">
            <a:extLst>
              <a:ext uri="{FF2B5EF4-FFF2-40B4-BE49-F238E27FC236}">
                <a16:creationId xmlns:a16="http://schemas.microsoft.com/office/drawing/2014/main" id="{1239F3CB-227F-B445-B92C-AE7EAE64E295}"/>
              </a:ext>
            </a:extLst>
          </p:cNvPr>
          <p:cNvSpPr/>
          <p:nvPr/>
        </p:nvSpPr>
        <p:spPr>
          <a:xfrm>
            <a:off x="2627784" y="49188"/>
            <a:ext cx="3460178" cy="400110"/>
          </a:xfrm>
          <a:prstGeom prst="rect">
            <a:avLst/>
          </a:prstGeom>
        </p:spPr>
        <p:txBody>
          <a:bodyPr wrap="none">
            <a:spAutoFit/>
          </a:bodyPr>
          <a:lstStyle/>
          <a:p>
            <a:r>
              <a:rPr lang="en-IN" sz="2000" b="1" dirty="0"/>
              <a:t>Regulation Of Gene Expression</a:t>
            </a:r>
            <a:endParaRPr lang="en-US" sz="2000" dirty="0"/>
          </a:p>
        </p:txBody>
      </p:sp>
      <p:pic>
        <p:nvPicPr>
          <p:cNvPr id="39" name="Picture 38">
            <a:extLst>
              <a:ext uri="{FF2B5EF4-FFF2-40B4-BE49-F238E27FC236}">
                <a16:creationId xmlns:a16="http://schemas.microsoft.com/office/drawing/2014/main" id="{C60C3350-20BE-EE4A-8347-1C65CAC1F250}"/>
              </a:ext>
            </a:extLst>
          </p:cNvPr>
          <p:cNvPicPr>
            <a:picLocks noChangeAspect="1"/>
          </p:cNvPicPr>
          <p:nvPr/>
        </p:nvPicPr>
        <p:blipFill>
          <a:blip r:embed="rId2"/>
          <a:stretch>
            <a:fillRect/>
          </a:stretch>
        </p:blipFill>
        <p:spPr>
          <a:xfrm>
            <a:off x="5498538" y="1202680"/>
            <a:ext cx="3681974" cy="18708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additive="base">
                                        <p:cTn id="6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additive="base">
                                        <p:cTn id="6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7" y="-166836"/>
            <a:ext cx="8887443" cy="952500"/>
          </a:xfrm>
        </p:spPr>
        <p:txBody>
          <a:bodyPr>
            <a:normAutofit/>
          </a:bodyPr>
          <a:lstStyle/>
          <a:p>
            <a:r>
              <a:rPr lang="en-IN" sz="2000" b="1" dirty="0">
                <a:solidFill>
                  <a:srgbClr val="FFFF00"/>
                </a:solidFill>
              </a:rPr>
              <a:t>Regulation Of Gene Expression In Prokaryotes</a:t>
            </a:r>
          </a:p>
        </p:txBody>
      </p:sp>
      <p:sp>
        <p:nvSpPr>
          <p:cNvPr id="3" name="Content Placeholder 2"/>
          <p:cNvSpPr>
            <a:spLocks noGrp="1"/>
          </p:cNvSpPr>
          <p:nvPr>
            <p:ph idx="1"/>
          </p:nvPr>
        </p:nvSpPr>
        <p:spPr>
          <a:xfrm>
            <a:off x="179512" y="553244"/>
            <a:ext cx="8712968" cy="4156191"/>
          </a:xfrm>
        </p:spPr>
        <p:txBody>
          <a:bodyPr>
            <a:normAutofit/>
          </a:bodyPr>
          <a:lstStyle/>
          <a:p>
            <a:pPr algn="just"/>
            <a:r>
              <a:rPr lang="en-IN" sz="1800" dirty="0"/>
              <a:t>In prokaryotes, </a:t>
            </a:r>
            <a:r>
              <a:rPr lang="en-IN" sz="1800" b="1" dirty="0">
                <a:solidFill>
                  <a:srgbClr val="FFFF00"/>
                </a:solidFill>
              </a:rPr>
              <a:t>transcriptional initiation </a:t>
            </a:r>
            <a:r>
              <a:rPr lang="en-IN" sz="1800" dirty="0"/>
              <a:t>is the predominant site (i.e. </a:t>
            </a:r>
            <a:r>
              <a:rPr lang="en-IN" sz="1800" b="1" dirty="0">
                <a:solidFill>
                  <a:srgbClr val="FFFF00"/>
                </a:solidFill>
              </a:rPr>
              <a:t>promoter</a:t>
            </a:r>
            <a:r>
              <a:rPr lang="en-IN" sz="1800" dirty="0"/>
              <a:t>) for control of gene expression. </a:t>
            </a:r>
          </a:p>
          <a:p>
            <a:pPr algn="just"/>
            <a:r>
              <a:rPr lang="en-IN" sz="1800" dirty="0"/>
              <a:t>In a transcriptional unit, the </a:t>
            </a:r>
            <a:r>
              <a:rPr lang="en-IN" sz="1800" dirty="0">
                <a:solidFill>
                  <a:srgbClr val="FFFF00"/>
                </a:solidFill>
              </a:rPr>
              <a:t>activity of RNA polymerase at a given promoter is regulated by interaction with </a:t>
            </a:r>
            <a:r>
              <a:rPr lang="en-IN" sz="1800" b="1" dirty="0">
                <a:solidFill>
                  <a:srgbClr val="FFFF00"/>
                </a:solidFill>
              </a:rPr>
              <a:t>Regulatory proteins</a:t>
            </a:r>
            <a:r>
              <a:rPr lang="en-IN" sz="1800" dirty="0"/>
              <a:t>, which affect its ability to recognise start sites. </a:t>
            </a:r>
          </a:p>
          <a:p>
            <a:pPr algn="just"/>
            <a:r>
              <a:rPr lang="en-IN" sz="1800" dirty="0"/>
              <a:t>Regulatory proteins can act both </a:t>
            </a:r>
          </a:p>
          <a:p>
            <a:pPr lvl="1" algn="just">
              <a:buFont typeface="Wingdings" pitchFamily="2" charset="2"/>
              <a:buChar char="ü"/>
            </a:pPr>
            <a:r>
              <a:rPr lang="en-IN" sz="1800" b="1" dirty="0">
                <a:solidFill>
                  <a:srgbClr val="FFFF00"/>
                </a:solidFill>
              </a:rPr>
              <a:t>positively (activators)</a:t>
            </a:r>
            <a:r>
              <a:rPr lang="en-IN" sz="1800" dirty="0">
                <a:solidFill>
                  <a:srgbClr val="FFFF00"/>
                </a:solidFill>
              </a:rPr>
              <a:t> </a:t>
            </a:r>
            <a:r>
              <a:rPr lang="en-IN" sz="1800" dirty="0"/>
              <a:t>and </a:t>
            </a:r>
          </a:p>
          <a:p>
            <a:pPr lvl="1" algn="just">
              <a:buFont typeface="Wingdings" pitchFamily="2" charset="2"/>
              <a:buChar char="ü"/>
            </a:pPr>
            <a:r>
              <a:rPr lang="en-IN" sz="1800" b="1" dirty="0">
                <a:solidFill>
                  <a:srgbClr val="FFFF00"/>
                </a:solidFill>
              </a:rPr>
              <a:t>negatively (repressors). </a:t>
            </a:r>
          </a:p>
          <a:p>
            <a:pPr lvl="1" algn="just">
              <a:buFont typeface="Wingdings" pitchFamily="2" charset="2"/>
              <a:buChar char="ü"/>
            </a:pPr>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18" y="-166836"/>
            <a:ext cx="9418646" cy="952500"/>
          </a:xfrm>
        </p:spPr>
        <p:txBody>
          <a:bodyPr>
            <a:normAutofit/>
          </a:bodyPr>
          <a:lstStyle/>
          <a:p>
            <a:r>
              <a:rPr lang="en-IN" sz="2000" b="1" dirty="0"/>
              <a:t>Important terms</a:t>
            </a:r>
            <a:endParaRPr lang="en-IN" sz="2000" dirty="0"/>
          </a:p>
        </p:txBody>
      </p:sp>
      <p:sp>
        <p:nvSpPr>
          <p:cNvPr id="3" name="Content Placeholder 2"/>
          <p:cNvSpPr>
            <a:spLocks noGrp="1"/>
          </p:cNvSpPr>
          <p:nvPr>
            <p:ph idx="1"/>
          </p:nvPr>
        </p:nvSpPr>
        <p:spPr>
          <a:xfrm>
            <a:off x="107504" y="465848"/>
            <a:ext cx="8856984" cy="4047836"/>
          </a:xfrm>
        </p:spPr>
        <p:txBody>
          <a:bodyPr>
            <a:noAutofit/>
          </a:bodyPr>
          <a:lstStyle/>
          <a:p>
            <a:pPr algn="just"/>
            <a:r>
              <a:rPr lang="en-IN" sz="1800" b="1" dirty="0" err="1">
                <a:solidFill>
                  <a:srgbClr val="FFFF00"/>
                </a:solidFill>
              </a:rPr>
              <a:t>Operon</a:t>
            </a:r>
            <a:r>
              <a:rPr lang="en-IN" sz="1800" b="1" dirty="0">
                <a:solidFill>
                  <a:srgbClr val="FFFF00"/>
                </a:solidFill>
              </a:rPr>
              <a:t>: </a:t>
            </a:r>
            <a:r>
              <a:rPr lang="en-IN" sz="1800" dirty="0"/>
              <a:t>sequence of DNA containing a cluster of genes under the control of a single promoter.</a:t>
            </a:r>
          </a:p>
          <a:p>
            <a:pPr algn="just"/>
            <a:r>
              <a:rPr lang="en-IN" sz="1800" dirty="0"/>
              <a:t>Examples of bacterial </a:t>
            </a:r>
            <a:r>
              <a:rPr lang="en-IN" sz="1800" b="1" dirty="0" err="1"/>
              <a:t>operon</a:t>
            </a:r>
            <a:r>
              <a:rPr lang="en-IN" sz="1800" b="1" dirty="0"/>
              <a:t> are: </a:t>
            </a:r>
            <a:r>
              <a:rPr lang="en-IN" sz="1800" b="1" i="1" dirty="0" err="1">
                <a:solidFill>
                  <a:srgbClr val="FFFF00"/>
                </a:solidFill>
              </a:rPr>
              <a:t>lac</a:t>
            </a:r>
            <a:r>
              <a:rPr lang="en-IN" sz="1800" b="1" i="1" dirty="0">
                <a:solidFill>
                  <a:srgbClr val="FFFF00"/>
                </a:solidFill>
              </a:rPr>
              <a:t> </a:t>
            </a:r>
            <a:r>
              <a:rPr lang="en-IN" sz="1800" dirty="0" err="1">
                <a:solidFill>
                  <a:srgbClr val="FFFF00"/>
                </a:solidFill>
              </a:rPr>
              <a:t>operon</a:t>
            </a:r>
            <a:r>
              <a:rPr lang="en-IN" sz="1800" dirty="0">
                <a:solidFill>
                  <a:srgbClr val="FFFF00"/>
                </a:solidFill>
              </a:rPr>
              <a:t>, </a:t>
            </a:r>
            <a:r>
              <a:rPr lang="en-IN" sz="1800" i="1" dirty="0" err="1">
                <a:solidFill>
                  <a:srgbClr val="FFFF00"/>
                </a:solidFill>
              </a:rPr>
              <a:t>trp</a:t>
            </a:r>
            <a:r>
              <a:rPr lang="en-IN" sz="1800" i="1" dirty="0">
                <a:solidFill>
                  <a:srgbClr val="FFFF00"/>
                </a:solidFill>
              </a:rPr>
              <a:t> </a:t>
            </a:r>
            <a:r>
              <a:rPr lang="en-IN" sz="1800" i="1" dirty="0" err="1">
                <a:solidFill>
                  <a:srgbClr val="FFFF00"/>
                </a:solidFill>
              </a:rPr>
              <a:t>operon</a:t>
            </a:r>
            <a:r>
              <a:rPr lang="en-IN" sz="1800" i="1" dirty="0">
                <a:solidFill>
                  <a:srgbClr val="FFFF00"/>
                </a:solidFill>
              </a:rPr>
              <a:t>, </a:t>
            </a:r>
            <a:r>
              <a:rPr lang="en-IN" sz="1800" i="1" dirty="0" err="1">
                <a:solidFill>
                  <a:srgbClr val="FFFF00"/>
                </a:solidFill>
              </a:rPr>
              <a:t>ara</a:t>
            </a:r>
            <a:r>
              <a:rPr lang="en-IN" sz="1800" i="1" dirty="0">
                <a:solidFill>
                  <a:srgbClr val="FFFF00"/>
                </a:solidFill>
              </a:rPr>
              <a:t> </a:t>
            </a:r>
            <a:r>
              <a:rPr lang="en-IN" sz="1800" i="1" dirty="0" err="1">
                <a:solidFill>
                  <a:srgbClr val="FFFF00"/>
                </a:solidFill>
              </a:rPr>
              <a:t>operon</a:t>
            </a:r>
            <a:r>
              <a:rPr lang="en-IN" sz="1800" i="1" dirty="0">
                <a:solidFill>
                  <a:srgbClr val="FFFF00"/>
                </a:solidFill>
              </a:rPr>
              <a:t>, his </a:t>
            </a:r>
            <a:r>
              <a:rPr lang="en-IN" sz="1800" i="1" dirty="0" err="1">
                <a:solidFill>
                  <a:srgbClr val="FFFF00"/>
                </a:solidFill>
              </a:rPr>
              <a:t>operon</a:t>
            </a:r>
            <a:r>
              <a:rPr lang="en-IN" sz="1800" i="1" dirty="0">
                <a:solidFill>
                  <a:srgbClr val="FFFF00"/>
                </a:solidFill>
              </a:rPr>
              <a:t>, </a:t>
            </a:r>
            <a:r>
              <a:rPr lang="en-IN" sz="1800" i="1" dirty="0" err="1">
                <a:solidFill>
                  <a:srgbClr val="FFFF00"/>
                </a:solidFill>
              </a:rPr>
              <a:t>val</a:t>
            </a:r>
            <a:r>
              <a:rPr lang="en-IN" sz="1800" i="1" dirty="0">
                <a:solidFill>
                  <a:srgbClr val="FFFF00"/>
                </a:solidFill>
              </a:rPr>
              <a:t> </a:t>
            </a:r>
            <a:r>
              <a:rPr lang="en-IN" sz="1800" i="1" dirty="0" err="1">
                <a:solidFill>
                  <a:srgbClr val="FFFF00"/>
                </a:solidFill>
              </a:rPr>
              <a:t>operon</a:t>
            </a:r>
            <a:r>
              <a:rPr lang="en-IN" sz="1800" i="1" dirty="0">
                <a:solidFill>
                  <a:srgbClr val="FFFF00"/>
                </a:solidFill>
              </a:rPr>
              <a:t>, etc.</a:t>
            </a:r>
          </a:p>
          <a:p>
            <a:pPr algn="just"/>
            <a:r>
              <a:rPr lang="en-IN" sz="1800" b="1" dirty="0" err="1">
                <a:solidFill>
                  <a:srgbClr val="FFFF00"/>
                </a:solidFill>
              </a:rPr>
              <a:t>lac</a:t>
            </a:r>
            <a:r>
              <a:rPr lang="en-IN" sz="1800" b="1" dirty="0">
                <a:solidFill>
                  <a:srgbClr val="FFFF00"/>
                </a:solidFill>
              </a:rPr>
              <a:t> </a:t>
            </a:r>
            <a:r>
              <a:rPr lang="en-IN" sz="1800" b="1" dirty="0" err="1">
                <a:solidFill>
                  <a:srgbClr val="FFFF00"/>
                </a:solidFill>
              </a:rPr>
              <a:t>operon</a:t>
            </a:r>
            <a:r>
              <a:rPr lang="en-IN" sz="1800" b="1" dirty="0">
                <a:solidFill>
                  <a:srgbClr val="FFFF00"/>
                </a:solidFill>
              </a:rPr>
              <a:t> </a:t>
            </a:r>
            <a:r>
              <a:rPr lang="en-IN" sz="1800" dirty="0"/>
              <a:t>(</a:t>
            </a:r>
            <a:r>
              <a:rPr lang="en-IN" sz="1800" dirty="0" err="1"/>
              <a:t>lac</a:t>
            </a:r>
            <a:r>
              <a:rPr lang="en-IN" sz="1800" dirty="0"/>
              <a:t> refers to lactose) is a </a:t>
            </a:r>
            <a:r>
              <a:rPr lang="en-IN" sz="1800" dirty="0" err="1">
                <a:solidFill>
                  <a:srgbClr val="FFFF00"/>
                </a:solidFill>
              </a:rPr>
              <a:t>polycistronic</a:t>
            </a:r>
            <a:r>
              <a:rPr lang="en-IN" sz="1800" dirty="0">
                <a:solidFill>
                  <a:srgbClr val="FFFF00"/>
                </a:solidFill>
              </a:rPr>
              <a:t> structural gene is regulated </a:t>
            </a:r>
            <a:r>
              <a:rPr lang="en-IN" sz="1800" i="1" dirty="0">
                <a:solidFill>
                  <a:srgbClr val="FFFF00"/>
                </a:solidFill>
              </a:rPr>
              <a:t>by a </a:t>
            </a:r>
            <a:r>
              <a:rPr lang="en-IN" sz="1800" dirty="0">
                <a:solidFill>
                  <a:srgbClr val="FFFF00"/>
                </a:solidFill>
              </a:rPr>
              <a:t>common promoter and regulatory genes.</a:t>
            </a:r>
          </a:p>
          <a:p>
            <a:pPr algn="just"/>
            <a:r>
              <a:rPr lang="en-IN" sz="1800" b="1" dirty="0">
                <a:solidFill>
                  <a:srgbClr val="FFFF00"/>
                </a:solidFill>
              </a:rPr>
              <a:t>Inducer: </a:t>
            </a:r>
            <a:r>
              <a:rPr lang="en-IN" sz="1800" dirty="0"/>
              <a:t>Bio-molecule that </a:t>
            </a:r>
            <a:r>
              <a:rPr lang="en-IN" sz="1800" dirty="0">
                <a:solidFill>
                  <a:srgbClr val="FFFF00"/>
                </a:solidFill>
              </a:rPr>
              <a:t>favours gene expression</a:t>
            </a:r>
          </a:p>
          <a:p>
            <a:pPr algn="just"/>
            <a:r>
              <a:rPr lang="en-IN" sz="1800" b="1" dirty="0">
                <a:solidFill>
                  <a:srgbClr val="FFFF00"/>
                </a:solidFill>
              </a:rPr>
              <a:t>Repressor: </a:t>
            </a:r>
            <a:r>
              <a:rPr lang="en-IN" sz="1800" dirty="0"/>
              <a:t>Bio-molecule that </a:t>
            </a:r>
            <a:r>
              <a:rPr lang="en-IN" sz="1800" dirty="0">
                <a:solidFill>
                  <a:srgbClr val="FFFF00"/>
                </a:solidFill>
              </a:rPr>
              <a:t>doesn’t allow gene expression </a:t>
            </a:r>
          </a:p>
          <a:p>
            <a:pPr algn="just"/>
            <a:endParaRPr lang="en-IN" sz="1800" i="1" dirty="0"/>
          </a:p>
        </p:txBody>
      </p:sp>
      <p:pic>
        <p:nvPicPr>
          <p:cNvPr id="4" name="Picture 2"/>
          <p:cNvPicPr>
            <a:picLocks noChangeAspect="1" noChangeArrowheads="1"/>
          </p:cNvPicPr>
          <p:nvPr/>
        </p:nvPicPr>
        <p:blipFill>
          <a:blip r:embed="rId3" cstate="print"/>
          <a:srcRect l="25096" t="42618" r="4342" b="32281"/>
          <a:stretch>
            <a:fillRect/>
          </a:stretch>
        </p:blipFill>
        <p:spPr bwMode="auto">
          <a:xfrm>
            <a:off x="539552" y="3061101"/>
            <a:ext cx="5248079" cy="1049616"/>
          </a:xfrm>
          <a:prstGeom prst="rect">
            <a:avLst/>
          </a:prstGeom>
          <a:noFill/>
          <a:ln w="9525">
            <a:noFill/>
            <a:miter lim="800000"/>
            <a:headEnd/>
            <a:tailEnd/>
          </a:ln>
        </p:spPr>
      </p:pic>
      <p:pic>
        <p:nvPicPr>
          <p:cNvPr id="5" name="Picture 3">
            <a:extLst>
              <a:ext uri="{FF2B5EF4-FFF2-40B4-BE49-F238E27FC236}">
                <a16:creationId xmlns:a16="http://schemas.microsoft.com/office/drawing/2014/main" id="{053234EA-4618-2841-96E6-934A1F2C1DA6}"/>
              </a:ext>
            </a:extLst>
          </p:cNvPr>
          <p:cNvPicPr>
            <a:picLocks noChangeAspect="1" noChangeArrowheads="1"/>
          </p:cNvPicPr>
          <p:nvPr/>
        </p:nvPicPr>
        <p:blipFill>
          <a:blip r:embed="rId4" cstate="print"/>
          <a:srcRect/>
          <a:stretch>
            <a:fillRect/>
          </a:stretch>
        </p:blipFill>
        <p:spPr bwMode="auto">
          <a:xfrm>
            <a:off x="539552" y="4144505"/>
            <a:ext cx="5248079" cy="6601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2820"/>
            <a:ext cx="8928992" cy="451405"/>
          </a:xfrm>
        </p:spPr>
        <p:txBody>
          <a:bodyPr>
            <a:normAutofit/>
          </a:bodyPr>
          <a:lstStyle/>
          <a:p>
            <a:r>
              <a:rPr lang="en-IN" sz="2000" b="1" dirty="0"/>
              <a:t>The </a:t>
            </a:r>
            <a:r>
              <a:rPr lang="en-IN" sz="2000" b="1" i="1" dirty="0"/>
              <a:t>Lac </a:t>
            </a:r>
            <a:r>
              <a:rPr lang="en-IN" sz="2000" b="1" i="1" dirty="0" err="1"/>
              <a:t>operon</a:t>
            </a:r>
            <a:r>
              <a:rPr lang="en-IN" sz="2000" b="1" i="1" dirty="0"/>
              <a:t>: </a:t>
            </a:r>
            <a:r>
              <a:rPr lang="en-IN" sz="1600" b="1" i="1" dirty="0"/>
              <a:t>elucidated by </a:t>
            </a:r>
            <a:r>
              <a:rPr lang="en-IN" sz="1600" b="1" dirty="0">
                <a:solidFill>
                  <a:srgbClr val="FFFF00"/>
                </a:solidFill>
              </a:rPr>
              <a:t>Francois Jacob </a:t>
            </a:r>
            <a:r>
              <a:rPr lang="en-IN" sz="1600" dirty="0"/>
              <a:t>(geneticist) and </a:t>
            </a:r>
            <a:r>
              <a:rPr lang="en-IN" sz="1600" b="1" dirty="0">
                <a:solidFill>
                  <a:srgbClr val="FFFF00"/>
                </a:solidFill>
              </a:rPr>
              <a:t>Jacque Monod </a:t>
            </a:r>
            <a:r>
              <a:rPr lang="en-IN" sz="1600" dirty="0"/>
              <a:t>(biochemist)</a:t>
            </a:r>
            <a:r>
              <a:rPr lang="en-IN" sz="1600" b="1" i="1" dirty="0"/>
              <a:t> </a:t>
            </a:r>
            <a:endParaRPr lang="en-IN" sz="1600" dirty="0"/>
          </a:p>
        </p:txBody>
      </p:sp>
      <p:sp>
        <p:nvSpPr>
          <p:cNvPr id="10" name="Rectangle 9"/>
          <p:cNvSpPr/>
          <p:nvPr/>
        </p:nvSpPr>
        <p:spPr>
          <a:xfrm>
            <a:off x="1812392" y="1011230"/>
            <a:ext cx="1307447" cy="400110"/>
          </a:xfrm>
          <a:prstGeom prst="rect">
            <a:avLst/>
          </a:prstGeom>
        </p:spPr>
        <p:txBody>
          <a:bodyPr wrap="square">
            <a:spAutoFit/>
          </a:bodyPr>
          <a:lstStyle/>
          <a:p>
            <a:r>
              <a:rPr lang="en-IN" sz="1000" b="1" i="1" dirty="0"/>
              <a:t>Regulatory gene I</a:t>
            </a:r>
          </a:p>
          <a:p>
            <a:r>
              <a:rPr lang="en-IN" sz="1000" b="1" i="1" dirty="0"/>
              <a:t>(I refers to inhibitor) </a:t>
            </a:r>
            <a:endParaRPr lang="en-IN" sz="1000" b="1" dirty="0"/>
          </a:p>
        </p:txBody>
      </p:sp>
      <p:sp>
        <p:nvSpPr>
          <p:cNvPr id="11" name="Rectangle 10"/>
          <p:cNvSpPr/>
          <p:nvPr/>
        </p:nvSpPr>
        <p:spPr>
          <a:xfrm>
            <a:off x="5232771" y="1011231"/>
            <a:ext cx="1706873" cy="323165"/>
          </a:xfrm>
          <a:prstGeom prst="rect">
            <a:avLst/>
          </a:prstGeom>
        </p:spPr>
        <p:txBody>
          <a:bodyPr wrap="square">
            <a:spAutoFit/>
          </a:bodyPr>
          <a:lstStyle/>
          <a:p>
            <a:r>
              <a:rPr lang="en-IN" sz="1500" b="1" dirty="0"/>
              <a:t>3 structural genes</a:t>
            </a:r>
          </a:p>
        </p:txBody>
      </p:sp>
      <p:grpSp>
        <p:nvGrpSpPr>
          <p:cNvPr id="41" name="Group 40"/>
          <p:cNvGrpSpPr/>
          <p:nvPr/>
        </p:nvGrpSpPr>
        <p:grpSpPr>
          <a:xfrm>
            <a:off x="1379646" y="1386517"/>
            <a:ext cx="5713333" cy="370193"/>
            <a:chOff x="5780896" y="1814344"/>
            <a:chExt cx="6856000" cy="444232"/>
          </a:xfrm>
        </p:grpSpPr>
        <p:sp>
          <p:nvSpPr>
            <p:cNvPr id="29" name="Rectangle 28"/>
            <p:cNvSpPr/>
            <p:nvPr/>
          </p:nvSpPr>
          <p:spPr>
            <a:xfrm>
              <a:off x="5796136" y="1814344"/>
              <a:ext cx="6840760"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40" name="Group 39"/>
            <p:cNvGrpSpPr/>
            <p:nvPr/>
          </p:nvGrpSpPr>
          <p:grpSpPr>
            <a:xfrm>
              <a:off x="5780896" y="1822336"/>
              <a:ext cx="6856000" cy="436240"/>
              <a:chOff x="5780896" y="1628800"/>
              <a:chExt cx="6856000" cy="436240"/>
            </a:xfrm>
          </p:grpSpPr>
          <p:sp>
            <p:nvSpPr>
              <p:cNvPr id="30" name="Rectangle 29"/>
              <p:cNvSpPr/>
              <p:nvPr/>
            </p:nvSpPr>
            <p:spPr>
              <a:xfrm>
                <a:off x="5780896"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P</a:t>
                </a:r>
              </a:p>
            </p:txBody>
          </p:sp>
          <p:sp>
            <p:nvSpPr>
              <p:cNvPr id="31" name="Rectangle 30"/>
              <p:cNvSpPr/>
              <p:nvPr/>
            </p:nvSpPr>
            <p:spPr>
              <a:xfrm>
                <a:off x="6284952"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chemeClr val="bg1"/>
                    </a:solidFill>
                  </a:rPr>
                  <a:t>i</a:t>
                </a:r>
                <a:endParaRPr lang="en-US" sz="1500" b="1" dirty="0">
                  <a:solidFill>
                    <a:schemeClr val="bg1"/>
                  </a:solidFill>
                </a:endParaRPr>
              </a:p>
            </p:txBody>
          </p:sp>
          <p:sp>
            <p:nvSpPr>
              <p:cNvPr id="33" name="Rectangle 32"/>
              <p:cNvSpPr/>
              <p:nvPr/>
            </p:nvSpPr>
            <p:spPr>
              <a:xfrm>
                <a:off x="8748464"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chemeClr val="bg1"/>
                  </a:solidFill>
                </a:endParaRPr>
              </a:p>
            </p:txBody>
          </p:sp>
          <p:sp>
            <p:nvSpPr>
              <p:cNvPr id="34" name="Rectangle 33"/>
              <p:cNvSpPr/>
              <p:nvPr/>
            </p:nvSpPr>
            <p:spPr>
              <a:xfrm>
                <a:off x="7740352"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P</a:t>
                </a:r>
              </a:p>
            </p:txBody>
          </p:sp>
          <p:sp>
            <p:nvSpPr>
              <p:cNvPr id="35" name="Rectangle 34"/>
              <p:cNvSpPr/>
              <p:nvPr/>
            </p:nvSpPr>
            <p:spPr>
              <a:xfrm>
                <a:off x="10181768"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z</a:t>
                </a:r>
              </a:p>
            </p:txBody>
          </p:sp>
          <p:sp>
            <p:nvSpPr>
              <p:cNvPr id="36" name="Rectangle 35"/>
              <p:cNvSpPr/>
              <p:nvPr/>
            </p:nvSpPr>
            <p:spPr>
              <a:xfrm>
                <a:off x="12141224"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b="1" dirty="0">
                    <a:solidFill>
                      <a:schemeClr val="bg1"/>
                    </a:solidFill>
                  </a:rPr>
                  <a:t>a</a:t>
                </a:r>
              </a:p>
            </p:txBody>
          </p:sp>
          <p:sp>
            <p:nvSpPr>
              <p:cNvPr id="37" name="Rectangle 36"/>
              <p:cNvSpPr/>
              <p:nvPr/>
            </p:nvSpPr>
            <p:spPr>
              <a:xfrm>
                <a:off x="11637168"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y</a:t>
                </a:r>
              </a:p>
            </p:txBody>
          </p:sp>
          <p:sp>
            <p:nvSpPr>
              <p:cNvPr id="50" name="Rectangle 49"/>
              <p:cNvSpPr/>
              <p:nvPr/>
            </p:nvSpPr>
            <p:spPr>
              <a:xfrm>
                <a:off x="8252792" y="1632992"/>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O</a:t>
                </a:r>
              </a:p>
            </p:txBody>
          </p:sp>
        </p:grpSp>
      </p:grpSp>
      <p:cxnSp>
        <p:nvCxnSpPr>
          <p:cNvPr id="43" name="Straight Arrow Connector 42"/>
          <p:cNvCxnSpPr/>
          <p:nvPr/>
        </p:nvCxnSpPr>
        <p:spPr>
          <a:xfrm>
            <a:off x="2412459" y="1791317"/>
            <a:ext cx="0" cy="381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45" name="Freeform 44"/>
          <p:cNvSpPr/>
          <p:nvPr/>
        </p:nvSpPr>
        <p:spPr>
          <a:xfrm>
            <a:off x="1883172" y="2230724"/>
            <a:ext cx="1143000" cy="228600"/>
          </a:xfrm>
          <a:custGeom>
            <a:avLst/>
            <a:gdLst>
              <a:gd name="connsiteX0" fmla="*/ 0 w 2072640"/>
              <a:gd name="connsiteY0" fmla="*/ 426720 h 426720"/>
              <a:gd name="connsiteX1" fmla="*/ 30480 w 2072640"/>
              <a:gd name="connsiteY1" fmla="*/ 365760 h 426720"/>
              <a:gd name="connsiteX2" fmla="*/ 45720 w 2072640"/>
              <a:gd name="connsiteY2" fmla="*/ 320040 h 426720"/>
              <a:gd name="connsiteX3" fmla="*/ 91440 w 2072640"/>
              <a:gd name="connsiteY3" fmla="*/ 289560 h 426720"/>
              <a:gd name="connsiteX4" fmla="*/ 137160 w 2072640"/>
              <a:gd name="connsiteY4" fmla="*/ 243840 h 426720"/>
              <a:gd name="connsiteX5" fmla="*/ 198120 w 2072640"/>
              <a:gd name="connsiteY5" fmla="*/ 182880 h 426720"/>
              <a:gd name="connsiteX6" fmla="*/ 243840 w 2072640"/>
              <a:gd name="connsiteY6" fmla="*/ 137160 h 426720"/>
              <a:gd name="connsiteX7" fmla="*/ 335280 w 2072640"/>
              <a:gd name="connsiteY7" fmla="*/ 106680 h 426720"/>
              <a:gd name="connsiteX8" fmla="*/ 457200 w 2072640"/>
              <a:gd name="connsiteY8" fmla="*/ 152400 h 426720"/>
              <a:gd name="connsiteX9" fmla="*/ 548640 w 2072640"/>
              <a:gd name="connsiteY9" fmla="*/ 198120 h 426720"/>
              <a:gd name="connsiteX10" fmla="*/ 594360 w 2072640"/>
              <a:gd name="connsiteY10" fmla="*/ 243840 h 426720"/>
              <a:gd name="connsiteX11" fmla="*/ 685800 w 2072640"/>
              <a:gd name="connsiteY11" fmla="*/ 274320 h 426720"/>
              <a:gd name="connsiteX12" fmla="*/ 731520 w 2072640"/>
              <a:gd name="connsiteY12" fmla="*/ 289560 h 426720"/>
              <a:gd name="connsiteX13" fmla="*/ 883920 w 2072640"/>
              <a:gd name="connsiteY13" fmla="*/ 243840 h 426720"/>
              <a:gd name="connsiteX14" fmla="*/ 944880 w 2072640"/>
              <a:gd name="connsiteY14" fmla="*/ 106680 h 426720"/>
              <a:gd name="connsiteX15" fmla="*/ 1005840 w 2072640"/>
              <a:gd name="connsiteY15" fmla="*/ 60960 h 426720"/>
              <a:gd name="connsiteX16" fmla="*/ 1051560 w 2072640"/>
              <a:gd name="connsiteY16" fmla="*/ 45720 h 426720"/>
              <a:gd name="connsiteX17" fmla="*/ 1341120 w 2072640"/>
              <a:gd name="connsiteY17" fmla="*/ 60960 h 426720"/>
              <a:gd name="connsiteX18" fmla="*/ 1386840 w 2072640"/>
              <a:gd name="connsiteY18" fmla="*/ 91440 h 426720"/>
              <a:gd name="connsiteX19" fmla="*/ 1463040 w 2072640"/>
              <a:gd name="connsiteY19" fmla="*/ 106680 h 426720"/>
              <a:gd name="connsiteX20" fmla="*/ 1524000 w 2072640"/>
              <a:gd name="connsiteY20" fmla="*/ 121920 h 426720"/>
              <a:gd name="connsiteX21" fmla="*/ 1645920 w 2072640"/>
              <a:gd name="connsiteY21" fmla="*/ 198120 h 426720"/>
              <a:gd name="connsiteX22" fmla="*/ 1691640 w 2072640"/>
              <a:gd name="connsiteY22" fmla="*/ 213360 h 426720"/>
              <a:gd name="connsiteX23" fmla="*/ 1737360 w 2072640"/>
              <a:gd name="connsiteY23" fmla="*/ 228600 h 426720"/>
              <a:gd name="connsiteX24" fmla="*/ 1798320 w 2072640"/>
              <a:gd name="connsiteY24" fmla="*/ 213360 h 426720"/>
              <a:gd name="connsiteX25" fmla="*/ 1905000 w 2072640"/>
              <a:gd name="connsiteY25" fmla="*/ 182880 h 426720"/>
              <a:gd name="connsiteX26" fmla="*/ 2042160 w 2072640"/>
              <a:gd name="connsiteY26" fmla="*/ 106680 h 426720"/>
              <a:gd name="connsiteX27" fmla="*/ 2057400 w 2072640"/>
              <a:gd name="connsiteY27" fmla="*/ 45720 h 426720"/>
              <a:gd name="connsiteX28" fmla="*/ 2072640 w 2072640"/>
              <a:gd name="connsiteY28"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2640" h="426720">
                <a:moveTo>
                  <a:pt x="0" y="426720"/>
                </a:moveTo>
                <a:cubicBezTo>
                  <a:pt x="10160" y="406400"/>
                  <a:pt x="21531" y="386642"/>
                  <a:pt x="30480" y="365760"/>
                </a:cubicBezTo>
                <a:cubicBezTo>
                  <a:pt x="36808" y="350995"/>
                  <a:pt x="35685" y="332584"/>
                  <a:pt x="45720" y="320040"/>
                </a:cubicBezTo>
                <a:cubicBezTo>
                  <a:pt x="57162" y="305737"/>
                  <a:pt x="77369" y="301286"/>
                  <a:pt x="91440" y="289560"/>
                </a:cubicBezTo>
                <a:cubicBezTo>
                  <a:pt x="107997" y="275762"/>
                  <a:pt x="121920" y="259080"/>
                  <a:pt x="137160" y="243840"/>
                </a:cubicBezTo>
                <a:cubicBezTo>
                  <a:pt x="166189" y="156754"/>
                  <a:pt x="128451" y="229326"/>
                  <a:pt x="198120" y="182880"/>
                </a:cubicBezTo>
                <a:cubicBezTo>
                  <a:pt x="216053" y="170925"/>
                  <a:pt x="225000" y="147627"/>
                  <a:pt x="243840" y="137160"/>
                </a:cubicBezTo>
                <a:cubicBezTo>
                  <a:pt x="271926" y="121557"/>
                  <a:pt x="335280" y="106680"/>
                  <a:pt x="335280" y="106680"/>
                </a:cubicBezTo>
                <a:cubicBezTo>
                  <a:pt x="482295" y="136083"/>
                  <a:pt x="352554" y="100077"/>
                  <a:pt x="457200" y="152400"/>
                </a:cubicBezTo>
                <a:cubicBezTo>
                  <a:pt x="525933" y="186767"/>
                  <a:pt x="483126" y="143525"/>
                  <a:pt x="548640" y="198120"/>
                </a:cubicBezTo>
                <a:cubicBezTo>
                  <a:pt x="565197" y="211918"/>
                  <a:pt x="575520" y="233373"/>
                  <a:pt x="594360" y="243840"/>
                </a:cubicBezTo>
                <a:cubicBezTo>
                  <a:pt x="622446" y="259443"/>
                  <a:pt x="655320" y="264160"/>
                  <a:pt x="685800" y="274320"/>
                </a:cubicBezTo>
                <a:lnTo>
                  <a:pt x="731520" y="289560"/>
                </a:lnTo>
                <a:cubicBezTo>
                  <a:pt x="761356" y="285298"/>
                  <a:pt x="856741" y="287327"/>
                  <a:pt x="883920" y="243840"/>
                </a:cubicBezTo>
                <a:cubicBezTo>
                  <a:pt x="934221" y="163358"/>
                  <a:pt x="888580" y="162980"/>
                  <a:pt x="944880" y="106680"/>
                </a:cubicBezTo>
                <a:cubicBezTo>
                  <a:pt x="962841" y="88719"/>
                  <a:pt x="983787" y="73562"/>
                  <a:pt x="1005840" y="60960"/>
                </a:cubicBezTo>
                <a:cubicBezTo>
                  <a:pt x="1019788" y="52990"/>
                  <a:pt x="1036320" y="50800"/>
                  <a:pt x="1051560" y="45720"/>
                </a:cubicBezTo>
                <a:cubicBezTo>
                  <a:pt x="1148080" y="50800"/>
                  <a:pt x="1245353" y="47901"/>
                  <a:pt x="1341120" y="60960"/>
                </a:cubicBezTo>
                <a:cubicBezTo>
                  <a:pt x="1359268" y="63435"/>
                  <a:pt x="1369690" y="85009"/>
                  <a:pt x="1386840" y="91440"/>
                </a:cubicBezTo>
                <a:cubicBezTo>
                  <a:pt x="1411094" y="100535"/>
                  <a:pt x="1437754" y="101061"/>
                  <a:pt x="1463040" y="106680"/>
                </a:cubicBezTo>
                <a:cubicBezTo>
                  <a:pt x="1483487" y="111224"/>
                  <a:pt x="1503680" y="116840"/>
                  <a:pt x="1524000" y="121920"/>
                </a:cubicBezTo>
                <a:cubicBezTo>
                  <a:pt x="1572302" y="194373"/>
                  <a:pt x="1537104" y="161848"/>
                  <a:pt x="1645920" y="198120"/>
                </a:cubicBezTo>
                <a:lnTo>
                  <a:pt x="1691640" y="213360"/>
                </a:lnTo>
                <a:lnTo>
                  <a:pt x="1737360" y="228600"/>
                </a:lnTo>
                <a:cubicBezTo>
                  <a:pt x="1757680" y="223520"/>
                  <a:pt x="1778181" y="219114"/>
                  <a:pt x="1798320" y="213360"/>
                </a:cubicBezTo>
                <a:cubicBezTo>
                  <a:pt x="1951365" y="169633"/>
                  <a:pt x="1714429" y="230523"/>
                  <a:pt x="1905000" y="182880"/>
                </a:cubicBezTo>
                <a:cubicBezTo>
                  <a:pt x="2009806" y="113009"/>
                  <a:pt x="1961687" y="133504"/>
                  <a:pt x="2042160" y="106680"/>
                </a:cubicBezTo>
                <a:cubicBezTo>
                  <a:pt x="2047240" y="86360"/>
                  <a:pt x="2051646" y="65859"/>
                  <a:pt x="2057400" y="45720"/>
                </a:cubicBezTo>
                <a:cubicBezTo>
                  <a:pt x="2061813" y="30274"/>
                  <a:pt x="2072640" y="0"/>
                  <a:pt x="2072640" y="0"/>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cxnSp>
        <p:nvCxnSpPr>
          <p:cNvPr id="46" name="Straight Arrow Connector 45"/>
          <p:cNvCxnSpPr/>
          <p:nvPr/>
        </p:nvCxnSpPr>
        <p:spPr>
          <a:xfrm>
            <a:off x="2437499" y="2379630"/>
            <a:ext cx="0" cy="381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49" name="Oval 48"/>
          <p:cNvSpPr/>
          <p:nvPr/>
        </p:nvSpPr>
        <p:spPr>
          <a:xfrm>
            <a:off x="2302272" y="2786219"/>
            <a:ext cx="304800" cy="5334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33" dirty="0">
                <a:solidFill>
                  <a:schemeClr val="bg1"/>
                </a:solidFill>
              </a:rPr>
              <a:t>r</a:t>
            </a:r>
          </a:p>
        </p:txBody>
      </p:sp>
      <p:sp>
        <p:nvSpPr>
          <p:cNvPr id="51" name="Rounded Rectangle 50"/>
          <p:cNvSpPr/>
          <p:nvPr/>
        </p:nvSpPr>
        <p:spPr>
          <a:xfrm>
            <a:off x="3059832" y="1311264"/>
            <a:ext cx="300033" cy="54006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2" name="Straight Arrow Connector 51"/>
          <p:cNvCxnSpPr/>
          <p:nvPr/>
        </p:nvCxnSpPr>
        <p:spPr>
          <a:xfrm>
            <a:off x="5671232" y="1816717"/>
            <a:ext cx="0" cy="8382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6480212" y="1816717"/>
            <a:ext cx="0" cy="8382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a:off x="6909465" y="1791317"/>
            <a:ext cx="0" cy="8382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55" name="Multiply 54"/>
          <p:cNvSpPr/>
          <p:nvPr/>
        </p:nvSpPr>
        <p:spPr>
          <a:xfrm rot="16200000">
            <a:off x="5880145" y="673097"/>
            <a:ext cx="780087" cy="2940327"/>
          </a:xfrm>
          <a:prstGeom prst="mathMultiply">
            <a:avLst>
              <a:gd name="adj1" fmla="val 67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7" name="Freeform 56"/>
          <p:cNvSpPr/>
          <p:nvPr/>
        </p:nvSpPr>
        <p:spPr>
          <a:xfrm>
            <a:off x="5566532" y="2724751"/>
            <a:ext cx="1511300" cy="1068853"/>
          </a:xfrm>
          <a:custGeom>
            <a:avLst/>
            <a:gdLst>
              <a:gd name="connsiteX0" fmla="*/ 0 w 1813560"/>
              <a:gd name="connsiteY0" fmla="*/ 487680 h 1282624"/>
              <a:gd name="connsiteX1" fmla="*/ 15240 w 1813560"/>
              <a:gd name="connsiteY1" fmla="*/ 396240 h 1282624"/>
              <a:gd name="connsiteX2" fmla="*/ 121920 w 1813560"/>
              <a:gd name="connsiteY2" fmla="*/ 243840 h 1282624"/>
              <a:gd name="connsiteX3" fmla="*/ 213360 w 1813560"/>
              <a:gd name="connsiteY3" fmla="*/ 213360 h 1282624"/>
              <a:gd name="connsiteX4" fmla="*/ 304800 w 1813560"/>
              <a:gd name="connsiteY4" fmla="*/ 228600 h 1282624"/>
              <a:gd name="connsiteX5" fmla="*/ 365760 w 1813560"/>
              <a:gd name="connsiteY5" fmla="*/ 274320 h 1282624"/>
              <a:gd name="connsiteX6" fmla="*/ 411480 w 1813560"/>
              <a:gd name="connsiteY6" fmla="*/ 304800 h 1282624"/>
              <a:gd name="connsiteX7" fmla="*/ 518160 w 1813560"/>
              <a:gd name="connsiteY7" fmla="*/ 396240 h 1282624"/>
              <a:gd name="connsiteX8" fmla="*/ 548640 w 1813560"/>
              <a:gd name="connsiteY8" fmla="*/ 441960 h 1282624"/>
              <a:gd name="connsiteX9" fmla="*/ 640080 w 1813560"/>
              <a:gd name="connsiteY9" fmla="*/ 472440 h 1282624"/>
              <a:gd name="connsiteX10" fmla="*/ 701040 w 1813560"/>
              <a:gd name="connsiteY10" fmla="*/ 457200 h 1282624"/>
              <a:gd name="connsiteX11" fmla="*/ 731520 w 1813560"/>
              <a:gd name="connsiteY11" fmla="*/ 396240 h 1282624"/>
              <a:gd name="connsiteX12" fmla="*/ 792480 w 1813560"/>
              <a:gd name="connsiteY12" fmla="*/ 304800 h 1282624"/>
              <a:gd name="connsiteX13" fmla="*/ 853440 w 1813560"/>
              <a:gd name="connsiteY13" fmla="*/ 167640 h 1282624"/>
              <a:gd name="connsiteX14" fmla="*/ 899160 w 1813560"/>
              <a:gd name="connsiteY14" fmla="*/ 137160 h 1282624"/>
              <a:gd name="connsiteX15" fmla="*/ 1005840 w 1813560"/>
              <a:gd name="connsiteY15" fmla="*/ 152400 h 1282624"/>
              <a:gd name="connsiteX16" fmla="*/ 1082040 w 1813560"/>
              <a:gd name="connsiteY16" fmla="*/ 228600 h 1282624"/>
              <a:gd name="connsiteX17" fmla="*/ 1127760 w 1813560"/>
              <a:gd name="connsiteY17" fmla="*/ 259080 h 1282624"/>
              <a:gd name="connsiteX18" fmla="*/ 1173480 w 1813560"/>
              <a:gd name="connsiteY18" fmla="*/ 274320 h 1282624"/>
              <a:gd name="connsiteX19" fmla="*/ 1310640 w 1813560"/>
              <a:gd name="connsiteY19" fmla="*/ 304800 h 1282624"/>
              <a:gd name="connsiteX20" fmla="*/ 1584960 w 1813560"/>
              <a:gd name="connsiteY20" fmla="*/ 274320 h 1282624"/>
              <a:gd name="connsiteX21" fmla="*/ 1813560 w 1813560"/>
              <a:gd name="connsiteY21" fmla="*/ 152400 h 1282624"/>
              <a:gd name="connsiteX22" fmla="*/ 1722120 w 1813560"/>
              <a:gd name="connsiteY22" fmla="*/ 91440 h 1282624"/>
              <a:gd name="connsiteX23" fmla="*/ 1676400 w 1813560"/>
              <a:gd name="connsiteY23" fmla="*/ 60960 h 1282624"/>
              <a:gd name="connsiteX24" fmla="*/ 1615440 w 1813560"/>
              <a:gd name="connsiteY24" fmla="*/ 45720 h 1282624"/>
              <a:gd name="connsiteX25" fmla="*/ 1569720 w 1813560"/>
              <a:gd name="connsiteY25" fmla="*/ 60960 h 1282624"/>
              <a:gd name="connsiteX26" fmla="*/ 1524000 w 1813560"/>
              <a:gd name="connsiteY26" fmla="*/ 106680 h 1282624"/>
              <a:gd name="connsiteX27" fmla="*/ 1493520 w 1813560"/>
              <a:gd name="connsiteY27" fmla="*/ 228600 h 1282624"/>
              <a:gd name="connsiteX28" fmla="*/ 1478280 w 1813560"/>
              <a:gd name="connsiteY28" fmla="*/ 289560 h 1282624"/>
              <a:gd name="connsiteX29" fmla="*/ 1493520 w 1813560"/>
              <a:gd name="connsiteY29" fmla="*/ 640080 h 1282624"/>
              <a:gd name="connsiteX30" fmla="*/ 1508760 w 1813560"/>
              <a:gd name="connsiteY30" fmla="*/ 731520 h 1282624"/>
              <a:gd name="connsiteX31" fmla="*/ 1539240 w 1813560"/>
              <a:gd name="connsiteY31" fmla="*/ 822960 h 1282624"/>
              <a:gd name="connsiteX32" fmla="*/ 1539240 w 1813560"/>
              <a:gd name="connsiteY32" fmla="*/ 1127760 h 1282624"/>
              <a:gd name="connsiteX33" fmla="*/ 1508760 w 1813560"/>
              <a:gd name="connsiteY33" fmla="*/ 1173480 h 1282624"/>
              <a:gd name="connsiteX34" fmla="*/ 1447800 w 1813560"/>
              <a:gd name="connsiteY34" fmla="*/ 1203960 h 1282624"/>
              <a:gd name="connsiteX35" fmla="*/ 1356360 w 1813560"/>
              <a:gd name="connsiteY35" fmla="*/ 1188720 h 1282624"/>
              <a:gd name="connsiteX36" fmla="*/ 1310640 w 1813560"/>
              <a:gd name="connsiteY36" fmla="*/ 1158240 h 1282624"/>
              <a:gd name="connsiteX37" fmla="*/ 1219200 w 1813560"/>
              <a:gd name="connsiteY37" fmla="*/ 1036320 h 1282624"/>
              <a:gd name="connsiteX38" fmla="*/ 1158240 w 1813560"/>
              <a:gd name="connsiteY38" fmla="*/ 944880 h 1282624"/>
              <a:gd name="connsiteX39" fmla="*/ 1082040 w 1813560"/>
              <a:gd name="connsiteY39" fmla="*/ 792480 h 1282624"/>
              <a:gd name="connsiteX40" fmla="*/ 1021080 w 1813560"/>
              <a:gd name="connsiteY40" fmla="*/ 701040 h 1282624"/>
              <a:gd name="connsiteX41" fmla="*/ 1005840 w 1813560"/>
              <a:gd name="connsiteY41" fmla="*/ 640080 h 1282624"/>
              <a:gd name="connsiteX42" fmla="*/ 1036320 w 1813560"/>
              <a:gd name="connsiteY42" fmla="*/ 502920 h 1282624"/>
              <a:gd name="connsiteX43" fmla="*/ 1097280 w 1813560"/>
              <a:gd name="connsiteY43" fmla="*/ 411480 h 1282624"/>
              <a:gd name="connsiteX44" fmla="*/ 1127760 w 1813560"/>
              <a:gd name="connsiteY44" fmla="*/ 350520 h 1282624"/>
              <a:gd name="connsiteX45" fmla="*/ 1127760 w 1813560"/>
              <a:gd name="connsiteY45" fmla="*/ 121920 h 1282624"/>
              <a:gd name="connsiteX46" fmla="*/ 1082040 w 1813560"/>
              <a:gd name="connsiteY46" fmla="*/ 76200 h 1282624"/>
              <a:gd name="connsiteX47" fmla="*/ 1021080 w 1813560"/>
              <a:gd name="connsiteY47" fmla="*/ 30480 h 1282624"/>
              <a:gd name="connsiteX48" fmla="*/ 899160 w 1813560"/>
              <a:gd name="connsiteY48" fmla="*/ 15240 h 1282624"/>
              <a:gd name="connsiteX49" fmla="*/ 792480 w 1813560"/>
              <a:gd name="connsiteY49" fmla="*/ 30480 h 1282624"/>
              <a:gd name="connsiteX50" fmla="*/ 716280 w 1813560"/>
              <a:gd name="connsiteY50" fmla="*/ 106680 h 1282624"/>
              <a:gd name="connsiteX51" fmla="*/ 701040 w 1813560"/>
              <a:gd name="connsiteY51" fmla="*/ 152400 h 1282624"/>
              <a:gd name="connsiteX52" fmla="*/ 716280 w 1813560"/>
              <a:gd name="connsiteY52" fmla="*/ 304800 h 1282624"/>
              <a:gd name="connsiteX53" fmla="*/ 762000 w 1813560"/>
              <a:gd name="connsiteY53" fmla="*/ 335280 h 1282624"/>
              <a:gd name="connsiteX54" fmla="*/ 792480 w 1813560"/>
              <a:gd name="connsiteY54" fmla="*/ 381000 h 1282624"/>
              <a:gd name="connsiteX55" fmla="*/ 777240 w 1813560"/>
              <a:gd name="connsiteY55" fmla="*/ 548640 h 1282624"/>
              <a:gd name="connsiteX56" fmla="*/ 746760 w 1813560"/>
              <a:gd name="connsiteY56" fmla="*/ 640080 h 1282624"/>
              <a:gd name="connsiteX57" fmla="*/ 609600 w 1813560"/>
              <a:gd name="connsiteY57" fmla="*/ 701040 h 1282624"/>
              <a:gd name="connsiteX58" fmla="*/ 563880 w 1813560"/>
              <a:gd name="connsiteY58" fmla="*/ 716280 h 1282624"/>
              <a:gd name="connsiteX59" fmla="*/ 472440 w 1813560"/>
              <a:gd name="connsiteY59" fmla="*/ 701040 h 1282624"/>
              <a:gd name="connsiteX60" fmla="*/ 457200 w 1813560"/>
              <a:gd name="connsiteY60" fmla="*/ 655320 h 1282624"/>
              <a:gd name="connsiteX61" fmla="*/ 518160 w 1813560"/>
              <a:gd name="connsiteY61" fmla="*/ 365760 h 1282624"/>
              <a:gd name="connsiteX62" fmla="*/ 548640 w 1813560"/>
              <a:gd name="connsiteY62" fmla="*/ 320040 h 1282624"/>
              <a:gd name="connsiteX63" fmla="*/ 487680 w 1813560"/>
              <a:gd name="connsiteY63" fmla="*/ 30480 h 1282624"/>
              <a:gd name="connsiteX64" fmla="*/ 426720 w 1813560"/>
              <a:gd name="connsiteY64" fmla="*/ 15240 h 1282624"/>
              <a:gd name="connsiteX65" fmla="*/ 381000 w 1813560"/>
              <a:gd name="connsiteY65" fmla="*/ 0 h 1282624"/>
              <a:gd name="connsiteX66" fmla="*/ 335280 w 1813560"/>
              <a:gd name="connsiteY66" fmla="*/ 15240 h 1282624"/>
              <a:gd name="connsiteX67" fmla="*/ 304800 w 1813560"/>
              <a:gd name="connsiteY67" fmla="*/ 137160 h 1282624"/>
              <a:gd name="connsiteX68" fmla="*/ 320040 w 1813560"/>
              <a:gd name="connsiteY68" fmla="*/ 304800 h 1282624"/>
              <a:gd name="connsiteX69" fmla="*/ 365760 w 1813560"/>
              <a:gd name="connsiteY69" fmla="*/ 320040 h 1282624"/>
              <a:gd name="connsiteX70" fmla="*/ 883920 w 1813560"/>
              <a:gd name="connsiteY70" fmla="*/ 335280 h 1282624"/>
              <a:gd name="connsiteX71" fmla="*/ 1005840 w 1813560"/>
              <a:gd name="connsiteY71" fmla="*/ 381000 h 1282624"/>
              <a:gd name="connsiteX72" fmla="*/ 1097280 w 1813560"/>
              <a:gd name="connsiteY72" fmla="*/ 441960 h 1282624"/>
              <a:gd name="connsiteX73" fmla="*/ 1158240 w 1813560"/>
              <a:gd name="connsiteY73" fmla="*/ 472440 h 1282624"/>
              <a:gd name="connsiteX74" fmla="*/ 1234440 w 1813560"/>
              <a:gd name="connsiteY74" fmla="*/ 563880 h 1282624"/>
              <a:gd name="connsiteX75" fmla="*/ 1295400 w 1813560"/>
              <a:gd name="connsiteY75" fmla="*/ 640080 h 1282624"/>
              <a:gd name="connsiteX76" fmla="*/ 1295400 w 1813560"/>
              <a:gd name="connsiteY76" fmla="*/ 990600 h 1282624"/>
              <a:gd name="connsiteX77" fmla="*/ 1188720 w 1813560"/>
              <a:gd name="connsiteY77" fmla="*/ 1097280 h 1282624"/>
              <a:gd name="connsiteX78" fmla="*/ 1036320 w 1813560"/>
              <a:gd name="connsiteY78" fmla="*/ 1143000 h 1282624"/>
              <a:gd name="connsiteX79" fmla="*/ 990600 w 1813560"/>
              <a:gd name="connsiteY79" fmla="*/ 1158240 h 1282624"/>
              <a:gd name="connsiteX80" fmla="*/ 731520 w 1813560"/>
              <a:gd name="connsiteY80" fmla="*/ 1173480 h 1282624"/>
              <a:gd name="connsiteX81" fmla="*/ 716280 w 1813560"/>
              <a:gd name="connsiteY81" fmla="*/ 1234440 h 1282624"/>
              <a:gd name="connsiteX82" fmla="*/ 792480 w 1813560"/>
              <a:gd name="connsiteY82" fmla="*/ 1219200 h 1282624"/>
              <a:gd name="connsiteX83" fmla="*/ 929640 w 1813560"/>
              <a:gd name="connsiteY83" fmla="*/ 1188720 h 1282624"/>
              <a:gd name="connsiteX84" fmla="*/ 929640 w 1813560"/>
              <a:gd name="connsiteY84" fmla="*/ 1036320 h 1282624"/>
              <a:gd name="connsiteX85" fmla="*/ 838200 w 1813560"/>
              <a:gd name="connsiteY85" fmla="*/ 944880 h 1282624"/>
              <a:gd name="connsiteX86" fmla="*/ 792480 w 1813560"/>
              <a:gd name="connsiteY86" fmla="*/ 899160 h 1282624"/>
              <a:gd name="connsiteX87" fmla="*/ 685800 w 1813560"/>
              <a:gd name="connsiteY87" fmla="*/ 838200 h 1282624"/>
              <a:gd name="connsiteX88" fmla="*/ 579120 w 1813560"/>
              <a:gd name="connsiteY88" fmla="*/ 853440 h 1282624"/>
              <a:gd name="connsiteX89" fmla="*/ 533400 w 1813560"/>
              <a:gd name="connsiteY89" fmla="*/ 868680 h 1282624"/>
              <a:gd name="connsiteX90" fmla="*/ 487680 w 1813560"/>
              <a:gd name="connsiteY90" fmla="*/ 929640 h 1282624"/>
              <a:gd name="connsiteX91" fmla="*/ 426720 w 1813560"/>
              <a:gd name="connsiteY91" fmla="*/ 944880 h 1282624"/>
              <a:gd name="connsiteX92" fmla="*/ 381000 w 1813560"/>
              <a:gd name="connsiteY92" fmla="*/ 960120 h 1282624"/>
              <a:gd name="connsiteX93" fmla="*/ 259080 w 1813560"/>
              <a:gd name="connsiteY93" fmla="*/ 944880 h 1282624"/>
              <a:gd name="connsiteX94" fmla="*/ 182880 w 1813560"/>
              <a:gd name="connsiteY94" fmla="*/ 853440 h 1282624"/>
              <a:gd name="connsiteX95" fmla="*/ 137160 w 1813560"/>
              <a:gd name="connsiteY95" fmla="*/ 792480 h 1282624"/>
              <a:gd name="connsiteX96" fmla="*/ 106680 w 1813560"/>
              <a:gd name="connsiteY96" fmla="*/ 731520 h 1282624"/>
              <a:gd name="connsiteX97" fmla="*/ 76200 w 1813560"/>
              <a:gd name="connsiteY97" fmla="*/ 685800 h 1282624"/>
              <a:gd name="connsiteX98" fmla="*/ 91440 w 1813560"/>
              <a:gd name="connsiteY98" fmla="*/ 594360 h 1282624"/>
              <a:gd name="connsiteX99" fmla="*/ 213360 w 1813560"/>
              <a:gd name="connsiteY99" fmla="*/ 609600 h 1282624"/>
              <a:gd name="connsiteX100" fmla="*/ 350520 w 1813560"/>
              <a:gd name="connsiteY100" fmla="*/ 731520 h 1282624"/>
              <a:gd name="connsiteX101" fmla="*/ 381000 w 1813560"/>
              <a:gd name="connsiteY101" fmla="*/ 792480 h 1282624"/>
              <a:gd name="connsiteX102" fmla="*/ 411480 w 1813560"/>
              <a:gd name="connsiteY102" fmla="*/ 1051560 h 1282624"/>
              <a:gd name="connsiteX103" fmla="*/ 472440 w 1813560"/>
              <a:gd name="connsiteY103" fmla="*/ 1143000 h 1282624"/>
              <a:gd name="connsiteX104" fmla="*/ 502920 w 1813560"/>
              <a:gd name="connsiteY104" fmla="*/ 1188720 h 1282624"/>
              <a:gd name="connsiteX105" fmla="*/ 563880 w 1813560"/>
              <a:gd name="connsiteY105" fmla="*/ 1234440 h 1282624"/>
              <a:gd name="connsiteX106" fmla="*/ 609600 w 1813560"/>
              <a:gd name="connsiteY106" fmla="*/ 1264920 h 1282624"/>
              <a:gd name="connsiteX107" fmla="*/ 701040 w 1813560"/>
              <a:gd name="connsiteY107" fmla="*/ 1280160 h 128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813560" h="1282624">
                <a:moveTo>
                  <a:pt x="0" y="487680"/>
                </a:moveTo>
                <a:cubicBezTo>
                  <a:pt x="5080" y="457200"/>
                  <a:pt x="9180" y="426540"/>
                  <a:pt x="15240" y="396240"/>
                </a:cubicBezTo>
                <a:cubicBezTo>
                  <a:pt x="28053" y="332175"/>
                  <a:pt x="42179" y="270420"/>
                  <a:pt x="121920" y="243840"/>
                </a:cubicBezTo>
                <a:lnTo>
                  <a:pt x="213360" y="213360"/>
                </a:lnTo>
                <a:cubicBezTo>
                  <a:pt x="243840" y="218440"/>
                  <a:pt x="276110" y="217124"/>
                  <a:pt x="304800" y="228600"/>
                </a:cubicBezTo>
                <a:cubicBezTo>
                  <a:pt x="328383" y="238033"/>
                  <a:pt x="345091" y="259557"/>
                  <a:pt x="365760" y="274320"/>
                </a:cubicBezTo>
                <a:cubicBezTo>
                  <a:pt x="380665" y="284966"/>
                  <a:pt x="396575" y="294154"/>
                  <a:pt x="411480" y="304800"/>
                </a:cubicBezTo>
                <a:cubicBezTo>
                  <a:pt x="453030" y="334478"/>
                  <a:pt x="485580" y="357144"/>
                  <a:pt x="518160" y="396240"/>
                </a:cubicBezTo>
                <a:cubicBezTo>
                  <a:pt x="529886" y="410311"/>
                  <a:pt x="533108" y="432252"/>
                  <a:pt x="548640" y="441960"/>
                </a:cubicBezTo>
                <a:cubicBezTo>
                  <a:pt x="575885" y="458988"/>
                  <a:pt x="640080" y="472440"/>
                  <a:pt x="640080" y="472440"/>
                </a:cubicBezTo>
                <a:cubicBezTo>
                  <a:pt x="660400" y="467360"/>
                  <a:pt x="684949" y="470609"/>
                  <a:pt x="701040" y="457200"/>
                </a:cubicBezTo>
                <a:cubicBezTo>
                  <a:pt x="718493" y="442656"/>
                  <a:pt x="719831" y="415721"/>
                  <a:pt x="731520" y="396240"/>
                </a:cubicBezTo>
                <a:cubicBezTo>
                  <a:pt x="750367" y="364828"/>
                  <a:pt x="780896" y="339553"/>
                  <a:pt x="792480" y="304800"/>
                </a:cubicBezTo>
                <a:cubicBezTo>
                  <a:pt x="807570" y="259529"/>
                  <a:pt x="817214" y="203866"/>
                  <a:pt x="853440" y="167640"/>
                </a:cubicBezTo>
                <a:cubicBezTo>
                  <a:pt x="866392" y="154688"/>
                  <a:pt x="883920" y="147320"/>
                  <a:pt x="899160" y="137160"/>
                </a:cubicBezTo>
                <a:cubicBezTo>
                  <a:pt x="934720" y="142240"/>
                  <a:pt x="971434" y="142078"/>
                  <a:pt x="1005840" y="152400"/>
                </a:cubicBezTo>
                <a:cubicBezTo>
                  <a:pt x="1063897" y="169817"/>
                  <a:pt x="1044303" y="190863"/>
                  <a:pt x="1082040" y="228600"/>
                </a:cubicBezTo>
                <a:cubicBezTo>
                  <a:pt x="1094992" y="241552"/>
                  <a:pt x="1111377" y="250889"/>
                  <a:pt x="1127760" y="259080"/>
                </a:cubicBezTo>
                <a:cubicBezTo>
                  <a:pt x="1142128" y="266264"/>
                  <a:pt x="1158034" y="269907"/>
                  <a:pt x="1173480" y="274320"/>
                </a:cubicBezTo>
                <a:cubicBezTo>
                  <a:pt x="1223699" y="288668"/>
                  <a:pt x="1258262" y="294324"/>
                  <a:pt x="1310640" y="304800"/>
                </a:cubicBezTo>
                <a:cubicBezTo>
                  <a:pt x="1402080" y="294640"/>
                  <a:pt x="1494744" y="292363"/>
                  <a:pt x="1584960" y="274320"/>
                </a:cubicBezTo>
                <a:cubicBezTo>
                  <a:pt x="1654625" y="260387"/>
                  <a:pt x="1759251" y="186343"/>
                  <a:pt x="1813560" y="152400"/>
                </a:cubicBezTo>
                <a:lnTo>
                  <a:pt x="1722120" y="91440"/>
                </a:lnTo>
                <a:cubicBezTo>
                  <a:pt x="1706880" y="81280"/>
                  <a:pt x="1694169" y="65402"/>
                  <a:pt x="1676400" y="60960"/>
                </a:cubicBezTo>
                <a:lnTo>
                  <a:pt x="1615440" y="45720"/>
                </a:lnTo>
                <a:cubicBezTo>
                  <a:pt x="1600200" y="50800"/>
                  <a:pt x="1583086" y="52049"/>
                  <a:pt x="1569720" y="60960"/>
                </a:cubicBezTo>
                <a:cubicBezTo>
                  <a:pt x="1551787" y="72915"/>
                  <a:pt x="1535955" y="88747"/>
                  <a:pt x="1524000" y="106680"/>
                </a:cubicBezTo>
                <a:cubicBezTo>
                  <a:pt x="1510383" y="127105"/>
                  <a:pt x="1496085" y="217059"/>
                  <a:pt x="1493520" y="228600"/>
                </a:cubicBezTo>
                <a:cubicBezTo>
                  <a:pt x="1488976" y="249047"/>
                  <a:pt x="1483360" y="269240"/>
                  <a:pt x="1478280" y="289560"/>
                </a:cubicBezTo>
                <a:cubicBezTo>
                  <a:pt x="1483360" y="406400"/>
                  <a:pt x="1485474" y="523407"/>
                  <a:pt x="1493520" y="640080"/>
                </a:cubicBezTo>
                <a:cubicBezTo>
                  <a:pt x="1495646" y="670907"/>
                  <a:pt x="1501266" y="701542"/>
                  <a:pt x="1508760" y="731520"/>
                </a:cubicBezTo>
                <a:cubicBezTo>
                  <a:pt x="1516552" y="762689"/>
                  <a:pt x="1539240" y="822960"/>
                  <a:pt x="1539240" y="822960"/>
                </a:cubicBezTo>
                <a:cubicBezTo>
                  <a:pt x="1557781" y="952744"/>
                  <a:pt x="1568421" y="972127"/>
                  <a:pt x="1539240" y="1127760"/>
                </a:cubicBezTo>
                <a:cubicBezTo>
                  <a:pt x="1535865" y="1145762"/>
                  <a:pt x="1522831" y="1161754"/>
                  <a:pt x="1508760" y="1173480"/>
                </a:cubicBezTo>
                <a:cubicBezTo>
                  <a:pt x="1491307" y="1188024"/>
                  <a:pt x="1468120" y="1193800"/>
                  <a:pt x="1447800" y="1203960"/>
                </a:cubicBezTo>
                <a:cubicBezTo>
                  <a:pt x="1417320" y="1198880"/>
                  <a:pt x="1385675" y="1198492"/>
                  <a:pt x="1356360" y="1188720"/>
                </a:cubicBezTo>
                <a:cubicBezTo>
                  <a:pt x="1338984" y="1182928"/>
                  <a:pt x="1324711" y="1169966"/>
                  <a:pt x="1310640" y="1158240"/>
                </a:cubicBezTo>
                <a:cubicBezTo>
                  <a:pt x="1253695" y="1110786"/>
                  <a:pt x="1262650" y="1104598"/>
                  <a:pt x="1219200" y="1036320"/>
                </a:cubicBezTo>
                <a:cubicBezTo>
                  <a:pt x="1199533" y="1005415"/>
                  <a:pt x="1176199" y="976808"/>
                  <a:pt x="1158240" y="944880"/>
                </a:cubicBezTo>
                <a:cubicBezTo>
                  <a:pt x="1130395" y="895378"/>
                  <a:pt x="1113545" y="839737"/>
                  <a:pt x="1082040" y="792480"/>
                </a:cubicBezTo>
                <a:lnTo>
                  <a:pt x="1021080" y="701040"/>
                </a:lnTo>
                <a:cubicBezTo>
                  <a:pt x="1016000" y="680720"/>
                  <a:pt x="1005840" y="661025"/>
                  <a:pt x="1005840" y="640080"/>
                </a:cubicBezTo>
                <a:cubicBezTo>
                  <a:pt x="1005840" y="622713"/>
                  <a:pt x="1020604" y="531208"/>
                  <a:pt x="1036320" y="502920"/>
                </a:cubicBezTo>
                <a:cubicBezTo>
                  <a:pt x="1054110" y="470898"/>
                  <a:pt x="1080897" y="444245"/>
                  <a:pt x="1097280" y="411480"/>
                </a:cubicBezTo>
                <a:lnTo>
                  <a:pt x="1127760" y="350520"/>
                </a:lnTo>
                <a:cubicBezTo>
                  <a:pt x="1145616" y="261240"/>
                  <a:pt x="1160155" y="227205"/>
                  <a:pt x="1127760" y="121920"/>
                </a:cubicBezTo>
                <a:cubicBezTo>
                  <a:pt x="1121422" y="101320"/>
                  <a:pt x="1098404" y="90226"/>
                  <a:pt x="1082040" y="76200"/>
                </a:cubicBezTo>
                <a:cubicBezTo>
                  <a:pt x="1062755" y="59670"/>
                  <a:pt x="1045177" y="38512"/>
                  <a:pt x="1021080" y="30480"/>
                </a:cubicBezTo>
                <a:cubicBezTo>
                  <a:pt x="982225" y="17528"/>
                  <a:pt x="939800" y="20320"/>
                  <a:pt x="899160" y="15240"/>
                </a:cubicBezTo>
                <a:cubicBezTo>
                  <a:pt x="863600" y="20320"/>
                  <a:pt x="826886" y="20158"/>
                  <a:pt x="792480" y="30480"/>
                </a:cubicBezTo>
                <a:cubicBezTo>
                  <a:pt x="756621" y="41238"/>
                  <a:pt x="731819" y="75602"/>
                  <a:pt x="716280" y="106680"/>
                </a:cubicBezTo>
                <a:cubicBezTo>
                  <a:pt x="709096" y="121048"/>
                  <a:pt x="706120" y="137160"/>
                  <a:pt x="701040" y="152400"/>
                </a:cubicBezTo>
                <a:cubicBezTo>
                  <a:pt x="706120" y="203200"/>
                  <a:pt x="700136" y="256367"/>
                  <a:pt x="716280" y="304800"/>
                </a:cubicBezTo>
                <a:cubicBezTo>
                  <a:pt x="722072" y="322176"/>
                  <a:pt x="749048" y="322328"/>
                  <a:pt x="762000" y="335280"/>
                </a:cubicBezTo>
                <a:cubicBezTo>
                  <a:pt x="774952" y="348232"/>
                  <a:pt x="782320" y="365760"/>
                  <a:pt x="792480" y="381000"/>
                </a:cubicBezTo>
                <a:cubicBezTo>
                  <a:pt x="787400" y="436880"/>
                  <a:pt x="786991" y="493383"/>
                  <a:pt x="777240" y="548640"/>
                </a:cubicBezTo>
                <a:cubicBezTo>
                  <a:pt x="771656" y="580280"/>
                  <a:pt x="773493" y="622258"/>
                  <a:pt x="746760" y="640080"/>
                </a:cubicBezTo>
                <a:cubicBezTo>
                  <a:pt x="674307" y="688382"/>
                  <a:pt x="718416" y="664768"/>
                  <a:pt x="609600" y="701040"/>
                </a:cubicBezTo>
                <a:lnTo>
                  <a:pt x="563880" y="716280"/>
                </a:lnTo>
                <a:cubicBezTo>
                  <a:pt x="533400" y="711200"/>
                  <a:pt x="499269" y="716371"/>
                  <a:pt x="472440" y="701040"/>
                </a:cubicBezTo>
                <a:cubicBezTo>
                  <a:pt x="458492" y="693070"/>
                  <a:pt x="456309" y="671360"/>
                  <a:pt x="457200" y="655320"/>
                </a:cubicBezTo>
                <a:cubicBezTo>
                  <a:pt x="465671" y="502838"/>
                  <a:pt x="460692" y="466329"/>
                  <a:pt x="518160" y="365760"/>
                </a:cubicBezTo>
                <a:cubicBezTo>
                  <a:pt x="527247" y="349857"/>
                  <a:pt x="538480" y="335280"/>
                  <a:pt x="548640" y="320040"/>
                </a:cubicBezTo>
                <a:cubicBezTo>
                  <a:pt x="543637" y="244998"/>
                  <a:pt x="575255" y="93033"/>
                  <a:pt x="487680" y="30480"/>
                </a:cubicBezTo>
                <a:cubicBezTo>
                  <a:pt x="470636" y="18306"/>
                  <a:pt x="446859" y="20994"/>
                  <a:pt x="426720" y="15240"/>
                </a:cubicBezTo>
                <a:cubicBezTo>
                  <a:pt x="411274" y="10827"/>
                  <a:pt x="396240" y="5080"/>
                  <a:pt x="381000" y="0"/>
                </a:cubicBezTo>
                <a:cubicBezTo>
                  <a:pt x="365760" y="5080"/>
                  <a:pt x="343082" y="1197"/>
                  <a:pt x="335280" y="15240"/>
                </a:cubicBezTo>
                <a:cubicBezTo>
                  <a:pt x="314936" y="51859"/>
                  <a:pt x="304800" y="137160"/>
                  <a:pt x="304800" y="137160"/>
                </a:cubicBezTo>
                <a:cubicBezTo>
                  <a:pt x="309880" y="193040"/>
                  <a:pt x="302296" y="251569"/>
                  <a:pt x="320040" y="304800"/>
                </a:cubicBezTo>
                <a:cubicBezTo>
                  <a:pt x="325120" y="320040"/>
                  <a:pt x="349719" y="319173"/>
                  <a:pt x="365760" y="320040"/>
                </a:cubicBezTo>
                <a:cubicBezTo>
                  <a:pt x="538303" y="329367"/>
                  <a:pt x="711200" y="330200"/>
                  <a:pt x="883920" y="335280"/>
                </a:cubicBezTo>
                <a:cubicBezTo>
                  <a:pt x="918904" y="346941"/>
                  <a:pt x="977204" y="365380"/>
                  <a:pt x="1005840" y="381000"/>
                </a:cubicBezTo>
                <a:cubicBezTo>
                  <a:pt x="1037999" y="398542"/>
                  <a:pt x="1064515" y="425577"/>
                  <a:pt x="1097280" y="441960"/>
                </a:cubicBezTo>
                <a:cubicBezTo>
                  <a:pt x="1117600" y="452120"/>
                  <a:pt x="1139753" y="459235"/>
                  <a:pt x="1158240" y="472440"/>
                </a:cubicBezTo>
                <a:cubicBezTo>
                  <a:pt x="1203276" y="504609"/>
                  <a:pt x="1203593" y="522750"/>
                  <a:pt x="1234440" y="563880"/>
                </a:cubicBezTo>
                <a:cubicBezTo>
                  <a:pt x="1253957" y="589902"/>
                  <a:pt x="1275080" y="614680"/>
                  <a:pt x="1295400" y="640080"/>
                </a:cubicBezTo>
                <a:cubicBezTo>
                  <a:pt x="1326389" y="764036"/>
                  <a:pt x="1347240" y="822120"/>
                  <a:pt x="1295400" y="990600"/>
                </a:cubicBezTo>
                <a:cubicBezTo>
                  <a:pt x="1280611" y="1038666"/>
                  <a:pt x="1235413" y="1078603"/>
                  <a:pt x="1188720" y="1097280"/>
                </a:cubicBezTo>
                <a:cubicBezTo>
                  <a:pt x="1052201" y="1151888"/>
                  <a:pt x="1173687" y="1108658"/>
                  <a:pt x="1036320" y="1143000"/>
                </a:cubicBezTo>
                <a:cubicBezTo>
                  <a:pt x="1020735" y="1146896"/>
                  <a:pt x="1006585" y="1156642"/>
                  <a:pt x="990600" y="1158240"/>
                </a:cubicBezTo>
                <a:cubicBezTo>
                  <a:pt x="904520" y="1166848"/>
                  <a:pt x="817880" y="1168400"/>
                  <a:pt x="731520" y="1173480"/>
                </a:cubicBezTo>
                <a:cubicBezTo>
                  <a:pt x="726440" y="1193800"/>
                  <a:pt x="699524" y="1221873"/>
                  <a:pt x="716280" y="1234440"/>
                </a:cubicBezTo>
                <a:cubicBezTo>
                  <a:pt x="737002" y="1249982"/>
                  <a:pt x="767194" y="1224819"/>
                  <a:pt x="792480" y="1219200"/>
                </a:cubicBezTo>
                <a:cubicBezTo>
                  <a:pt x="986182" y="1176155"/>
                  <a:pt x="699818" y="1234684"/>
                  <a:pt x="929640" y="1188720"/>
                </a:cubicBezTo>
                <a:cubicBezTo>
                  <a:pt x="939358" y="1140129"/>
                  <a:pt x="960562" y="1084911"/>
                  <a:pt x="929640" y="1036320"/>
                </a:cubicBezTo>
                <a:cubicBezTo>
                  <a:pt x="906498" y="999954"/>
                  <a:pt x="868680" y="975360"/>
                  <a:pt x="838200" y="944880"/>
                </a:cubicBezTo>
                <a:cubicBezTo>
                  <a:pt x="822960" y="929640"/>
                  <a:pt x="811757" y="908799"/>
                  <a:pt x="792480" y="899160"/>
                </a:cubicBezTo>
                <a:cubicBezTo>
                  <a:pt x="715137" y="860489"/>
                  <a:pt x="750423" y="881282"/>
                  <a:pt x="685800" y="838200"/>
                </a:cubicBezTo>
                <a:cubicBezTo>
                  <a:pt x="650240" y="843280"/>
                  <a:pt x="614343" y="846395"/>
                  <a:pt x="579120" y="853440"/>
                </a:cubicBezTo>
                <a:cubicBezTo>
                  <a:pt x="563368" y="856590"/>
                  <a:pt x="545741" y="858396"/>
                  <a:pt x="533400" y="868680"/>
                </a:cubicBezTo>
                <a:cubicBezTo>
                  <a:pt x="513887" y="884941"/>
                  <a:pt x="508349" y="914877"/>
                  <a:pt x="487680" y="929640"/>
                </a:cubicBezTo>
                <a:cubicBezTo>
                  <a:pt x="470636" y="941814"/>
                  <a:pt x="446859" y="939126"/>
                  <a:pt x="426720" y="944880"/>
                </a:cubicBezTo>
                <a:cubicBezTo>
                  <a:pt x="411274" y="949293"/>
                  <a:pt x="396240" y="955040"/>
                  <a:pt x="381000" y="960120"/>
                </a:cubicBezTo>
                <a:cubicBezTo>
                  <a:pt x="340360" y="955040"/>
                  <a:pt x="298593" y="955656"/>
                  <a:pt x="259080" y="944880"/>
                </a:cubicBezTo>
                <a:cubicBezTo>
                  <a:pt x="204241" y="929924"/>
                  <a:pt x="209415" y="895897"/>
                  <a:pt x="182880" y="853440"/>
                </a:cubicBezTo>
                <a:cubicBezTo>
                  <a:pt x="169418" y="831901"/>
                  <a:pt x="150622" y="814019"/>
                  <a:pt x="137160" y="792480"/>
                </a:cubicBezTo>
                <a:cubicBezTo>
                  <a:pt x="125119" y="773215"/>
                  <a:pt x="117952" y="751245"/>
                  <a:pt x="106680" y="731520"/>
                </a:cubicBezTo>
                <a:cubicBezTo>
                  <a:pt x="97593" y="715617"/>
                  <a:pt x="86360" y="701040"/>
                  <a:pt x="76200" y="685800"/>
                </a:cubicBezTo>
                <a:cubicBezTo>
                  <a:pt x="81280" y="655320"/>
                  <a:pt x="64428" y="609367"/>
                  <a:pt x="91440" y="594360"/>
                </a:cubicBezTo>
                <a:cubicBezTo>
                  <a:pt x="127242" y="574470"/>
                  <a:pt x="174790" y="595825"/>
                  <a:pt x="213360" y="609600"/>
                </a:cubicBezTo>
                <a:cubicBezTo>
                  <a:pt x="276949" y="632310"/>
                  <a:pt x="316785" y="677545"/>
                  <a:pt x="350520" y="731520"/>
                </a:cubicBezTo>
                <a:cubicBezTo>
                  <a:pt x="362561" y="750785"/>
                  <a:pt x="370840" y="772160"/>
                  <a:pt x="381000" y="792480"/>
                </a:cubicBezTo>
                <a:cubicBezTo>
                  <a:pt x="421492" y="994942"/>
                  <a:pt x="362785" y="686346"/>
                  <a:pt x="411480" y="1051560"/>
                </a:cubicBezTo>
                <a:cubicBezTo>
                  <a:pt x="419132" y="1108951"/>
                  <a:pt x="434685" y="1097694"/>
                  <a:pt x="472440" y="1143000"/>
                </a:cubicBezTo>
                <a:cubicBezTo>
                  <a:pt x="484166" y="1157071"/>
                  <a:pt x="489968" y="1175768"/>
                  <a:pt x="502920" y="1188720"/>
                </a:cubicBezTo>
                <a:cubicBezTo>
                  <a:pt x="520881" y="1206681"/>
                  <a:pt x="543211" y="1219677"/>
                  <a:pt x="563880" y="1234440"/>
                </a:cubicBezTo>
                <a:cubicBezTo>
                  <a:pt x="578785" y="1245086"/>
                  <a:pt x="592765" y="1257705"/>
                  <a:pt x="609600" y="1264920"/>
                </a:cubicBezTo>
                <a:cubicBezTo>
                  <a:pt x="650910" y="1282624"/>
                  <a:pt x="663928" y="1280160"/>
                  <a:pt x="701040" y="1280160"/>
                </a:cubicBezTo>
              </a:path>
            </a:pathLst>
          </a:custGeom>
          <a:ln>
            <a:solidFill>
              <a:schemeClr val="accent6">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sp>
        <p:nvSpPr>
          <p:cNvPr id="108" name="TextBox 107"/>
          <p:cNvSpPr txBox="1"/>
          <p:nvPr/>
        </p:nvSpPr>
        <p:spPr>
          <a:xfrm>
            <a:off x="633078" y="520285"/>
            <a:ext cx="4572855" cy="369332"/>
          </a:xfrm>
          <a:prstGeom prst="rect">
            <a:avLst/>
          </a:prstGeom>
          <a:noFill/>
        </p:spPr>
        <p:txBody>
          <a:bodyPr wrap="none" rtlCol="0">
            <a:spAutoFit/>
          </a:bodyPr>
          <a:lstStyle/>
          <a:p>
            <a:r>
              <a:rPr lang="en-US" dirty="0"/>
              <a:t>In the absence of inducer (Lactose/</a:t>
            </a:r>
            <a:r>
              <a:rPr lang="en-US" dirty="0" err="1"/>
              <a:t>Allolactose</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2000" fill="hold"/>
                                        <p:tgtEl>
                                          <p:spTgt spid="43"/>
                                        </p:tgtEl>
                                        <p:attrNameLst>
                                          <p:attrName>ppt_w</p:attrName>
                                        </p:attrNameLst>
                                      </p:cBhvr>
                                      <p:tavLst>
                                        <p:tav tm="0">
                                          <p:val>
                                            <p:fltVal val="0"/>
                                          </p:val>
                                        </p:tav>
                                        <p:tav tm="100000">
                                          <p:val>
                                            <p:strVal val="#ppt_w"/>
                                          </p:val>
                                        </p:tav>
                                      </p:tavLst>
                                    </p:anim>
                                    <p:anim calcmode="lin" valueType="num">
                                      <p:cBhvr>
                                        <p:cTn id="24" dur="2000" fill="hold"/>
                                        <p:tgtEl>
                                          <p:spTgt spid="43"/>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23" presetClass="entr" presetSubtype="16"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500" fill="hold"/>
                                        <p:tgtEl>
                                          <p:spTgt spid="45"/>
                                        </p:tgtEl>
                                        <p:attrNameLst>
                                          <p:attrName>ppt_w</p:attrName>
                                        </p:attrNameLst>
                                      </p:cBhvr>
                                      <p:tavLst>
                                        <p:tav tm="0">
                                          <p:val>
                                            <p:fltVal val="0"/>
                                          </p:val>
                                        </p:tav>
                                        <p:tav tm="100000">
                                          <p:val>
                                            <p:strVal val="#ppt_w"/>
                                          </p:val>
                                        </p:tav>
                                      </p:tavLst>
                                    </p:anim>
                                    <p:anim calcmode="lin" valueType="num">
                                      <p:cBhvr>
                                        <p:cTn id="29"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3" presetClass="entr" presetSubtype="16"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p:cTn id="39" dur="500" fill="hold"/>
                                        <p:tgtEl>
                                          <p:spTgt spid="49"/>
                                        </p:tgtEl>
                                        <p:attrNameLst>
                                          <p:attrName>ppt_w</p:attrName>
                                        </p:attrNameLst>
                                      </p:cBhvr>
                                      <p:tavLst>
                                        <p:tav tm="0">
                                          <p:val>
                                            <p:fltVal val="0"/>
                                          </p:val>
                                        </p:tav>
                                        <p:tav tm="100000">
                                          <p:val>
                                            <p:strVal val="#ppt_w"/>
                                          </p:val>
                                        </p:tav>
                                      </p:tavLst>
                                    </p:anim>
                                    <p:anim calcmode="lin" valueType="num">
                                      <p:cBhvr>
                                        <p:cTn id="40"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1" nodeType="clickEffect">
                                  <p:stCondLst>
                                    <p:cond delay="0"/>
                                  </p:stCondLst>
                                  <p:childTnLst>
                                    <p:animMotion origin="layout" path="M 0.00521 0.01861 C 0.03837 0.01722 0.05191 0.03 0.06684 0.00083 C 0.06632 -0.00639 0.06615 -0.01389 0.06528 -0.02139 C 0.06372 -0.03528 0.05521 -0.04639 0.05191 -0.05917 C 0.06181 -0.06334 0.06094 -0.06389 0.07691 -0.05917 C 0.07848 -0.05889 0.07882 -0.05584 0.08021 -0.05473 C 0.08229 -0.05278 0.08473 -0.05167 0.08698 -0.05028 C 0.08907 -0.04667 0.09479 -0.03445 0.09861 -0.0325 C 0.10278 -0.03 0.11198 -0.02806 0.11198 -0.02778 C 0.11528 -0.02945 0.1191 -0.02973 0.12188 -0.0325 C 0.12327 -0.03389 0.12361 -0.03695 0.12361 -0.03917 C 0.12361 -0.06 0.12865 -0.08556 0.11858 -0.10139 C 0.11146 -0.1125 0.10174 -0.11473 0.09184 -0.11917 C 0.09775 -0.14528 0.10226 -0.15389 0.12032 -0.16139 C 0.12257 -0.16111 0.14775 -0.16473 0.15521 -0.15473 C 0.15747 -0.15167 0.15799 -0.14667 0.16025 -0.14361 C 0.16094 -0.14028 0.16146 -0.12556 0.16858 -0.13695 C 0.17032 -0.14 0.16962 -0.14445 0.17032 -0.14806 C 0.17118 -0.1525 0.17361 -0.16139 0.17361 -0.16111 C 0.17153 -0.19111 0.17309 -0.18417 0.16354 -0.20361 C 0.16302 -0.20584 0.16285 -0.20834 0.16198 -0.21028 C 0.16111 -0.21195 0.1592 -0.21306 0.15851 -0.21473 C 0.15695 -0.21889 0.15625 -0.22361 0.15521 -0.22806 C 0.15469 -0.23028 0.154 -0.2325 0.15365 -0.23473 C 0.15295 -0.23834 0.15191 -0.24584 0.15191 -0.24556 L 0.15018 -0.25917 " pathEditMode="relative" rAng="0" ptsTypes="AAAAAAAAAAAAAAAAAAAAAAAAAA">
                                      <p:cBhvr>
                                        <p:cTn id="44" dur="2000" fill="hold"/>
                                        <p:tgtEl>
                                          <p:spTgt spid="49"/>
                                        </p:tgtEl>
                                        <p:attrNameLst>
                                          <p:attrName>ppt_x</p:attrName>
                                          <p:attrName>ppt_y</p:attrName>
                                        </p:attrNameLst>
                                      </p:cBhvr>
                                      <p:rCtr x="8420" y="-13833"/>
                                    </p:animMotion>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 nodeType="clickEffect">
                                  <p:stCondLst>
                                    <p:cond delay="0"/>
                                  </p:stCondLst>
                                  <p:childTnLst>
                                    <p:animMotion origin="layout" path="M 1.94444E-6 3.33333E-6 C 0.0033 -0.01861 -0.00139 -0.00111 0.0066 -0.01334 C 0.0092 -0.01723 0.01024 -0.02306 0.01319 -0.02695 C 0.01441 -0.02834 0.01545 -0.02973 0.01666 -0.03111 C 0.01753 -0.03111 0.02899 -0.02889 0.0316 -0.02695 C 0.03663 -0.02306 0.03316 -0.02028 0.03993 -0.01778 C 0.04427 -0.01611 0.04878 -0.01639 0.0533 -0.01584 C 0.04757 -0.01389 0.04219 -0.01139 0.03663 -0.00917 C 0.03333 -0.00778 0.02656 -0.00473 0.02656 -0.00445 C 0.02309 0.00027 0.01788 0.00361 0.01319 0.00639 C 0.01007 0.00833 0.0033 0.01111 0.0033 0.01139 C 0.0184 0.01722 0.00972 0.01444 0.04166 0.01111 C 0.04392 0.01083 0.05035 0.00777 0.04826 0.00889 C 0.04149 0.01305 0.03368 0.01444 0.02656 0.0175 C 0.02552 0.01916 0.02465 0.02111 0.02326 0.02222 C 0.0217 0.02333 0.01996 0.02361 0.01823 0.02444 C 0.01649 0.025 0.01493 0.02611 0.01319 0.02666 C 0.01041 0.0275 0.00208 0.02861 0.00486 0.02861 C 0.01771 0.02861 0.03038 0.02722 0.04323 0.02666 C 0.04496 0.02583 0.04826 0.02666 0.04826 0.02444 C 0.04826 0.02194 0.04496 0.02305 0.04323 0.02222 C 0.03993 0.02083 0.03333 0.0175 0.03333 0.01777 C 0.02951 0.01277 0.02535 0.00916 0.02153 0.00444 C 0.01892 -0.00667 0.01441 -0.01723 0.01163 -0.02889 C 0.01302 -0.04806 0.00989 -0.05223 0.02153 -0.05778 C 0.03316 -0.05723 0.04496 -0.05723 0.0566 -0.05556 C 0.05833 -0.05528 0.0533 -0.05417 0.05156 -0.05334 C 0.04982 -0.05278 0.04826 -0.05195 0.04653 -0.05111 C 0.04427 -0.05028 0.04201 -0.05 0.03993 -0.04917 C 0.03646 -0.04778 0.02986 -0.04445 0.02986 -0.04417 C 0.02344 -0.03278 0.02083 -0.01861 0.01493 -0.00667 C 0.01614 0.00889 0.01649 0.02305 0.02656 0.03333 C 0.02969 0.03666 0.03333 0.03916 0.03663 0.04222 C 0.03958 0.04472 0.04653 0.04666 0.04653 0.04694 C 0.05694 0.05972 0.07274 0.05916 0.03663 0.05555 C 0.02656 0.05333 0.02361 0.05333 0.01823 0.04222 C 0.01805 0.03805 0.02101 0.00111 0.01319 3.33333E-6 C -0.00261 -0.00223 0.00503 0.00666 1.94444E-6 3.33333E-6 Z " pathEditMode="relative" rAng="0" ptsTypes="AAAAAAAAAAAAAAAAAAAAAAAAAAAAAAAAAAAAAA">
                                      <p:cBhvr>
                                        <p:cTn id="54" dur="2000" fill="hold"/>
                                        <p:tgtEl>
                                          <p:spTgt spid="51"/>
                                        </p:tgtEl>
                                        <p:attrNameLst>
                                          <p:attrName>ppt_x</p:attrName>
                                          <p:attrName>ppt_y</p:attrName>
                                        </p:attrNameLst>
                                      </p:cBhvr>
                                      <p:rCtr x="2951" y="0"/>
                                    </p:animMotion>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p:cTn id="59" dur="500" fill="hold"/>
                                        <p:tgtEl>
                                          <p:spTgt spid="52"/>
                                        </p:tgtEl>
                                        <p:attrNameLst>
                                          <p:attrName>ppt_w</p:attrName>
                                        </p:attrNameLst>
                                      </p:cBhvr>
                                      <p:tavLst>
                                        <p:tav tm="0">
                                          <p:val>
                                            <p:fltVal val="0"/>
                                          </p:val>
                                        </p:tav>
                                        <p:tav tm="100000">
                                          <p:val>
                                            <p:strVal val="#ppt_w"/>
                                          </p:val>
                                        </p:tav>
                                      </p:tavLst>
                                    </p:anim>
                                    <p:anim calcmode="lin" valueType="num">
                                      <p:cBhvr>
                                        <p:cTn id="60" dur="500" fill="hold"/>
                                        <p:tgtEl>
                                          <p:spTgt spid="52"/>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23" presetClass="entr" presetSubtype="16" fill="hold" nodeType="after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p:cTn id="64" dur="500" fill="hold"/>
                                        <p:tgtEl>
                                          <p:spTgt spid="53"/>
                                        </p:tgtEl>
                                        <p:attrNameLst>
                                          <p:attrName>ppt_w</p:attrName>
                                        </p:attrNameLst>
                                      </p:cBhvr>
                                      <p:tavLst>
                                        <p:tav tm="0">
                                          <p:val>
                                            <p:fltVal val="0"/>
                                          </p:val>
                                        </p:tav>
                                        <p:tav tm="100000">
                                          <p:val>
                                            <p:strVal val="#ppt_w"/>
                                          </p:val>
                                        </p:tav>
                                      </p:tavLst>
                                    </p:anim>
                                    <p:anim calcmode="lin" valueType="num">
                                      <p:cBhvr>
                                        <p:cTn id="65" dur="500" fill="hold"/>
                                        <p:tgtEl>
                                          <p:spTgt spid="53"/>
                                        </p:tgtEl>
                                        <p:attrNameLst>
                                          <p:attrName>ppt_h</p:attrName>
                                        </p:attrNameLst>
                                      </p:cBhvr>
                                      <p:tavLst>
                                        <p:tav tm="0">
                                          <p:val>
                                            <p:fltVal val="0"/>
                                          </p:val>
                                        </p:tav>
                                        <p:tav tm="100000">
                                          <p:val>
                                            <p:strVal val="#ppt_h"/>
                                          </p:val>
                                        </p:tav>
                                      </p:tavLst>
                                    </p:anim>
                                  </p:childTnLst>
                                </p:cTn>
                              </p:par>
                            </p:childTnLst>
                          </p:cTn>
                        </p:par>
                        <p:par>
                          <p:cTn id="66" fill="hold">
                            <p:stCondLst>
                              <p:cond delay="1000"/>
                            </p:stCondLst>
                            <p:childTnLst>
                              <p:par>
                                <p:cTn id="67" presetID="23" presetClass="entr" presetSubtype="16"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childTnLst>
                                </p:cTn>
                              </p:par>
                            </p:childTnLst>
                          </p:cTn>
                        </p:par>
                        <p:par>
                          <p:cTn id="71" fill="hold">
                            <p:stCondLst>
                              <p:cond delay="1500"/>
                            </p:stCondLst>
                            <p:childTnLst>
                              <p:par>
                                <p:cTn id="72" presetID="23" presetClass="entr" presetSubtype="16" fill="hold" grpId="0" nodeType="after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p:cTn id="74" dur="500" fill="hold"/>
                                        <p:tgtEl>
                                          <p:spTgt spid="55"/>
                                        </p:tgtEl>
                                        <p:attrNameLst>
                                          <p:attrName>ppt_w</p:attrName>
                                        </p:attrNameLst>
                                      </p:cBhvr>
                                      <p:tavLst>
                                        <p:tav tm="0">
                                          <p:val>
                                            <p:fltVal val="0"/>
                                          </p:val>
                                        </p:tav>
                                        <p:tav tm="100000">
                                          <p:val>
                                            <p:strVal val="#ppt_w"/>
                                          </p:val>
                                        </p:tav>
                                      </p:tavLst>
                                    </p:anim>
                                    <p:anim calcmode="lin" valueType="num">
                                      <p:cBhvr>
                                        <p:cTn id="75" dur="500" fill="hold"/>
                                        <p:tgtEl>
                                          <p:spTgt spid="55"/>
                                        </p:tgtEl>
                                        <p:attrNameLst>
                                          <p:attrName>ppt_h</p:attrName>
                                        </p:attrNameLst>
                                      </p:cBhvr>
                                      <p:tavLst>
                                        <p:tav tm="0">
                                          <p:val>
                                            <p:fltVal val="0"/>
                                          </p:val>
                                        </p:tav>
                                        <p:tav tm="100000">
                                          <p:val>
                                            <p:strVal val="#ppt_h"/>
                                          </p:val>
                                        </p:tav>
                                      </p:tavLst>
                                    </p:anim>
                                  </p:childTnLst>
                                </p:cTn>
                              </p:par>
                            </p:childTnLst>
                          </p:cTn>
                        </p:par>
                        <p:par>
                          <p:cTn id="76" fill="hold">
                            <p:stCondLst>
                              <p:cond delay="2000"/>
                            </p:stCondLst>
                            <p:childTnLst>
                              <p:par>
                                <p:cTn id="77" presetID="23" presetClass="entr" presetSubtype="16"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ppt_w</p:attrName>
                                        </p:attrNameLst>
                                      </p:cBhvr>
                                      <p:tavLst>
                                        <p:tav tm="0">
                                          <p:val>
                                            <p:fltVal val="0"/>
                                          </p:val>
                                        </p:tav>
                                        <p:tav tm="100000">
                                          <p:val>
                                            <p:strVal val="#ppt_w"/>
                                          </p:val>
                                        </p:tav>
                                      </p:tavLst>
                                    </p:anim>
                                    <p:anim calcmode="lin" valueType="num">
                                      <p:cBhvr>
                                        <p:cTn id="80"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5" grpId="0" animBg="1"/>
      <p:bldP spid="49" grpId="0" animBg="1"/>
      <p:bldP spid="49" grpId="1" animBg="1"/>
      <p:bldP spid="51" grpId="0" animBg="1"/>
      <p:bldP spid="51" grpId="1" animBg="1"/>
      <p:bldP spid="55" grpId="0" animBg="1"/>
      <p:bldP spid="5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840"/>
            <a:ext cx="9144000" cy="952500"/>
          </a:xfrm>
        </p:spPr>
        <p:txBody>
          <a:bodyPr>
            <a:normAutofit/>
          </a:bodyPr>
          <a:lstStyle/>
          <a:p>
            <a:r>
              <a:rPr lang="en-IN" sz="2000" b="1" dirty="0">
                <a:solidFill>
                  <a:prstClr val="white"/>
                </a:solidFill>
              </a:rPr>
              <a:t>The </a:t>
            </a:r>
            <a:r>
              <a:rPr lang="en-IN" sz="2000" b="1" i="1" dirty="0">
                <a:solidFill>
                  <a:prstClr val="white"/>
                </a:solidFill>
              </a:rPr>
              <a:t>Lac operon: </a:t>
            </a:r>
            <a:r>
              <a:rPr lang="en-IN" sz="1600" b="1" i="1" dirty="0">
                <a:solidFill>
                  <a:prstClr val="white"/>
                </a:solidFill>
              </a:rPr>
              <a:t>elucidated by </a:t>
            </a:r>
            <a:r>
              <a:rPr lang="en-IN" sz="1600" b="1" dirty="0">
                <a:solidFill>
                  <a:srgbClr val="FFFF00"/>
                </a:solidFill>
              </a:rPr>
              <a:t>Francois Jacob </a:t>
            </a:r>
            <a:r>
              <a:rPr lang="en-IN" sz="1600" dirty="0">
                <a:solidFill>
                  <a:prstClr val="white"/>
                </a:solidFill>
              </a:rPr>
              <a:t>(geneticist) and </a:t>
            </a:r>
            <a:r>
              <a:rPr lang="en-IN" sz="1600" b="1" dirty="0">
                <a:solidFill>
                  <a:srgbClr val="FFFF00"/>
                </a:solidFill>
              </a:rPr>
              <a:t>Jacque Monod </a:t>
            </a:r>
            <a:r>
              <a:rPr lang="en-IN" sz="1600" dirty="0">
                <a:solidFill>
                  <a:prstClr val="white"/>
                </a:solidFill>
              </a:rPr>
              <a:t>(biochemist)</a:t>
            </a:r>
            <a:r>
              <a:rPr lang="en-IN" sz="1600" b="1" i="1" dirty="0">
                <a:solidFill>
                  <a:prstClr val="white"/>
                </a:solidFill>
              </a:rPr>
              <a:t> </a:t>
            </a:r>
            <a:endParaRPr lang="en-IN" sz="1500" dirty="0"/>
          </a:p>
        </p:txBody>
      </p:sp>
      <p:sp>
        <p:nvSpPr>
          <p:cNvPr id="10" name="Rectangle 9"/>
          <p:cNvSpPr/>
          <p:nvPr/>
        </p:nvSpPr>
        <p:spPr>
          <a:xfrm>
            <a:off x="1451653" y="887153"/>
            <a:ext cx="1487467" cy="400110"/>
          </a:xfrm>
          <a:prstGeom prst="rect">
            <a:avLst/>
          </a:prstGeom>
        </p:spPr>
        <p:txBody>
          <a:bodyPr wrap="square">
            <a:spAutoFit/>
          </a:bodyPr>
          <a:lstStyle/>
          <a:p>
            <a:pPr algn="ctr"/>
            <a:r>
              <a:rPr lang="en-IN" sz="1000" b="1" dirty="0"/>
              <a:t>Regulatory gene I</a:t>
            </a:r>
          </a:p>
          <a:p>
            <a:pPr algn="ctr"/>
            <a:r>
              <a:rPr lang="en-IN" sz="1000" b="1" dirty="0"/>
              <a:t>(I refers to inhibitor) </a:t>
            </a:r>
          </a:p>
        </p:txBody>
      </p:sp>
      <p:sp>
        <p:nvSpPr>
          <p:cNvPr id="11" name="Rectangle 10"/>
          <p:cNvSpPr/>
          <p:nvPr/>
        </p:nvSpPr>
        <p:spPr>
          <a:xfrm>
            <a:off x="5064753" y="887153"/>
            <a:ext cx="1941889" cy="323165"/>
          </a:xfrm>
          <a:prstGeom prst="rect">
            <a:avLst/>
          </a:prstGeom>
        </p:spPr>
        <p:txBody>
          <a:bodyPr wrap="square">
            <a:spAutoFit/>
          </a:bodyPr>
          <a:lstStyle/>
          <a:p>
            <a:r>
              <a:rPr lang="en-IN" sz="1500" b="1" dirty="0"/>
              <a:t>3 structural genes</a:t>
            </a:r>
          </a:p>
        </p:txBody>
      </p:sp>
      <p:sp>
        <p:nvSpPr>
          <p:cNvPr id="12" name="Rectangle 11"/>
          <p:cNvSpPr/>
          <p:nvPr/>
        </p:nvSpPr>
        <p:spPr>
          <a:xfrm>
            <a:off x="1751687" y="3466761"/>
            <a:ext cx="2820313" cy="246221"/>
          </a:xfrm>
          <a:prstGeom prst="rect">
            <a:avLst/>
          </a:prstGeom>
          <a:ln>
            <a:noFill/>
          </a:ln>
        </p:spPr>
        <p:txBody>
          <a:bodyPr wrap="square">
            <a:spAutoFit/>
          </a:bodyPr>
          <a:lstStyle/>
          <a:p>
            <a:pPr algn="just"/>
            <a:r>
              <a:rPr lang="en-IN" sz="1000" b="1" dirty="0"/>
              <a:t>hydrolysis of </a:t>
            </a:r>
            <a:r>
              <a:rPr lang="en-IN" sz="1000" b="1" dirty="0">
                <a:solidFill>
                  <a:srgbClr val="FFFF00"/>
                </a:solidFill>
              </a:rPr>
              <a:t>lactose into </a:t>
            </a:r>
            <a:r>
              <a:rPr lang="en-IN" sz="1000" b="1" dirty="0" err="1">
                <a:solidFill>
                  <a:srgbClr val="FFFF00"/>
                </a:solidFill>
              </a:rPr>
              <a:t>galactose</a:t>
            </a:r>
            <a:r>
              <a:rPr lang="en-IN" sz="1000" b="1" dirty="0">
                <a:solidFill>
                  <a:srgbClr val="FFFF00"/>
                </a:solidFill>
              </a:rPr>
              <a:t> and glucose.</a:t>
            </a:r>
          </a:p>
        </p:txBody>
      </p:sp>
      <p:sp>
        <p:nvSpPr>
          <p:cNvPr id="13" name="Rectangle 12"/>
          <p:cNvSpPr/>
          <p:nvPr/>
        </p:nvSpPr>
        <p:spPr>
          <a:xfrm>
            <a:off x="5292080" y="3381044"/>
            <a:ext cx="1862200" cy="400110"/>
          </a:xfrm>
          <a:prstGeom prst="rect">
            <a:avLst/>
          </a:prstGeom>
          <a:ln>
            <a:noFill/>
          </a:ln>
        </p:spPr>
        <p:txBody>
          <a:bodyPr wrap="square">
            <a:spAutoFit/>
          </a:bodyPr>
          <a:lstStyle/>
          <a:p>
            <a:pPr algn="ctr"/>
            <a:r>
              <a:rPr lang="en-IN" sz="1000" b="1" dirty="0"/>
              <a:t>Increases permeability of the cell to lactose/</a:t>
            </a:r>
            <a:r>
              <a:rPr lang="el-GR" sz="1000" b="1" dirty="0"/>
              <a:t> β-</a:t>
            </a:r>
            <a:r>
              <a:rPr lang="en-IN" sz="1000" b="1" dirty="0" err="1"/>
              <a:t>galactosides</a:t>
            </a:r>
            <a:r>
              <a:rPr lang="en-IN" sz="1000" b="1" dirty="0"/>
              <a:t> </a:t>
            </a:r>
          </a:p>
        </p:txBody>
      </p:sp>
      <p:sp>
        <p:nvSpPr>
          <p:cNvPr id="14" name="Rectangle 13"/>
          <p:cNvSpPr/>
          <p:nvPr/>
        </p:nvSpPr>
        <p:spPr>
          <a:xfrm>
            <a:off x="7272300" y="3631383"/>
            <a:ext cx="1560173" cy="246221"/>
          </a:xfrm>
          <a:prstGeom prst="rect">
            <a:avLst/>
          </a:prstGeom>
          <a:ln>
            <a:noFill/>
          </a:ln>
        </p:spPr>
        <p:txBody>
          <a:bodyPr wrap="square">
            <a:spAutoFit/>
          </a:bodyPr>
          <a:lstStyle/>
          <a:p>
            <a:r>
              <a:rPr lang="en-IN" sz="1000" b="1" dirty="0"/>
              <a:t>Function not yet known</a:t>
            </a:r>
          </a:p>
        </p:txBody>
      </p:sp>
      <p:cxnSp>
        <p:nvCxnSpPr>
          <p:cNvPr id="16" name="Straight Arrow Connector 15"/>
          <p:cNvCxnSpPr/>
          <p:nvPr/>
        </p:nvCxnSpPr>
        <p:spPr>
          <a:xfrm>
            <a:off x="7950376" y="3165276"/>
            <a:ext cx="0" cy="5400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3971934" y="3166727"/>
            <a:ext cx="0" cy="3000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6299494" y="3152576"/>
            <a:ext cx="0" cy="270000"/>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48090" y="3870956"/>
            <a:ext cx="7830447" cy="387350"/>
          </a:xfrm>
          <a:prstGeom prst="rect">
            <a:avLst/>
          </a:prstGeom>
        </p:spPr>
        <p:txBody>
          <a:bodyPr wrap="square">
            <a:spAutoFit/>
          </a:bodyPr>
          <a:lstStyle/>
          <a:p>
            <a:pPr algn="ctr"/>
            <a:r>
              <a:rPr lang="en-IN" sz="1917" dirty="0"/>
              <a:t>Regulation of </a:t>
            </a:r>
            <a:r>
              <a:rPr lang="en-IN" sz="1917" i="1" dirty="0" err="1"/>
              <a:t>lac</a:t>
            </a:r>
            <a:r>
              <a:rPr lang="en-IN" sz="1917" i="1" dirty="0"/>
              <a:t> </a:t>
            </a:r>
            <a:r>
              <a:rPr lang="en-IN" sz="1917" i="1" dirty="0" err="1"/>
              <a:t>operon</a:t>
            </a:r>
            <a:r>
              <a:rPr lang="en-IN" sz="1917" i="1" dirty="0"/>
              <a:t> by repressor is referred to as </a:t>
            </a:r>
            <a:r>
              <a:rPr lang="en-IN" sz="1917" b="1" i="1" dirty="0">
                <a:solidFill>
                  <a:srgbClr val="FFFF00"/>
                </a:solidFill>
              </a:rPr>
              <a:t>negative </a:t>
            </a:r>
            <a:r>
              <a:rPr lang="en-IN" sz="1917" b="1" dirty="0">
                <a:solidFill>
                  <a:srgbClr val="FFFF00"/>
                </a:solidFill>
              </a:rPr>
              <a:t>regulation</a:t>
            </a:r>
            <a:endParaRPr lang="en-IN" sz="1917" dirty="0">
              <a:solidFill>
                <a:srgbClr val="FFFF00"/>
              </a:solidFill>
            </a:endParaRPr>
          </a:p>
        </p:txBody>
      </p:sp>
      <p:sp>
        <p:nvSpPr>
          <p:cNvPr id="23" name="Oval Callout 22"/>
          <p:cNvSpPr/>
          <p:nvPr/>
        </p:nvSpPr>
        <p:spPr>
          <a:xfrm>
            <a:off x="73163" y="1875989"/>
            <a:ext cx="1409733" cy="1140127"/>
          </a:xfrm>
          <a:prstGeom prst="wedgeEllipseCallout">
            <a:avLst>
              <a:gd name="adj1" fmla="val 57711"/>
              <a:gd name="adj2" fmla="val 51565"/>
            </a:avLst>
          </a:prstGeom>
          <a:solidFill>
            <a:srgbClr val="00206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b="1" dirty="0">
              <a:solidFill>
                <a:schemeClr val="tx1"/>
              </a:solidFill>
            </a:endParaRPr>
          </a:p>
          <a:p>
            <a:pPr algn="ctr"/>
            <a:r>
              <a:rPr lang="en-US" sz="1200" b="1" dirty="0">
                <a:solidFill>
                  <a:schemeClr val="tx1"/>
                </a:solidFill>
              </a:rPr>
              <a:t>Regulates switching on and off of the </a:t>
            </a:r>
            <a:r>
              <a:rPr lang="en-US" sz="1200" b="1" dirty="0" err="1">
                <a:solidFill>
                  <a:schemeClr val="tx1"/>
                </a:solidFill>
              </a:rPr>
              <a:t>operon</a:t>
            </a:r>
            <a:endParaRPr lang="en-US" sz="1200" b="1" dirty="0">
              <a:solidFill>
                <a:schemeClr val="tx1"/>
              </a:solidFill>
            </a:endParaRPr>
          </a:p>
          <a:p>
            <a:pPr algn="ctr"/>
            <a:endParaRPr lang="en-US" sz="1200" b="1" dirty="0">
              <a:solidFill>
                <a:schemeClr val="tx1"/>
              </a:solidFill>
            </a:endParaRPr>
          </a:p>
        </p:txBody>
      </p:sp>
      <p:grpSp>
        <p:nvGrpSpPr>
          <p:cNvPr id="3" name="Group 40"/>
          <p:cNvGrpSpPr/>
          <p:nvPr/>
        </p:nvGrpSpPr>
        <p:grpSpPr>
          <a:xfrm>
            <a:off x="1211627" y="1262440"/>
            <a:ext cx="5713333" cy="370193"/>
            <a:chOff x="5780896" y="1814344"/>
            <a:chExt cx="6856000" cy="444232"/>
          </a:xfrm>
        </p:grpSpPr>
        <p:sp>
          <p:nvSpPr>
            <p:cNvPr id="29" name="Rectangle 28"/>
            <p:cNvSpPr/>
            <p:nvPr/>
          </p:nvSpPr>
          <p:spPr>
            <a:xfrm>
              <a:off x="5796136" y="1814344"/>
              <a:ext cx="6840760"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4" name="Group 39"/>
            <p:cNvGrpSpPr/>
            <p:nvPr/>
          </p:nvGrpSpPr>
          <p:grpSpPr>
            <a:xfrm>
              <a:off x="5780896" y="1822336"/>
              <a:ext cx="6856000" cy="436240"/>
              <a:chOff x="5780896" y="1628800"/>
              <a:chExt cx="6856000" cy="436240"/>
            </a:xfrm>
          </p:grpSpPr>
          <p:sp>
            <p:nvSpPr>
              <p:cNvPr id="30" name="Rectangle 29"/>
              <p:cNvSpPr/>
              <p:nvPr/>
            </p:nvSpPr>
            <p:spPr>
              <a:xfrm>
                <a:off x="5780896"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P</a:t>
                </a:r>
              </a:p>
            </p:txBody>
          </p:sp>
          <p:sp>
            <p:nvSpPr>
              <p:cNvPr id="31" name="Rectangle 30"/>
              <p:cNvSpPr/>
              <p:nvPr/>
            </p:nvSpPr>
            <p:spPr>
              <a:xfrm>
                <a:off x="6284952"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chemeClr val="bg1"/>
                    </a:solidFill>
                  </a:rPr>
                  <a:t>i</a:t>
                </a:r>
                <a:endParaRPr lang="en-US" sz="1500" b="1" dirty="0">
                  <a:solidFill>
                    <a:schemeClr val="bg1"/>
                  </a:solidFill>
                </a:endParaRPr>
              </a:p>
            </p:txBody>
          </p:sp>
          <p:sp>
            <p:nvSpPr>
              <p:cNvPr id="33" name="Rectangle 32"/>
              <p:cNvSpPr/>
              <p:nvPr/>
            </p:nvSpPr>
            <p:spPr>
              <a:xfrm>
                <a:off x="8748464"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chemeClr val="bg1"/>
                  </a:solidFill>
                </a:endParaRPr>
              </a:p>
            </p:txBody>
          </p:sp>
          <p:sp>
            <p:nvSpPr>
              <p:cNvPr id="34" name="Rectangle 33"/>
              <p:cNvSpPr/>
              <p:nvPr/>
            </p:nvSpPr>
            <p:spPr>
              <a:xfrm>
                <a:off x="7740352"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P</a:t>
                </a:r>
              </a:p>
            </p:txBody>
          </p:sp>
          <p:sp>
            <p:nvSpPr>
              <p:cNvPr id="35" name="Rectangle 34"/>
              <p:cNvSpPr/>
              <p:nvPr/>
            </p:nvSpPr>
            <p:spPr>
              <a:xfrm>
                <a:off x="10181768" y="1628800"/>
                <a:ext cx="1447016"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z</a:t>
                </a:r>
              </a:p>
            </p:txBody>
          </p:sp>
          <p:sp>
            <p:nvSpPr>
              <p:cNvPr id="36" name="Rectangle 35"/>
              <p:cNvSpPr/>
              <p:nvPr/>
            </p:nvSpPr>
            <p:spPr>
              <a:xfrm>
                <a:off x="12141224"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b="1" dirty="0">
                    <a:solidFill>
                      <a:schemeClr val="bg1"/>
                    </a:solidFill>
                  </a:rPr>
                  <a:t>a</a:t>
                </a:r>
              </a:p>
            </p:txBody>
          </p:sp>
          <p:sp>
            <p:nvSpPr>
              <p:cNvPr id="37" name="Rectangle 36"/>
              <p:cNvSpPr/>
              <p:nvPr/>
            </p:nvSpPr>
            <p:spPr>
              <a:xfrm>
                <a:off x="11637168" y="1628800"/>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y</a:t>
                </a:r>
              </a:p>
            </p:txBody>
          </p:sp>
          <p:sp>
            <p:nvSpPr>
              <p:cNvPr id="50" name="Rectangle 49"/>
              <p:cNvSpPr/>
              <p:nvPr/>
            </p:nvSpPr>
            <p:spPr>
              <a:xfrm>
                <a:off x="8252792" y="1632992"/>
                <a:ext cx="495672" cy="432048"/>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bg1"/>
                    </a:solidFill>
                  </a:rPr>
                  <a:t>O</a:t>
                </a:r>
              </a:p>
            </p:txBody>
          </p:sp>
        </p:grpSp>
      </p:grpSp>
      <p:cxnSp>
        <p:nvCxnSpPr>
          <p:cNvPr id="43" name="Straight Arrow Connector 42"/>
          <p:cNvCxnSpPr/>
          <p:nvPr/>
        </p:nvCxnSpPr>
        <p:spPr>
          <a:xfrm>
            <a:off x="2244440" y="1667239"/>
            <a:ext cx="0" cy="381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45" name="Freeform 44"/>
          <p:cNvSpPr/>
          <p:nvPr/>
        </p:nvSpPr>
        <p:spPr>
          <a:xfrm>
            <a:off x="1715153" y="2106646"/>
            <a:ext cx="1143000" cy="228600"/>
          </a:xfrm>
          <a:custGeom>
            <a:avLst/>
            <a:gdLst>
              <a:gd name="connsiteX0" fmla="*/ 0 w 2072640"/>
              <a:gd name="connsiteY0" fmla="*/ 426720 h 426720"/>
              <a:gd name="connsiteX1" fmla="*/ 30480 w 2072640"/>
              <a:gd name="connsiteY1" fmla="*/ 365760 h 426720"/>
              <a:gd name="connsiteX2" fmla="*/ 45720 w 2072640"/>
              <a:gd name="connsiteY2" fmla="*/ 320040 h 426720"/>
              <a:gd name="connsiteX3" fmla="*/ 91440 w 2072640"/>
              <a:gd name="connsiteY3" fmla="*/ 289560 h 426720"/>
              <a:gd name="connsiteX4" fmla="*/ 137160 w 2072640"/>
              <a:gd name="connsiteY4" fmla="*/ 243840 h 426720"/>
              <a:gd name="connsiteX5" fmla="*/ 198120 w 2072640"/>
              <a:gd name="connsiteY5" fmla="*/ 182880 h 426720"/>
              <a:gd name="connsiteX6" fmla="*/ 243840 w 2072640"/>
              <a:gd name="connsiteY6" fmla="*/ 137160 h 426720"/>
              <a:gd name="connsiteX7" fmla="*/ 335280 w 2072640"/>
              <a:gd name="connsiteY7" fmla="*/ 106680 h 426720"/>
              <a:gd name="connsiteX8" fmla="*/ 457200 w 2072640"/>
              <a:gd name="connsiteY8" fmla="*/ 152400 h 426720"/>
              <a:gd name="connsiteX9" fmla="*/ 548640 w 2072640"/>
              <a:gd name="connsiteY9" fmla="*/ 198120 h 426720"/>
              <a:gd name="connsiteX10" fmla="*/ 594360 w 2072640"/>
              <a:gd name="connsiteY10" fmla="*/ 243840 h 426720"/>
              <a:gd name="connsiteX11" fmla="*/ 685800 w 2072640"/>
              <a:gd name="connsiteY11" fmla="*/ 274320 h 426720"/>
              <a:gd name="connsiteX12" fmla="*/ 731520 w 2072640"/>
              <a:gd name="connsiteY12" fmla="*/ 289560 h 426720"/>
              <a:gd name="connsiteX13" fmla="*/ 883920 w 2072640"/>
              <a:gd name="connsiteY13" fmla="*/ 243840 h 426720"/>
              <a:gd name="connsiteX14" fmla="*/ 944880 w 2072640"/>
              <a:gd name="connsiteY14" fmla="*/ 106680 h 426720"/>
              <a:gd name="connsiteX15" fmla="*/ 1005840 w 2072640"/>
              <a:gd name="connsiteY15" fmla="*/ 60960 h 426720"/>
              <a:gd name="connsiteX16" fmla="*/ 1051560 w 2072640"/>
              <a:gd name="connsiteY16" fmla="*/ 45720 h 426720"/>
              <a:gd name="connsiteX17" fmla="*/ 1341120 w 2072640"/>
              <a:gd name="connsiteY17" fmla="*/ 60960 h 426720"/>
              <a:gd name="connsiteX18" fmla="*/ 1386840 w 2072640"/>
              <a:gd name="connsiteY18" fmla="*/ 91440 h 426720"/>
              <a:gd name="connsiteX19" fmla="*/ 1463040 w 2072640"/>
              <a:gd name="connsiteY19" fmla="*/ 106680 h 426720"/>
              <a:gd name="connsiteX20" fmla="*/ 1524000 w 2072640"/>
              <a:gd name="connsiteY20" fmla="*/ 121920 h 426720"/>
              <a:gd name="connsiteX21" fmla="*/ 1645920 w 2072640"/>
              <a:gd name="connsiteY21" fmla="*/ 198120 h 426720"/>
              <a:gd name="connsiteX22" fmla="*/ 1691640 w 2072640"/>
              <a:gd name="connsiteY22" fmla="*/ 213360 h 426720"/>
              <a:gd name="connsiteX23" fmla="*/ 1737360 w 2072640"/>
              <a:gd name="connsiteY23" fmla="*/ 228600 h 426720"/>
              <a:gd name="connsiteX24" fmla="*/ 1798320 w 2072640"/>
              <a:gd name="connsiteY24" fmla="*/ 213360 h 426720"/>
              <a:gd name="connsiteX25" fmla="*/ 1905000 w 2072640"/>
              <a:gd name="connsiteY25" fmla="*/ 182880 h 426720"/>
              <a:gd name="connsiteX26" fmla="*/ 2042160 w 2072640"/>
              <a:gd name="connsiteY26" fmla="*/ 106680 h 426720"/>
              <a:gd name="connsiteX27" fmla="*/ 2057400 w 2072640"/>
              <a:gd name="connsiteY27" fmla="*/ 45720 h 426720"/>
              <a:gd name="connsiteX28" fmla="*/ 2072640 w 2072640"/>
              <a:gd name="connsiteY28"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2640" h="426720">
                <a:moveTo>
                  <a:pt x="0" y="426720"/>
                </a:moveTo>
                <a:cubicBezTo>
                  <a:pt x="10160" y="406400"/>
                  <a:pt x="21531" y="386642"/>
                  <a:pt x="30480" y="365760"/>
                </a:cubicBezTo>
                <a:cubicBezTo>
                  <a:pt x="36808" y="350995"/>
                  <a:pt x="35685" y="332584"/>
                  <a:pt x="45720" y="320040"/>
                </a:cubicBezTo>
                <a:cubicBezTo>
                  <a:pt x="57162" y="305737"/>
                  <a:pt x="77369" y="301286"/>
                  <a:pt x="91440" y="289560"/>
                </a:cubicBezTo>
                <a:cubicBezTo>
                  <a:pt x="107997" y="275762"/>
                  <a:pt x="121920" y="259080"/>
                  <a:pt x="137160" y="243840"/>
                </a:cubicBezTo>
                <a:cubicBezTo>
                  <a:pt x="166189" y="156754"/>
                  <a:pt x="128451" y="229326"/>
                  <a:pt x="198120" y="182880"/>
                </a:cubicBezTo>
                <a:cubicBezTo>
                  <a:pt x="216053" y="170925"/>
                  <a:pt x="225000" y="147627"/>
                  <a:pt x="243840" y="137160"/>
                </a:cubicBezTo>
                <a:cubicBezTo>
                  <a:pt x="271926" y="121557"/>
                  <a:pt x="335280" y="106680"/>
                  <a:pt x="335280" y="106680"/>
                </a:cubicBezTo>
                <a:cubicBezTo>
                  <a:pt x="482295" y="136083"/>
                  <a:pt x="352554" y="100077"/>
                  <a:pt x="457200" y="152400"/>
                </a:cubicBezTo>
                <a:cubicBezTo>
                  <a:pt x="525933" y="186767"/>
                  <a:pt x="483126" y="143525"/>
                  <a:pt x="548640" y="198120"/>
                </a:cubicBezTo>
                <a:cubicBezTo>
                  <a:pt x="565197" y="211918"/>
                  <a:pt x="575520" y="233373"/>
                  <a:pt x="594360" y="243840"/>
                </a:cubicBezTo>
                <a:cubicBezTo>
                  <a:pt x="622446" y="259443"/>
                  <a:pt x="655320" y="264160"/>
                  <a:pt x="685800" y="274320"/>
                </a:cubicBezTo>
                <a:lnTo>
                  <a:pt x="731520" y="289560"/>
                </a:lnTo>
                <a:cubicBezTo>
                  <a:pt x="761356" y="285298"/>
                  <a:pt x="856741" y="287327"/>
                  <a:pt x="883920" y="243840"/>
                </a:cubicBezTo>
                <a:cubicBezTo>
                  <a:pt x="934221" y="163358"/>
                  <a:pt x="888580" y="162980"/>
                  <a:pt x="944880" y="106680"/>
                </a:cubicBezTo>
                <a:cubicBezTo>
                  <a:pt x="962841" y="88719"/>
                  <a:pt x="983787" y="73562"/>
                  <a:pt x="1005840" y="60960"/>
                </a:cubicBezTo>
                <a:cubicBezTo>
                  <a:pt x="1019788" y="52990"/>
                  <a:pt x="1036320" y="50800"/>
                  <a:pt x="1051560" y="45720"/>
                </a:cubicBezTo>
                <a:cubicBezTo>
                  <a:pt x="1148080" y="50800"/>
                  <a:pt x="1245353" y="47901"/>
                  <a:pt x="1341120" y="60960"/>
                </a:cubicBezTo>
                <a:cubicBezTo>
                  <a:pt x="1359268" y="63435"/>
                  <a:pt x="1369690" y="85009"/>
                  <a:pt x="1386840" y="91440"/>
                </a:cubicBezTo>
                <a:cubicBezTo>
                  <a:pt x="1411094" y="100535"/>
                  <a:pt x="1437754" y="101061"/>
                  <a:pt x="1463040" y="106680"/>
                </a:cubicBezTo>
                <a:cubicBezTo>
                  <a:pt x="1483487" y="111224"/>
                  <a:pt x="1503680" y="116840"/>
                  <a:pt x="1524000" y="121920"/>
                </a:cubicBezTo>
                <a:cubicBezTo>
                  <a:pt x="1572302" y="194373"/>
                  <a:pt x="1537104" y="161848"/>
                  <a:pt x="1645920" y="198120"/>
                </a:cubicBezTo>
                <a:lnTo>
                  <a:pt x="1691640" y="213360"/>
                </a:lnTo>
                <a:lnTo>
                  <a:pt x="1737360" y="228600"/>
                </a:lnTo>
                <a:cubicBezTo>
                  <a:pt x="1757680" y="223520"/>
                  <a:pt x="1778181" y="219114"/>
                  <a:pt x="1798320" y="213360"/>
                </a:cubicBezTo>
                <a:cubicBezTo>
                  <a:pt x="1951365" y="169633"/>
                  <a:pt x="1714429" y="230523"/>
                  <a:pt x="1905000" y="182880"/>
                </a:cubicBezTo>
                <a:cubicBezTo>
                  <a:pt x="2009806" y="113009"/>
                  <a:pt x="1961687" y="133504"/>
                  <a:pt x="2042160" y="106680"/>
                </a:cubicBezTo>
                <a:cubicBezTo>
                  <a:pt x="2047240" y="86360"/>
                  <a:pt x="2051646" y="65859"/>
                  <a:pt x="2057400" y="45720"/>
                </a:cubicBezTo>
                <a:cubicBezTo>
                  <a:pt x="2061813" y="30274"/>
                  <a:pt x="2072640" y="0"/>
                  <a:pt x="2072640" y="0"/>
                </a:cubicBezTo>
              </a:path>
            </a:pathLst>
          </a:cu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cxnSp>
        <p:nvCxnSpPr>
          <p:cNvPr id="46" name="Straight Arrow Connector 45"/>
          <p:cNvCxnSpPr/>
          <p:nvPr/>
        </p:nvCxnSpPr>
        <p:spPr>
          <a:xfrm>
            <a:off x="2269480" y="2255553"/>
            <a:ext cx="0" cy="381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48" name="Oval 47"/>
          <p:cNvSpPr/>
          <p:nvPr/>
        </p:nvSpPr>
        <p:spPr>
          <a:xfrm rot="5400000">
            <a:off x="2131413" y="2564793"/>
            <a:ext cx="304800" cy="5334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500" b="1" dirty="0">
                <a:solidFill>
                  <a:schemeClr val="bg1"/>
                </a:solidFill>
              </a:rPr>
              <a:t>Repressor</a:t>
            </a:r>
          </a:p>
        </p:txBody>
      </p:sp>
      <p:sp>
        <p:nvSpPr>
          <p:cNvPr id="51" name="Rounded Rectangle 50"/>
          <p:cNvSpPr/>
          <p:nvPr/>
        </p:nvSpPr>
        <p:spPr>
          <a:xfrm>
            <a:off x="2891813" y="1187186"/>
            <a:ext cx="300033" cy="54006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52" name="Straight Arrow Connector 51"/>
          <p:cNvCxnSpPr/>
          <p:nvPr/>
        </p:nvCxnSpPr>
        <p:spPr>
          <a:xfrm>
            <a:off x="5503213" y="1692639"/>
            <a:ext cx="0" cy="468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6312193" y="1692639"/>
            <a:ext cx="0" cy="468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a:off x="6778848" y="1667239"/>
            <a:ext cx="0" cy="46800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grpSp>
        <p:nvGrpSpPr>
          <p:cNvPr id="39" name="Group 38"/>
          <p:cNvGrpSpPr/>
          <p:nvPr/>
        </p:nvGrpSpPr>
        <p:grpSpPr>
          <a:xfrm>
            <a:off x="1511660" y="2889442"/>
            <a:ext cx="900100" cy="271934"/>
            <a:chOff x="1403648" y="3933056"/>
            <a:chExt cx="1080120" cy="326320"/>
          </a:xfrm>
        </p:grpSpPr>
        <p:sp>
          <p:nvSpPr>
            <p:cNvPr id="24" name="Rectangle 23"/>
            <p:cNvSpPr/>
            <p:nvPr/>
          </p:nvSpPr>
          <p:spPr>
            <a:xfrm>
              <a:off x="1403648" y="3933056"/>
              <a:ext cx="864096" cy="326320"/>
            </a:xfrm>
            <a:prstGeom prst="rect">
              <a:avLst/>
            </a:prstGeom>
          </p:spPr>
          <p:txBody>
            <a:bodyPr wrap="square">
              <a:spAutoFit/>
            </a:bodyPr>
            <a:lstStyle/>
            <a:p>
              <a:pPr algn="ctr"/>
              <a:r>
                <a:rPr lang="en-IN" sz="1167" b="1" dirty="0"/>
                <a:t>Lactose</a:t>
              </a:r>
            </a:p>
          </p:txBody>
        </p:sp>
        <p:sp>
          <p:nvSpPr>
            <p:cNvPr id="38" name="Isosceles Triangle 37"/>
            <p:cNvSpPr/>
            <p:nvPr/>
          </p:nvSpPr>
          <p:spPr>
            <a:xfrm>
              <a:off x="2195736" y="3933056"/>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0" name="Hexagon 39"/>
          <p:cNvSpPr/>
          <p:nvPr/>
        </p:nvSpPr>
        <p:spPr>
          <a:xfrm>
            <a:off x="2955313" y="1401973"/>
            <a:ext cx="300033" cy="24002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500" dirty="0">
                <a:latin typeface="Times New Roman"/>
                <a:cs typeface="Times New Roman"/>
              </a:rPr>
              <a:t>σ</a:t>
            </a:r>
            <a:endParaRPr lang="en-US" sz="1500" dirty="0"/>
          </a:p>
        </p:txBody>
      </p:sp>
      <p:grpSp>
        <p:nvGrpSpPr>
          <p:cNvPr id="17" name="Group 16">
            <a:extLst>
              <a:ext uri="{FF2B5EF4-FFF2-40B4-BE49-F238E27FC236}">
                <a16:creationId xmlns:a16="http://schemas.microsoft.com/office/drawing/2014/main" id="{259A4E73-C842-4243-B1B1-3CFF64EBA967}"/>
              </a:ext>
            </a:extLst>
          </p:cNvPr>
          <p:cNvGrpSpPr/>
          <p:nvPr/>
        </p:nvGrpSpPr>
        <p:grpSpPr>
          <a:xfrm rot="326698">
            <a:off x="5172990" y="2061929"/>
            <a:ext cx="1956970" cy="419338"/>
            <a:chOff x="5180965" y="2105054"/>
            <a:chExt cx="1956970" cy="419338"/>
          </a:xfrm>
        </p:grpSpPr>
        <p:sp>
          <p:nvSpPr>
            <p:cNvPr id="41" name="Freeform 40"/>
            <p:cNvSpPr/>
            <p:nvPr/>
          </p:nvSpPr>
          <p:spPr>
            <a:xfrm rot="332563">
              <a:off x="5180965" y="2385076"/>
              <a:ext cx="535182" cy="139316"/>
            </a:xfrm>
            <a:custGeom>
              <a:avLst/>
              <a:gdLst>
                <a:gd name="connsiteX0" fmla="*/ 0 w 2072640"/>
                <a:gd name="connsiteY0" fmla="*/ 426720 h 426720"/>
                <a:gd name="connsiteX1" fmla="*/ 30480 w 2072640"/>
                <a:gd name="connsiteY1" fmla="*/ 365760 h 426720"/>
                <a:gd name="connsiteX2" fmla="*/ 45720 w 2072640"/>
                <a:gd name="connsiteY2" fmla="*/ 320040 h 426720"/>
                <a:gd name="connsiteX3" fmla="*/ 91440 w 2072640"/>
                <a:gd name="connsiteY3" fmla="*/ 289560 h 426720"/>
                <a:gd name="connsiteX4" fmla="*/ 137160 w 2072640"/>
                <a:gd name="connsiteY4" fmla="*/ 243840 h 426720"/>
                <a:gd name="connsiteX5" fmla="*/ 198120 w 2072640"/>
                <a:gd name="connsiteY5" fmla="*/ 182880 h 426720"/>
                <a:gd name="connsiteX6" fmla="*/ 243840 w 2072640"/>
                <a:gd name="connsiteY6" fmla="*/ 137160 h 426720"/>
                <a:gd name="connsiteX7" fmla="*/ 335280 w 2072640"/>
                <a:gd name="connsiteY7" fmla="*/ 106680 h 426720"/>
                <a:gd name="connsiteX8" fmla="*/ 457200 w 2072640"/>
                <a:gd name="connsiteY8" fmla="*/ 152400 h 426720"/>
                <a:gd name="connsiteX9" fmla="*/ 548640 w 2072640"/>
                <a:gd name="connsiteY9" fmla="*/ 198120 h 426720"/>
                <a:gd name="connsiteX10" fmla="*/ 594360 w 2072640"/>
                <a:gd name="connsiteY10" fmla="*/ 243840 h 426720"/>
                <a:gd name="connsiteX11" fmla="*/ 685800 w 2072640"/>
                <a:gd name="connsiteY11" fmla="*/ 274320 h 426720"/>
                <a:gd name="connsiteX12" fmla="*/ 731520 w 2072640"/>
                <a:gd name="connsiteY12" fmla="*/ 289560 h 426720"/>
                <a:gd name="connsiteX13" fmla="*/ 883920 w 2072640"/>
                <a:gd name="connsiteY13" fmla="*/ 243840 h 426720"/>
                <a:gd name="connsiteX14" fmla="*/ 944880 w 2072640"/>
                <a:gd name="connsiteY14" fmla="*/ 106680 h 426720"/>
                <a:gd name="connsiteX15" fmla="*/ 1005840 w 2072640"/>
                <a:gd name="connsiteY15" fmla="*/ 60960 h 426720"/>
                <a:gd name="connsiteX16" fmla="*/ 1051560 w 2072640"/>
                <a:gd name="connsiteY16" fmla="*/ 45720 h 426720"/>
                <a:gd name="connsiteX17" fmla="*/ 1341120 w 2072640"/>
                <a:gd name="connsiteY17" fmla="*/ 60960 h 426720"/>
                <a:gd name="connsiteX18" fmla="*/ 1386840 w 2072640"/>
                <a:gd name="connsiteY18" fmla="*/ 91440 h 426720"/>
                <a:gd name="connsiteX19" fmla="*/ 1463040 w 2072640"/>
                <a:gd name="connsiteY19" fmla="*/ 106680 h 426720"/>
                <a:gd name="connsiteX20" fmla="*/ 1524000 w 2072640"/>
                <a:gd name="connsiteY20" fmla="*/ 121920 h 426720"/>
                <a:gd name="connsiteX21" fmla="*/ 1645920 w 2072640"/>
                <a:gd name="connsiteY21" fmla="*/ 198120 h 426720"/>
                <a:gd name="connsiteX22" fmla="*/ 1691640 w 2072640"/>
                <a:gd name="connsiteY22" fmla="*/ 213360 h 426720"/>
                <a:gd name="connsiteX23" fmla="*/ 1737360 w 2072640"/>
                <a:gd name="connsiteY23" fmla="*/ 228600 h 426720"/>
                <a:gd name="connsiteX24" fmla="*/ 1798320 w 2072640"/>
                <a:gd name="connsiteY24" fmla="*/ 213360 h 426720"/>
                <a:gd name="connsiteX25" fmla="*/ 1905000 w 2072640"/>
                <a:gd name="connsiteY25" fmla="*/ 182880 h 426720"/>
                <a:gd name="connsiteX26" fmla="*/ 2042160 w 2072640"/>
                <a:gd name="connsiteY26" fmla="*/ 106680 h 426720"/>
                <a:gd name="connsiteX27" fmla="*/ 2057400 w 2072640"/>
                <a:gd name="connsiteY27" fmla="*/ 45720 h 426720"/>
                <a:gd name="connsiteX28" fmla="*/ 2072640 w 2072640"/>
                <a:gd name="connsiteY28"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2640" h="426720">
                  <a:moveTo>
                    <a:pt x="0" y="426720"/>
                  </a:moveTo>
                  <a:cubicBezTo>
                    <a:pt x="10160" y="406400"/>
                    <a:pt x="21531" y="386642"/>
                    <a:pt x="30480" y="365760"/>
                  </a:cubicBezTo>
                  <a:cubicBezTo>
                    <a:pt x="36808" y="350995"/>
                    <a:pt x="35685" y="332584"/>
                    <a:pt x="45720" y="320040"/>
                  </a:cubicBezTo>
                  <a:cubicBezTo>
                    <a:pt x="57162" y="305737"/>
                    <a:pt x="77369" y="301286"/>
                    <a:pt x="91440" y="289560"/>
                  </a:cubicBezTo>
                  <a:cubicBezTo>
                    <a:pt x="107997" y="275762"/>
                    <a:pt x="121920" y="259080"/>
                    <a:pt x="137160" y="243840"/>
                  </a:cubicBezTo>
                  <a:cubicBezTo>
                    <a:pt x="166189" y="156754"/>
                    <a:pt x="128451" y="229326"/>
                    <a:pt x="198120" y="182880"/>
                  </a:cubicBezTo>
                  <a:cubicBezTo>
                    <a:pt x="216053" y="170925"/>
                    <a:pt x="225000" y="147627"/>
                    <a:pt x="243840" y="137160"/>
                  </a:cubicBezTo>
                  <a:cubicBezTo>
                    <a:pt x="271926" y="121557"/>
                    <a:pt x="335280" y="106680"/>
                    <a:pt x="335280" y="106680"/>
                  </a:cubicBezTo>
                  <a:cubicBezTo>
                    <a:pt x="482295" y="136083"/>
                    <a:pt x="352554" y="100077"/>
                    <a:pt x="457200" y="152400"/>
                  </a:cubicBezTo>
                  <a:cubicBezTo>
                    <a:pt x="525933" y="186767"/>
                    <a:pt x="483126" y="143525"/>
                    <a:pt x="548640" y="198120"/>
                  </a:cubicBezTo>
                  <a:cubicBezTo>
                    <a:pt x="565197" y="211918"/>
                    <a:pt x="575520" y="233373"/>
                    <a:pt x="594360" y="243840"/>
                  </a:cubicBezTo>
                  <a:cubicBezTo>
                    <a:pt x="622446" y="259443"/>
                    <a:pt x="655320" y="264160"/>
                    <a:pt x="685800" y="274320"/>
                  </a:cubicBezTo>
                  <a:lnTo>
                    <a:pt x="731520" y="289560"/>
                  </a:lnTo>
                  <a:cubicBezTo>
                    <a:pt x="761356" y="285298"/>
                    <a:pt x="856741" y="287327"/>
                    <a:pt x="883920" y="243840"/>
                  </a:cubicBezTo>
                  <a:cubicBezTo>
                    <a:pt x="934221" y="163358"/>
                    <a:pt x="888580" y="162980"/>
                    <a:pt x="944880" y="106680"/>
                  </a:cubicBezTo>
                  <a:cubicBezTo>
                    <a:pt x="962841" y="88719"/>
                    <a:pt x="983787" y="73562"/>
                    <a:pt x="1005840" y="60960"/>
                  </a:cubicBezTo>
                  <a:cubicBezTo>
                    <a:pt x="1019788" y="52990"/>
                    <a:pt x="1036320" y="50800"/>
                    <a:pt x="1051560" y="45720"/>
                  </a:cubicBezTo>
                  <a:cubicBezTo>
                    <a:pt x="1148080" y="50800"/>
                    <a:pt x="1245353" y="47901"/>
                    <a:pt x="1341120" y="60960"/>
                  </a:cubicBezTo>
                  <a:cubicBezTo>
                    <a:pt x="1359268" y="63435"/>
                    <a:pt x="1369690" y="85009"/>
                    <a:pt x="1386840" y="91440"/>
                  </a:cubicBezTo>
                  <a:cubicBezTo>
                    <a:pt x="1411094" y="100535"/>
                    <a:pt x="1437754" y="101061"/>
                    <a:pt x="1463040" y="106680"/>
                  </a:cubicBezTo>
                  <a:cubicBezTo>
                    <a:pt x="1483487" y="111224"/>
                    <a:pt x="1503680" y="116840"/>
                    <a:pt x="1524000" y="121920"/>
                  </a:cubicBezTo>
                  <a:cubicBezTo>
                    <a:pt x="1572302" y="194373"/>
                    <a:pt x="1537104" y="161848"/>
                    <a:pt x="1645920" y="198120"/>
                  </a:cubicBezTo>
                  <a:lnTo>
                    <a:pt x="1691640" y="213360"/>
                  </a:lnTo>
                  <a:lnTo>
                    <a:pt x="1737360" y="228600"/>
                  </a:lnTo>
                  <a:cubicBezTo>
                    <a:pt x="1757680" y="223520"/>
                    <a:pt x="1778181" y="219114"/>
                    <a:pt x="1798320" y="213360"/>
                  </a:cubicBezTo>
                  <a:cubicBezTo>
                    <a:pt x="1951365" y="169633"/>
                    <a:pt x="1714429" y="230523"/>
                    <a:pt x="1905000" y="182880"/>
                  </a:cubicBezTo>
                  <a:cubicBezTo>
                    <a:pt x="2009806" y="113009"/>
                    <a:pt x="1961687" y="133504"/>
                    <a:pt x="2042160" y="106680"/>
                  </a:cubicBezTo>
                  <a:cubicBezTo>
                    <a:pt x="2047240" y="86360"/>
                    <a:pt x="2051646" y="65859"/>
                    <a:pt x="2057400" y="45720"/>
                  </a:cubicBezTo>
                  <a:cubicBezTo>
                    <a:pt x="2061813" y="30274"/>
                    <a:pt x="2072640" y="0"/>
                    <a:pt x="2072640" y="0"/>
                  </a:cubicBezTo>
                </a:path>
              </a:pathLst>
            </a:custGeom>
            <a:ln w="57150">
              <a:solidFill>
                <a:schemeClr val="accent1">
                  <a:lumMod val="20000"/>
                  <a:lumOff val="8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sp>
          <p:nvSpPr>
            <p:cNvPr id="42" name="Freeform 41"/>
            <p:cNvSpPr/>
            <p:nvPr/>
          </p:nvSpPr>
          <p:spPr>
            <a:xfrm>
              <a:off x="5724129" y="2281341"/>
              <a:ext cx="599396" cy="132683"/>
            </a:xfrm>
            <a:custGeom>
              <a:avLst/>
              <a:gdLst>
                <a:gd name="connsiteX0" fmla="*/ 0 w 2072640"/>
                <a:gd name="connsiteY0" fmla="*/ 426720 h 426720"/>
                <a:gd name="connsiteX1" fmla="*/ 30480 w 2072640"/>
                <a:gd name="connsiteY1" fmla="*/ 365760 h 426720"/>
                <a:gd name="connsiteX2" fmla="*/ 45720 w 2072640"/>
                <a:gd name="connsiteY2" fmla="*/ 320040 h 426720"/>
                <a:gd name="connsiteX3" fmla="*/ 91440 w 2072640"/>
                <a:gd name="connsiteY3" fmla="*/ 289560 h 426720"/>
                <a:gd name="connsiteX4" fmla="*/ 137160 w 2072640"/>
                <a:gd name="connsiteY4" fmla="*/ 243840 h 426720"/>
                <a:gd name="connsiteX5" fmla="*/ 198120 w 2072640"/>
                <a:gd name="connsiteY5" fmla="*/ 182880 h 426720"/>
                <a:gd name="connsiteX6" fmla="*/ 243840 w 2072640"/>
                <a:gd name="connsiteY6" fmla="*/ 137160 h 426720"/>
                <a:gd name="connsiteX7" fmla="*/ 335280 w 2072640"/>
                <a:gd name="connsiteY7" fmla="*/ 106680 h 426720"/>
                <a:gd name="connsiteX8" fmla="*/ 457200 w 2072640"/>
                <a:gd name="connsiteY8" fmla="*/ 152400 h 426720"/>
                <a:gd name="connsiteX9" fmla="*/ 548640 w 2072640"/>
                <a:gd name="connsiteY9" fmla="*/ 198120 h 426720"/>
                <a:gd name="connsiteX10" fmla="*/ 594360 w 2072640"/>
                <a:gd name="connsiteY10" fmla="*/ 243840 h 426720"/>
                <a:gd name="connsiteX11" fmla="*/ 685800 w 2072640"/>
                <a:gd name="connsiteY11" fmla="*/ 274320 h 426720"/>
                <a:gd name="connsiteX12" fmla="*/ 731520 w 2072640"/>
                <a:gd name="connsiteY12" fmla="*/ 289560 h 426720"/>
                <a:gd name="connsiteX13" fmla="*/ 883920 w 2072640"/>
                <a:gd name="connsiteY13" fmla="*/ 243840 h 426720"/>
                <a:gd name="connsiteX14" fmla="*/ 944880 w 2072640"/>
                <a:gd name="connsiteY14" fmla="*/ 106680 h 426720"/>
                <a:gd name="connsiteX15" fmla="*/ 1005840 w 2072640"/>
                <a:gd name="connsiteY15" fmla="*/ 60960 h 426720"/>
                <a:gd name="connsiteX16" fmla="*/ 1051560 w 2072640"/>
                <a:gd name="connsiteY16" fmla="*/ 45720 h 426720"/>
                <a:gd name="connsiteX17" fmla="*/ 1341120 w 2072640"/>
                <a:gd name="connsiteY17" fmla="*/ 60960 h 426720"/>
                <a:gd name="connsiteX18" fmla="*/ 1386840 w 2072640"/>
                <a:gd name="connsiteY18" fmla="*/ 91440 h 426720"/>
                <a:gd name="connsiteX19" fmla="*/ 1463040 w 2072640"/>
                <a:gd name="connsiteY19" fmla="*/ 106680 h 426720"/>
                <a:gd name="connsiteX20" fmla="*/ 1524000 w 2072640"/>
                <a:gd name="connsiteY20" fmla="*/ 121920 h 426720"/>
                <a:gd name="connsiteX21" fmla="*/ 1645920 w 2072640"/>
                <a:gd name="connsiteY21" fmla="*/ 198120 h 426720"/>
                <a:gd name="connsiteX22" fmla="*/ 1691640 w 2072640"/>
                <a:gd name="connsiteY22" fmla="*/ 213360 h 426720"/>
                <a:gd name="connsiteX23" fmla="*/ 1737360 w 2072640"/>
                <a:gd name="connsiteY23" fmla="*/ 228600 h 426720"/>
                <a:gd name="connsiteX24" fmla="*/ 1798320 w 2072640"/>
                <a:gd name="connsiteY24" fmla="*/ 213360 h 426720"/>
                <a:gd name="connsiteX25" fmla="*/ 1905000 w 2072640"/>
                <a:gd name="connsiteY25" fmla="*/ 182880 h 426720"/>
                <a:gd name="connsiteX26" fmla="*/ 2042160 w 2072640"/>
                <a:gd name="connsiteY26" fmla="*/ 106680 h 426720"/>
                <a:gd name="connsiteX27" fmla="*/ 2057400 w 2072640"/>
                <a:gd name="connsiteY27" fmla="*/ 45720 h 426720"/>
                <a:gd name="connsiteX28" fmla="*/ 2072640 w 2072640"/>
                <a:gd name="connsiteY28"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2640" h="426720">
                  <a:moveTo>
                    <a:pt x="0" y="426720"/>
                  </a:moveTo>
                  <a:cubicBezTo>
                    <a:pt x="10160" y="406400"/>
                    <a:pt x="21531" y="386642"/>
                    <a:pt x="30480" y="365760"/>
                  </a:cubicBezTo>
                  <a:cubicBezTo>
                    <a:pt x="36808" y="350995"/>
                    <a:pt x="35685" y="332584"/>
                    <a:pt x="45720" y="320040"/>
                  </a:cubicBezTo>
                  <a:cubicBezTo>
                    <a:pt x="57162" y="305737"/>
                    <a:pt x="77369" y="301286"/>
                    <a:pt x="91440" y="289560"/>
                  </a:cubicBezTo>
                  <a:cubicBezTo>
                    <a:pt x="107997" y="275762"/>
                    <a:pt x="121920" y="259080"/>
                    <a:pt x="137160" y="243840"/>
                  </a:cubicBezTo>
                  <a:cubicBezTo>
                    <a:pt x="166189" y="156754"/>
                    <a:pt x="128451" y="229326"/>
                    <a:pt x="198120" y="182880"/>
                  </a:cubicBezTo>
                  <a:cubicBezTo>
                    <a:pt x="216053" y="170925"/>
                    <a:pt x="225000" y="147627"/>
                    <a:pt x="243840" y="137160"/>
                  </a:cubicBezTo>
                  <a:cubicBezTo>
                    <a:pt x="271926" y="121557"/>
                    <a:pt x="335280" y="106680"/>
                    <a:pt x="335280" y="106680"/>
                  </a:cubicBezTo>
                  <a:cubicBezTo>
                    <a:pt x="482295" y="136083"/>
                    <a:pt x="352554" y="100077"/>
                    <a:pt x="457200" y="152400"/>
                  </a:cubicBezTo>
                  <a:cubicBezTo>
                    <a:pt x="525933" y="186767"/>
                    <a:pt x="483126" y="143525"/>
                    <a:pt x="548640" y="198120"/>
                  </a:cubicBezTo>
                  <a:cubicBezTo>
                    <a:pt x="565197" y="211918"/>
                    <a:pt x="575520" y="233373"/>
                    <a:pt x="594360" y="243840"/>
                  </a:cubicBezTo>
                  <a:cubicBezTo>
                    <a:pt x="622446" y="259443"/>
                    <a:pt x="655320" y="264160"/>
                    <a:pt x="685800" y="274320"/>
                  </a:cubicBezTo>
                  <a:lnTo>
                    <a:pt x="731520" y="289560"/>
                  </a:lnTo>
                  <a:cubicBezTo>
                    <a:pt x="761356" y="285298"/>
                    <a:pt x="856741" y="287327"/>
                    <a:pt x="883920" y="243840"/>
                  </a:cubicBezTo>
                  <a:cubicBezTo>
                    <a:pt x="934221" y="163358"/>
                    <a:pt x="888580" y="162980"/>
                    <a:pt x="944880" y="106680"/>
                  </a:cubicBezTo>
                  <a:cubicBezTo>
                    <a:pt x="962841" y="88719"/>
                    <a:pt x="983787" y="73562"/>
                    <a:pt x="1005840" y="60960"/>
                  </a:cubicBezTo>
                  <a:cubicBezTo>
                    <a:pt x="1019788" y="52990"/>
                    <a:pt x="1036320" y="50800"/>
                    <a:pt x="1051560" y="45720"/>
                  </a:cubicBezTo>
                  <a:cubicBezTo>
                    <a:pt x="1148080" y="50800"/>
                    <a:pt x="1245353" y="47901"/>
                    <a:pt x="1341120" y="60960"/>
                  </a:cubicBezTo>
                  <a:cubicBezTo>
                    <a:pt x="1359268" y="63435"/>
                    <a:pt x="1369690" y="85009"/>
                    <a:pt x="1386840" y="91440"/>
                  </a:cubicBezTo>
                  <a:cubicBezTo>
                    <a:pt x="1411094" y="100535"/>
                    <a:pt x="1437754" y="101061"/>
                    <a:pt x="1463040" y="106680"/>
                  </a:cubicBezTo>
                  <a:cubicBezTo>
                    <a:pt x="1483487" y="111224"/>
                    <a:pt x="1503680" y="116840"/>
                    <a:pt x="1524000" y="121920"/>
                  </a:cubicBezTo>
                  <a:cubicBezTo>
                    <a:pt x="1572302" y="194373"/>
                    <a:pt x="1537104" y="161848"/>
                    <a:pt x="1645920" y="198120"/>
                  </a:cubicBezTo>
                  <a:lnTo>
                    <a:pt x="1691640" y="213360"/>
                  </a:lnTo>
                  <a:lnTo>
                    <a:pt x="1737360" y="228600"/>
                  </a:lnTo>
                  <a:cubicBezTo>
                    <a:pt x="1757680" y="223520"/>
                    <a:pt x="1778181" y="219114"/>
                    <a:pt x="1798320" y="213360"/>
                  </a:cubicBezTo>
                  <a:cubicBezTo>
                    <a:pt x="1951365" y="169633"/>
                    <a:pt x="1714429" y="230523"/>
                    <a:pt x="1905000" y="182880"/>
                  </a:cubicBezTo>
                  <a:cubicBezTo>
                    <a:pt x="2009806" y="113009"/>
                    <a:pt x="1961687" y="133504"/>
                    <a:pt x="2042160" y="106680"/>
                  </a:cubicBezTo>
                  <a:cubicBezTo>
                    <a:pt x="2047240" y="86360"/>
                    <a:pt x="2051646" y="65859"/>
                    <a:pt x="2057400" y="45720"/>
                  </a:cubicBezTo>
                  <a:cubicBezTo>
                    <a:pt x="2061813" y="30274"/>
                    <a:pt x="2072640" y="0"/>
                    <a:pt x="2072640" y="0"/>
                  </a:cubicBezTo>
                </a:path>
              </a:pathLst>
            </a:custGeom>
            <a:ln w="57150">
              <a:solidFill>
                <a:schemeClr val="accent1">
                  <a:lumMod val="40000"/>
                  <a:lumOff val="6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sp>
          <p:nvSpPr>
            <p:cNvPr id="44" name="Freeform 43"/>
            <p:cNvSpPr/>
            <p:nvPr/>
          </p:nvSpPr>
          <p:spPr>
            <a:xfrm flipH="1" flipV="1">
              <a:off x="6314856" y="2105054"/>
              <a:ext cx="823079" cy="183825"/>
            </a:xfrm>
            <a:custGeom>
              <a:avLst/>
              <a:gdLst>
                <a:gd name="connsiteX0" fmla="*/ 0 w 2072640"/>
                <a:gd name="connsiteY0" fmla="*/ 426720 h 426720"/>
                <a:gd name="connsiteX1" fmla="*/ 30480 w 2072640"/>
                <a:gd name="connsiteY1" fmla="*/ 365760 h 426720"/>
                <a:gd name="connsiteX2" fmla="*/ 45720 w 2072640"/>
                <a:gd name="connsiteY2" fmla="*/ 320040 h 426720"/>
                <a:gd name="connsiteX3" fmla="*/ 91440 w 2072640"/>
                <a:gd name="connsiteY3" fmla="*/ 289560 h 426720"/>
                <a:gd name="connsiteX4" fmla="*/ 137160 w 2072640"/>
                <a:gd name="connsiteY4" fmla="*/ 243840 h 426720"/>
                <a:gd name="connsiteX5" fmla="*/ 198120 w 2072640"/>
                <a:gd name="connsiteY5" fmla="*/ 182880 h 426720"/>
                <a:gd name="connsiteX6" fmla="*/ 243840 w 2072640"/>
                <a:gd name="connsiteY6" fmla="*/ 137160 h 426720"/>
                <a:gd name="connsiteX7" fmla="*/ 335280 w 2072640"/>
                <a:gd name="connsiteY7" fmla="*/ 106680 h 426720"/>
                <a:gd name="connsiteX8" fmla="*/ 457200 w 2072640"/>
                <a:gd name="connsiteY8" fmla="*/ 152400 h 426720"/>
                <a:gd name="connsiteX9" fmla="*/ 548640 w 2072640"/>
                <a:gd name="connsiteY9" fmla="*/ 198120 h 426720"/>
                <a:gd name="connsiteX10" fmla="*/ 594360 w 2072640"/>
                <a:gd name="connsiteY10" fmla="*/ 243840 h 426720"/>
                <a:gd name="connsiteX11" fmla="*/ 685800 w 2072640"/>
                <a:gd name="connsiteY11" fmla="*/ 274320 h 426720"/>
                <a:gd name="connsiteX12" fmla="*/ 731520 w 2072640"/>
                <a:gd name="connsiteY12" fmla="*/ 289560 h 426720"/>
                <a:gd name="connsiteX13" fmla="*/ 883920 w 2072640"/>
                <a:gd name="connsiteY13" fmla="*/ 243840 h 426720"/>
                <a:gd name="connsiteX14" fmla="*/ 944880 w 2072640"/>
                <a:gd name="connsiteY14" fmla="*/ 106680 h 426720"/>
                <a:gd name="connsiteX15" fmla="*/ 1005840 w 2072640"/>
                <a:gd name="connsiteY15" fmla="*/ 60960 h 426720"/>
                <a:gd name="connsiteX16" fmla="*/ 1051560 w 2072640"/>
                <a:gd name="connsiteY16" fmla="*/ 45720 h 426720"/>
                <a:gd name="connsiteX17" fmla="*/ 1341120 w 2072640"/>
                <a:gd name="connsiteY17" fmla="*/ 60960 h 426720"/>
                <a:gd name="connsiteX18" fmla="*/ 1386840 w 2072640"/>
                <a:gd name="connsiteY18" fmla="*/ 91440 h 426720"/>
                <a:gd name="connsiteX19" fmla="*/ 1463040 w 2072640"/>
                <a:gd name="connsiteY19" fmla="*/ 106680 h 426720"/>
                <a:gd name="connsiteX20" fmla="*/ 1524000 w 2072640"/>
                <a:gd name="connsiteY20" fmla="*/ 121920 h 426720"/>
                <a:gd name="connsiteX21" fmla="*/ 1645920 w 2072640"/>
                <a:gd name="connsiteY21" fmla="*/ 198120 h 426720"/>
                <a:gd name="connsiteX22" fmla="*/ 1691640 w 2072640"/>
                <a:gd name="connsiteY22" fmla="*/ 213360 h 426720"/>
                <a:gd name="connsiteX23" fmla="*/ 1737360 w 2072640"/>
                <a:gd name="connsiteY23" fmla="*/ 228600 h 426720"/>
                <a:gd name="connsiteX24" fmla="*/ 1798320 w 2072640"/>
                <a:gd name="connsiteY24" fmla="*/ 213360 h 426720"/>
                <a:gd name="connsiteX25" fmla="*/ 1905000 w 2072640"/>
                <a:gd name="connsiteY25" fmla="*/ 182880 h 426720"/>
                <a:gd name="connsiteX26" fmla="*/ 2042160 w 2072640"/>
                <a:gd name="connsiteY26" fmla="*/ 106680 h 426720"/>
                <a:gd name="connsiteX27" fmla="*/ 2057400 w 2072640"/>
                <a:gd name="connsiteY27" fmla="*/ 45720 h 426720"/>
                <a:gd name="connsiteX28" fmla="*/ 2072640 w 2072640"/>
                <a:gd name="connsiteY28" fmla="*/ 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72640" h="426720">
                  <a:moveTo>
                    <a:pt x="0" y="426720"/>
                  </a:moveTo>
                  <a:cubicBezTo>
                    <a:pt x="10160" y="406400"/>
                    <a:pt x="21531" y="386642"/>
                    <a:pt x="30480" y="365760"/>
                  </a:cubicBezTo>
                  <a:cubicBezTo>
                    <a:pt x="36808" y="350995"/>
                    <a:pt x="35685" y="332584"/>
                    <a:pt x="45720" y="320040"/>
                  </a:cubicBezTo>
                  <a:cubicBezTo>
                    <a:pt x="57162" y="305737"/>
                    <a:pt x="77369" y="301286"/>
                    <a:pt x="91440" y="289560"/>
                  </a:cubicBezTo>
                  <a:cubicBezTo>
                    <a:pt x="107997" y="275762"/>
                    <a:pt x="121920" y="259080"/>
                    <a:pt x="137160" y="243840"/>
                  </a:cubicBezTo>
                  <a:cubicBezTo>
                    <a:pt x="166189" y="156754"/>
                    <a:pt x="128451" y="229326"/>
                    <a:pt x="198120" y="182880"/>
                  </a:cubicBezTo>
                  <a:cubicBezTo>
                    <a:pt x="216053" y="170925"/>
                    <a:pt x="225000" y="147627"/>
                    <a:pt x="243840" y="137160"/>
                  </a:cubicBezTo>
                  <a:cubicBezTo>
                    <a:pt x="271926" y="121557"/>
                    <a:pt x="335280" y="106680"/>
                    <a:pt x="335280" y="106680"/>
                  </a:cubicBezTo>
                  <a:cubicBezTo>
                    <a:pt x="482295" y="136083"/>
                    <a:pt x="352554" y="100077"/>
                    <a:pt x="457200" y="152400"/>
                  </a:cubicBezTo>
                  <a:cubicBezTo>
                    <a:pt x="525933" y="186767"/>
                    <a:pt x="483126" y="143525"/>
                    <a:pt x="548640" y="198120"/>
                  </a:cubicBezTo>
                  <a:cubicBezTo>
                    <a:pt x="565197" y="211918"/>
                    <a:pt x="575520" y="233373"/>
                    <a:pt x="594360" y="243840"/>
                  </a:cubicBezTo>
                  <a:cubicBezTo>
                    <a:pt x="622446" y="259443"/>
                    <a:pt x="655320" y="264160"/>
                    <a:pt x="685800" y="274320"/>
                  </a:cubicBezTo>
                  <a:lnTo>
                    <a:pt x="731520" y="289560"/>
                  </a:lnTo>
                  <a:cubicBezTo>
                    <a:pt x="761356" y="285298"/>
                    <a:pt x="856741" y="287327"/>
                    <a:pt x="883920" y="243840"/>
                  </a:cubicBezTo>
                  <a:cubicBezTo>
                    <a:pt x="934221" y="163358"/>
                    <a:pt x="888580" y="162980"/>
                    <a:pt x="944880" y="106680"/>
                  </a:cubicBezTo>
                  <a:cubicBezTo>
                    <a:pt x="962841" y="88719"/>
                    <a:pt x="983787" y="73562"/>
                    <a:pt x="1005840" y="60960"/>
                  </a:cubicBezTo>
                  <a:cubicBezTo>
                    <a:pt x="1019788" y="52990"/>
                    <a:pt x="1036320" y="50800"/>
                    <a:pt x="1051560" y="45720"/>
                  </a:cubicBezTo>
                  <a:cubicBezTo>
                    <a:pt x="1148080" y="50800"/>
                    <a:pt x="1245353" y="47901"/>
                    <a:pt x="1341120" y="60960"/>
                  </a:cubicBezTo>
                  <a:cubicBezTo>
                    <a:pt x="1359268" y="63435"/>
                    <a:pt x="1369690" y="85009"/>
                    <a:pt x="1386840" y="91440"/>
                  </a:cubicBezTo>
                  <a:cubicBezTo>
                    <a:pt x="1411094" y="100535"/>
                    <a:pt x="1437754" y="101061"/>
                    <a:pt x="1463040" y="106680"/>
                  </a:cubicBezTo>
                  <a:cubicBezTo>
                    <a:pt x="1483487" y="111224"/>
                    <a:pt x="1503680" y="116840"/>
                    <a:pt x="1524000" y="121920"/>
                  </a:cubicBezTo>
                  <a:cubicBezTo>
                    <a:pt x="1572302" y="194373"/>
                    <a:pt x="1537104" y="161848"/>
                    <a:pt x="1645920" y="198120"/>
                  </a:cubicBezTo>
                  <a:lnTo>
                    <a:pt x="1691640" y="213360"/>
                  </a:lnTo>
                  <a:lnTo>
                    <a:pt x="1737360" y="228600"/>
                  </a:lnTo>
                  <a:cubicBezTo>
                    <a:pt x="1757680" y="223520"/>
                    <a:pt x="1778181" y="219114"/>
                    <a:pt x="1798320" y="213360"/>
                  </a:cubicBezTo>
                  <a:cubicBezTo>
                    <a:pt x="1951365" y="169633"/>
                    <a:pt x="1714429" y="230523"/>
                    <a:pt x="1905000" y="182880"/>
                  </a:cubicBezTo>
                  <a:cubicBezTo>
                    <a:pt x="2009806" y="113009"/>
                    <a:pt x="1961687" y="133504"/>
                    <a:pt x="2042160" y="106680"/>
                  </a:cubicBezTo>
                  <a:cubicBezTo>
                    <a:pt x="2047240" y="86360"/>
                    <a:pt x="2051646" y="65859"/>
                    <a:pt x="2057400" y="45720"/>
                  </a:cubicBezTo>
                  <a:cubicBezTo>
                    <a:pt x="2061813" y="30274"/>
                    <a:pt x="2072640" y="0"/>
                    <a:pt x="2072640" y="0"/>
                  </a:cubicBezTo>
                </a:path>
              </a:pathLst>
            </a:custGeom>
            <a:ln w="57150">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500"/>
            </a:p>
          </p:txBody>
        </p:sp>
      </p:grpSp>
      <p:cxnSp>
        <p:nvCxnSpPr>
          <p:cNvPr id="56" name="Straight Arrow Connector 55"/>
          <p:cNvCxnSpPr>
            <a:cxnSpLocks/>
          </p:cNvCxnSpPr>
          <p:nvPr/>
        </p:nvCxnSpPr>
        <p:spPr>
          <a:xfrm flipH="1">
            <a:off x="4765131" y="2391238"/>
            <a:ext cx="738082" cy="374924"/>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8" name="Straight Arrow Connector 57"/>
          <p:cNvCxnSpPr>
            <a:cxnSpLocks/>
          </p:cNvCxnSpPr>
          <p:nvPr/>
        </p:nvCxnSpPr>
        <p:spPr>
          <a:xfrm>
            <a:off x="6180125" y="2366355"/>
            <a:ext cx="0" cy="555922"/>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59" name="Straight Arrow Connector 58"/>
          <p:cNvCxnSpPr>
            <a:cxnSpLocks/>
          </p:cNvCxnSpPr>
          <p:nvPr/>
        </p:nvCxnSpPr>
        <p:spPr>
          <a:xfrm>
            <a:off x="6910790" y="2355640"/>
            <a:ext cx="596684" cy="577353"/>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
        <p:nvSpPr>
          <p:cNvPr id="60" name="Rectangle 59"/>
          <p:cNvSpPr/>
          <p:nvPr/>
        </p:nvSpPr>
        <p:spPr>
          <a:xfrm>
            <a:off x="3431874" y="2857500"/>
            <a:ext cx="2100233" cy="323165"/>
          </a:xfrm>
          <a:prstGeom prst="rect">
            <a:avLst/>
          </a:prstGeom>
        </p:spPr>
        <p:txBody>
          <a:bodyPr wrap="square">
            <a:spAutoFit/>
          </a:bodyPr>
          <a:lstStyle/>
          <a:p>
            <a:r>
              <a:rPr lang="el-GR" sz="1500" b="1" dirty="0"/>
              <a:t>β-</a:t>
            </a:r>
            <a:r>
              <a:rPr lang="en-IN" sz="1500" b="1" dirty="0"/>
              <a:t>gal (</a:t>
            </a:r>
            <a:r>
              <a:rPr lang="el-GR" sz="1500" b="1" dirty="0"/>
              <a:t>β-</a:t>
            </a:r>
            <a:r>
              <a:rPr lang="en-IN" sz="1500" b="1" dirty="0" err="1"/>
              <a:t>galactosidase</a:t>
            </a:r>
            <a:r>
              <a:rPr lang="en-IN" sz="1500" b="1" dirty="0"/>
              <a:t>) </a:t>
            </a:r>
          </a:p>
        </p:txBody>
      </p:sp>
      <p:sp>
        <p:nvSpPr>
          <p:cNvPr id="63" name="Rectangle 62"/>
          <p:cNvSpPr/>
          <p:nvPr/>
        </p:nvSpPr>
        <p:spPr>
          <a:xfrm>
            <a:off x="5724128" y="2877943"/>
            <a:ext cx="1054720" cy="323165"/>
          </a:xfrm>
          <a:prstGeom prst="rect">
            <a:avLst/>
          </a:prstGeom>
        </p:spPr>
        <p:txBody>
          <a:bodyPr wrap="square">
            <a:spAutoFit/>
          </a:bodyPr>
          <a:lstStyle/>
          <a:p>
            <a:pPr algn="ctr"/>
            <a:r>
              <a:rPr lang="en-US" sz="1500" b="1" dirty="0" err="1"/>
              <a:t>Permease</a:t>
            </a:r>
            <a:endParaRPr lang="en-IN" sz="1500" b="1" dirty="0"/>
          </a:p>
        </p:txBody>
      </p:sp>
      <p:sp>
        <p:nvSpPr>
          <p:cNvPr id="64" name="Rectangle 63"/>
          <p:cNvSpPr/>
          <p:nvPr/>
        </p:nvSpPr>
        <p:spPr>
          <a:xfrm>
            <a:off x="7092281" y="2898387"/>
            <a:ext cx="1380153" cy="323165"/>
          </a:xfrm>
          <a:prstGeom prst="rect">
            <a:avLst/>
          </a:prstGeom>
        </p:spPr>
        <p:txBody>
          <a:bodyPr wrap="square">
            <a:spAutoFit/>
          </a:bodyPr>
          <a:lstStyle/>
          <a:p>
            <a:pPr algn="ctr"/>
            <a:r>
              <a:rPr lang="en-US" sz="1500" b="1" dirty="0" err="1"/>
              <a:t>Transacetylase</a:t>
            </a:r>
            <a:endParaRPr lang="en-IN" sz="1500" b="1" dirty="0"/>
          </a:p>
        </p:txBody>
      </p:sp>
      <p:sp>
        <p:nvSpPr>
          <p:cNvPr id="68" name="TextBox 67"/>
          <p:cNvSpPr txBox="1"/>
          <p:nvPr/>
        </p:nvSpPr>
        <p:spPr>
          <a:xfrm>
            <a:off x="251520" y="481236"/>
            <a:ext cx="4655955" cy="369332"/>
          </a:xfrm>
          <a:prstGeom prst="rect">
            <a:avLst/>
          </a:prstGeom>
          <a:noFill/>
        </p:spPr>
        <p:txBody>
          <a:bodyPr wrap="none" rtlCol="0">
            <a:spAutoFit/>
          </a:bodyPr>
          <a:lstStyle/>
          <a:p>
            <a:r>
              <a:rPr lang="en-US" dirty="0"/>
              <a:t>In the presence of inducer (Lactose/</a:t>
            </a:r>
            <a:r>
              <a:rPr lang="en-US" dirty="0" err="1"/>
              <a:t>Allolactose</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fltVal val="0"/>
                                          </p:val>
                                        </p:tav>
                                        <p:tav tm="100000">
                                          <p:val>
                                            <p:strVal val="#ppt_w"/>
                                          </p:val>
                                        </p:tav>
                                      </p:tavLst>
                                    </p:anim>
                                    <p:anim calcmode="lin" valueType="num">
                                      <p:cBhvr>
                                        <p:cTn id="42"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p:cTn id="51" dur="500" fill="hold"/>
                                        <p:tgtEl>
                                          <p:spTgt spid="51"/>
                                        </p:tgtEl>
                                        <p:attrNameLst>
                                          <p:attrName>ppt_w</p:attrName>
                                        </p:attrNameLst>
                                      </p:cBhvr>
                                      <p:tavLst>
                                        <p:tav tm="0">
                                          <p:val>
                                            <p:fltVal val="0"/>
                                          </p:val>
                                        </p:tav>
                                        <p:tav tm="100000">
                                          <p:val>
                                            <p:strVal val="#ppt_w"/>
                                          </p:val>
                                        </p:tav>
                                      </p:tavLst>
                                    </p:anim>
                                    <p:anim calcmode="lin" valueType="num">
                                      <p:cBhvr>
                                        <p:cTn id="52"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3.33333E-6 -1.11111E-6 C 0.03282 0.00083 0.08611 -0.00611 0.12344 0.01111 C 0.24601 0.00806 0.20052 0.0425 0.22674 -0.01111 C 0.23125 -0.00722 0.23282 -0.00694 0.23507 -1.11111E-6 C 0.23855 0.01083 0.23386 0.01333 0.24341 0.01778 C 0.24775 -0.00083 0.2415 0.02195 0.24844 0.00667 C 0.25261 -0.00222 0.24914 -0.00472 0.25834 -0.00889 C 0.26111 -0.00639 0.26667 -0.00194 0.26841 0.00222 C 0.26962 0.005 0.2691 0.00833 0.26997 0.01111 C 0.27084 0.01361 0.27223 0.01556 0.27344 0.01778 C 0.27414 0.02111 0.27483 0.02945 0.28004 0.02667 C 0.28195 0.02583 0.2823 0.02222 0.28334 0.02 C 0.28525 0.01 0.28594 0.00556 0.29341 0.00222 C 0.29549 0.01139 0.3 0.01417 0.30677 0.01778 C 0.31007 0.01972 0.31337 0.02083 0.31667 0.02222 C 0.31841 0.02306 0.3217 0.02445 0.3217 0.02472 C 0.33282 0.02083 0.32882 0.01833 0.33177 0.00445 C 0.33264 -0.00028 0.33507 -0.00889 0.33507 -0.00861 C 0.34323 -0.00528 0.34549 0.00417 0.35 0.01333 C 0.35157 0.01639 0.35556 0.01472 0.35834 0.01556 C 0.36476 0.02417 0.36702 0.02306 0.375 0.02667 C 0.37882 0.02583 0.38299 0.02583 0.38664 0.02445 C 0.39098 0.0225 0.39011 0.0175 0.39167 0.01333 C 0.3941 0.00639 0.39688 -0.00055 0.4 -0.00667 C 0.40226 -0.00611 0.40486 -0.00611 0.40677 -0.00444 C 0.40816 -0.00305 0.40764 -1.11111E-6 0.40834 0.00222 C 0.41077 0.00889 0.41355 0.01611 0.41667 0.02222 C 0.42257 0.01945 0.42188 0.02139 0.425 0.01333 C 0.4257 0.01111 0.42535 0.00806 0.42674 0.00667 C 0.42848 0.005 0.43108 0.005 0.43334 0.00445 C 0.44167 0.01195 0.44063 0.02 0.44844 0.02667 C 0.46164 0.01389 0.45608 0.01889 0.46511 0.01111 C 0.47795 0.01333 0.47327 0.01083 0.48004 0.01556 " pathEditMode="relative" rAng="0" ptsTypes="AAAAAAAAAAAAAAAAAAAAAAAAAAAAAAAAA">
                                      <p:cBhvr>
                                        <p:cTn id="56" dur="2000" fill="hold"/>
                                        <p:tgtEl>
                                          <p:spTgt spid="40"/>
                                        </p:tgtEl>
                                        <p:attrNameLst>
                                          <p:attrName>ppt_x</p:attrName>
                                          <p:attrName>ppt_y</p:attrName>
                                        </p:attrNameLst>
                                      </p:cBhvr>
                                      <p:rCtr x="23993" y="806"/>
                                    </p:animMotion>
                                  </p:childTnLst>
                                </p:cTn>
                              </p:par>
                              <p:par>
                                <p:cTn id="57" presetID="0" presetClass="path" presetSubtype="0" accel="50000" decel="50000" fill="hold" grpId="1" nodeType="withEffect">
                                  <p:stCondLst>
                                    <p:cond delay="0"/>
                                  </p:stCondLst>
                                  <p:childTnLst>
                                    <p:animMotion origin="layout" path="M 1.11111E-6 0 C 0.03281 0.00083 0.08611 -0.00611 0.12344 0.01111 C 0.24601 0.00806 0.20052 0.0425 0.22674 -0.01111 C 0.23125 -0.00722 0.23281 -0.00694 0.23507 0 C 0.23854 0.01083 0.23385 0.01333 0.2434 0.01778 C 0.24774 -0.00083 0.24149 0.02194 0.24844 0.00667 C 0.2526 -0.00222 0.24913 -0.00472 0.25833 -0.00889 C 0.26111 -0.00639 0.26667 -0.00194 0.2684 0.00222 C 0.26962 0.005 0.2691 0.00833 0.26996 0.01111 C 0.27083 0.01361 0.27222 0.01556 0.27344 0.01778 C 0.27413 0.02111 0.27483 0.02944 0.28003 0.02667 C 0.28194 0.02583 0.28229 0.02222 0.28333 0.02 C 0.28524 0.01 0.28594 0.00556 0.2934 0.00222 C 0.29549 0.01139 0.3 0.01417 0.30677 0.01778 C 0.31007 0.01972 0.31337 0.02083 0.31667 0.02222 C 0.3184 0.02306 0.3217 0.02444 0.3217 0.02472 C 0.33281 0.02083 0.32882 0.01833 0.33177 0.00444 C 0.33264 -0.00028 0.33507 -0.00889 0.33507 -0.00861 C 0.34323 -0.00528 0.34549 0.00417 0.35 0.01333 C 0.35156 0.01639 0.35555 0.01472 0.35833 0.01556 C 0.36476 0.02417 0.36701 0.02306 0.375 0.02667 C 0.37882 0.02583 0.38299 0.02583 0.38663 0.02444 C 0.39097 0.0225 0.3901 0.0175 0.39167 0.01333 C 0.3941 0.00639 0.39687 -0.00056 0.4 -0.00667 C 0.40226 -0.00611 0.40486 -0.00611 0.40677 -0.00444 C 0.40816 -0.00306 0.40764 0 0.40833 0.00222 C 0.41076 0.00889 0.41354 0.01611 0.41667 0.02222 C 0.42257 0.01944 0.42187 0.02139 0.425 0.01333 C 0.42569 0.01111 0.42535 0.00806 0.42674 0.00667 C 0.42847 0.005 0.43108 0.005 0.43333 0.00444 C 0.44167 0.01194 0.44062 0.02 0.44844 0.02667 C 0.46163 0.01389 0.45608 0.01889 0.4651 0.01111 C 0.47795 0.01333 0.47326 0.01083 0.48003 0.01556 " pathEditMode="relative" rAng="0" ptsTypes="AAAAAAAAAAAAAAAAAAAAAAAAAAAAAAAAA">
                                      <p:cBhvr>
                                        <p:cTn id="58" dur="2000" fill="hold"/>
                                        <p:tgtEl>
                                          <p:spTgt spid="51"/>
                                        </p:tgtEl>
                                        <p:attrNameLst>
                                          <p:attrName>ppt_x</p:attrName>
                                          <p:attrName>ppt_y</p:attrName>
                                        </p:attrNameLst>
                                      </p:cBhvr>
                                      <p:rCtr x="23993" y="806"/>
                                    </p:animMotion>
                                  </p:childTnLst>
                                </p:cTn>
                              </p:par>
                            </p:childTnLst>
                          </p:cTn>
                        </p:par>
                        <p:par>
                          <p:cTn id="59" fill="hold">
                            <p:stCondLst>
                              <p:cond delay="2000"/>
                            </p:stCondLst>
                            <p:childTnLst>
                              <p:par>
                                <p:cTn id="60" presetID="4" presetClass="exit" presetSubtype="16" fill="hold" grpId="2" nodeType="afterEffect">
                                  <p:stCondLst>
                                    <p:cond delay="0"/>
                                  </p:stCondLst>
                                  <p:childTnLst>
                                    <p:animEffect transition="out" filter="box(in)">
                                      <p:cBhvr>
                                        <p:cTn id="61" dur="500"/>
                                        <p:tgtEl>
                                          <p:spTgt spid="51"/>
                                        </p:tgtEl>
                                      </p:cBhvr>
                                    </p:animEffect>
                                    <p:set>
                                      <p:cBhvr>
                                        <p:cTn id="62" dur="1" fill="hold">
                                          <p:stCondLst>
                                            <p:cond delay="499"/>
                                          </p:stCondLst>
                                        </p:cTn>
                                        <p:tgtEl>
                                          <p:spTgt spid="51"/>
                                        </p:tgtEl>
                                        <p:attrNameLst>
                                          <p:attrName>style.visibility</p:attrName>
                                        </p:attrNameLst>
                                      </p:cBhvr>
                                      <p:to>
                                        <p:strVal val="hidden"/>
                                      </p:to>
                                    </p:set>
                                  </p:childTnLst>
                                </p:cTn>
                              </p:par>
                              <p:par>
                                <p:cTn id="63" presetID="4" presetClass="exit" presetSubtype="16" fill="hold" grpId="2" nodeType="withEffect">
                                  <p:stCondLst>
                                    <p:cond delay="0"/>
                                  </p:stCondLst>
                                  <p:childTnLst>
                                    <p:animEffect transition="out" filter="box(in)">
                                      <p:cBhvr>
                                        <p:cTn id="64" dur="500"/>
                                        <p:tgtEl>
                                          <p:spTgt spid="40"/>
                                        </p:tgtEl>
                                      </p:cBhvr>
                                    </p:animEffect>
                                    <p:set>
                                      <p:cBhvr>
                                        <p:cTn id="65" dur="1" fill="hold">
                                          <p:stCondLst>
                                            <p:cond delay="499"/>
                                          </p:stCondLst>
                                        </p:cTn>
                                        <p:tgtEl>
                                          <p:spTgt spid="40"/>
                                        </p:tgtEl>
                                        <p:attrNameLst>
                                          <p:attrName>style.visibility</p:attrName>
                                        </p:attrNameLst>
                                      </p:cBhvr>
                                      <p:to>
                                        <p:strVal val="hidden"/>
                                      </p:to>
                                    </p:set>
                                  </p:childTnLst>
                                </p:cTn>
                              </p:par>
                            </p:childTnLst>
                          </p:cTn>
                        </p:par>
                        <p:par>
                          <p:cTn id="66" fill="hold">
                            <p:stCondLst>
                              <p:cond delay="2500"/>
                            </p:stCondLst>
                            <p:childTnLst>
                              <p:par>
                                <p:cTn id="67" presetID="23" presetClass="entr" presetSubtype="16"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 calcmode="lin" valueType="num">
                                      <p:cBhvr>
                                        <p:cTn id="69" dur="1000" fill="hold"/>
                                        <p:tgtEl>
                                          <p:spTgt spid="52"/>
                                        </p:tgtEl>
                                        <p:attrNameLst>
                                          <p:attrName>ppt_w</p:attrName>
                                        </p:attrNameLst>
                                      </p:cBhvr>
                                      <p:tavLst>
                                        <p:tav tm="0">
                                          <p:val>
                                            <p:fltVal val="0"/>
                                          </p:val>
                                        </p:tav>
                                        <p:tav tm="100000">
                                          <p:val>
                                            <p:strVal val="#ppt_w"/>
                                          </p:val>
                                        </p:tav>
                                      </p:tavLst>
                                    </p:anim>
                                    <p:anim calcmode="lin" valueType="num">
                                      <p:cBhvr>
                                        <p:cTn id="70" dur="1000" fill="hold"/>
                                        <p:tgtEl>
                                          <p:spTgt spid="52"/>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p:cTn id="73" dur="500" fill="hold"/>
                                        <p:tgtEl>
                                          <p:spTgt spid="53"/>
                                        </p:tgtEl>
                                        <p:attrNameLst>
                                          <p:attrName>ppt_w</p:attrName>
                                        </p:attrNameLst>
                                      </p:cBhvr>
                                      <p:tavLst>
                                        <p:tav tm="0">
                                          <p:val>
                                            <p:fltVal val="0"/>
                                          </p:val>
                                        </p:tav>
                                        <p:tav tm="100000">
                                          <p:val>
                                            <p:strVal val="#ppt_w"/>
                                          </p:val>
                                        </p:tav>
                                      </p:tavLst>
                                    </p:anim>
                                    <p:anim calcmode="lin" valueType="num">
                                      <p:cBhvr>
                                        <p:cTn id="74" dur="500" fill="hold"/>
                                        <p:tgtEl>
                                          <p:spTgt spid="53"/>
                                        </p:tgtEl>
                                        <p:attrNameLst>
                                          <p:attrName>ppt_h</p:attrName>
                                        </p:attrNameLst>
                                      </p:cBhvr>
                                      <p:tavLst>
                                        <p:tav tm="0">
                                          <p:val>
                                            <p:fltVal val="0"/>
                                          </p:val>
                                        </p:tav>
                                        <p:tav tm="100000">
                                          <p:val>
                                            <p:strVal val="#ppt_h"/>
                                          </p:val>
                                        </p:tav>
                                      </p:tavLst>
                                    </p:anim>
                                  </p:childTnLst>
                                </p:cTn>
                              </p:par>
                            </p:childTnLst>
                          </p:cTn>
                        </p:par>
                        <p:par>
                          <p:cTn id="75" fill="hold">
                            <p:stCondLst>
                              <p:cond delay="3500"/>
                            </p:stCondLst>
                            <p:childTnLst>
                              <p:par>
                                <p:cTn id="76" presetID="53" presetClass="entr" presetSubtype="16"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animEffect transition="in" filter="fade">
                                      <p:cBhvr>
                                        <p:cTn id="80" dur="500"/>
                                        <p:tgtEl>
                                          <p:spTgt spid="17"/>
                                        </p:tgtEl>
                                      </p:cBhvr>
                                    </p:animEffect>
                                  </p:childTnLst>
                                </p:cTn>
                              </p:par>
                              <p:par>
                                <p:cTn id="81" presetID="23" presetClass="entr" presetSubtype="16"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 calcmode="lin" valueType="num">
                                      <p:cBhvr>
                                        <p:cTn id="83" dur="500" fill="hold"/>
                                        <p:tgtEl>
                                          <p:spTgt spid="54"/>
                                        </p:tgtEl>
                                        <p:attrNameLst>
                                          <p:attrName>ppt_w</p:attrName>
                                        </p:attrNameLst>
                                      </p:cBhvr>
                                      <p:tavLst>
                                        <p:tav tm="0">
                                          <p:val>
                                            <p:fltVal val="0"/>
                                          </p:val>
                                        </p:tav>
                                        <p:tav tm="100000">
                                          <p:val>
                                            <p:strVal val="#ppt_w"/>
                                          </p:val>
                                        </p:tav>
                                      </p:tavLst>
                                    </p:anim>
                                    <p:anim calcmode="lin" valueType="num">
                                      <p:cBhvr>
                                        <p:cTn id="84"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56"/>
                                        </p:tgtEl>
                                        <p:attrNameLst>
                                          <p:attrName>style.visibility</p:attrName>
                                        </p:attrNameLst>
                                      </p:cBhvr>
                                      <p:to>
                                        <p:strVal val="visible"/>
                                      </p:to>
                                    </p:set>
                                    <p:anim calcmode="lin" valueType="num">
                                      <p:cBhvr>
                                        <p:cTn id="89" dur="1000" fill="hold"/>
                                        <p:tgtEl>
                                          <p:spTgt spid="56"/>
                                        </p:tgtEl>
                                        <p:attrNameLst>
                                          <p:attrName>ppt_w</p:attrName>
                                        </p:attrNameLst>
                                      </p:cBhvr>
                                      <p:tavLst>
                                        <p:tav tm="0">
                                          <p:val>
                                            <p:fltVal val="0"/>
                                          </p:val>
                                        </p:tav>
                                        <p:tav tm="100000">
                                          <p:val>
                                            <p:strVal val="#ppt_w"/>
                                          </p:val>
                                        </p:tav>
                                      </p:tavLst>
                                    </p:anim>
                                    <p:anim calcmode="lin" valueType="num">
                                      <p:cBhvr>
                                        <p:cTn id="90" dur="1000" fill="hold"/>
                                        <p:tgtEl>
                                          <p:spTgt spid="56"/>
                                        </p:tgtEl>
                                        <p:attrNameLst>
                                          <p:attrName>ppt_h</p:attrName>
                                        </p:attrNameLst>
                                      </p:cBhvr>
                                      <p:tavLst>
                                        <p:tav tm="0">
                                          <p:val>
                                            <p:fltVal val="0"/>
                                          </p:val>
                                        </p:tav>
                                        <p:tav tm="100000">
                                          <p:val>
                                            <p:strVal val="#ppt_h"/>
                                          </p:val>
                                        </p:tav>
                                      </p:tavLst>
                                    </p:anim>
                                  </p:childTnLst>
                                </p:cTn>
                              </p:par>
                              <p:par>
                                <p:cTn id="91" presetID="23" presetClass="entr" presetSubtype="16"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anim calcmode="lin" valueType="num">
                                      <p:cBhvr>
                                        <p:cTn id="93" dur="500" fill="hold"/>
                                        <p:tgtEl>
                                          <p:spTgt spid="58"/>
                                        </p:tgtEl>
                                        <p:attrNameLst>
                                          <p:attrName>ppt_w</p:attrName>
                                        </p:attrNameLst>
                                      </p:cBhvr>
                                      <p:tavLst>
                                        <p:tav tm="0">
                                          <p:val>
                                            <p:fltVal val="0"/>
                                          </p:val>
                                        </p:tav>
                                        <p:tav tm="100000">
                                          <p:val>
                                            <p:strVal val="#ppt_w"/>
                                          </p:val>
                                        </p:tav>
                                      </p:tavLst>
                                    </p:anim>
                                    <p:anim calcmode="lin" valueType="num">
                                      <p:cBhvr>
                                        <p:cTn id="94" dur="500" fill="hold"/>
                                        <p:tgtEl>
                                          <p:spTgt spid="58"/>
                                        </p:tgtEl>
                                        <p:attrNameLst>
                                          <p:attrName>ppt_h</p:attrName>
                                        </p:attrNameLst>
                                      </p:cBhvr>
                                      <p:tavLst>
                                        <p:tav tm="0">
                                          <p:val>
                                            <p:fltVal val="0"/>
                                          </p:val>
                                        </p:tav>
                                        <p:tav tm="100000">
                                          <p:val>
                                            <p:strVal val="#ppt_h"/>
                                          </p:val>
                                        </p:tav>
                                      </p:tavLst>
                                    </p:anim>
                                  </p:childTnLst>
                                </p:cTn>
                              </p:par>
                              <p:par>
                                <p:cTn id="95" presetID="23" presetClass="entr" presetSubtype="16"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p:cTn id="97" dur="500" fill="hold"/>
                                        <p:tgtEl>
                                          <p:spTgt spid="59"/>
                                        </p:tgtEl>
                                        <p:attrNameLst>
                                          <p:attrName>ppt_w</p:attrName>
                                        </p:attrNameLst>
                                      </p:cBhvr>
                                      <p:tavLst>
                                        <p:tav tm="0">
                                          <p:val>
                                            <p:fltVal val="0"/>
                                          </p:val>
                                        </p:tav>
                                        <p:tav tm="100000">
                                          <p:val>
                                            <p:strVal val="#ppt_w"/>
                                          </p:val>
                                        </p:tav>
                                      </p:tavLst>
                                    </p:anim>
                                    <p:anim calcmode="lin" valueType="num">
                                      <p:cBhvr>
                                        <p:cTn id="98"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grpId="0" nodeType="click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500" fill="hold"/>
                                        <p:tgtEl>
                                          <p:spTgt spid="60"/>
                                        </p:tgtEl>
                                        <p:attrNameLst>
                                          <p:attrName>ppt_w</p:attrName>
                                        </p:attrNameLst>
                                      </p:cBhvr>
                                      <p:tavLst>
                                        <p:tav tm="0">
                                          <p:val>
                                            <p:fltVal val="0"/>
                                          </p:val>
                                        </p:tav>
                                        <p:tav tm="100000">
                                          <p:val>
                                            <p:strVal val="#ppt_w"/>
                                          </p:val>
                                        </p:tav>
                                      </p:tavLst>
                                    </p:anim>
                                    <p:anim calcmode="lin" valueType="num">
                                      <p:cBhvr>
                                        <p:cTn id="104" dur="500" fill="hold"/>
                                        <p:tgtEl>
                                          <p:spTgt spid="60"/>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p:cTn id="111" dur="500" fill="hold"/>
                                        <p:tgtEl>
                                          <p:spTgt spid="64"/>
                                        </p:tgtEl>
                                        <p:attrNameLst>
                                          <p:attrName>ppt_w</p:attrName>
                                        </p:attrNameLst>
                                      </p:cBhvr>
                                      <p:tavLst>
                                        <p:tav tm="0">
                                          <p:val>
                                            <p:fltVal val="0"/>
                                          </p:val>
                                        </p:tav>
                                        <p:tav tm="100000">
                                          <p:val>
                                            <p:strVal val="#ppt_w"/>
                                          </p:val>
                                        </p:tav>
                                      </p:tavLst>
                                    </p:anim>
                                    <p:anim calcmode="lin" valueType="num">
                                      <p:cBhvr>
                                        <p:cTn id="112" dur="500" fill="hold"/>
                                        <p:tgtEl>
                                          <p:spTgt spid="64"/>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3" presetClass="entr" presetSubtype="16" fill="hold" nodeType="click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500" fill="hold"/>
                                        <p:tgtEl>
                                          <p:spTgt spid="18"/>
                                        </p:tgtEl>
                                        <p:attrNameLst>
                                          <p:attrName>ppt_w</p:attrName>
                                        </p:attrNameLst>
                                      </p:cBhvr>
                                      <p:tavLst>
                                        <p:tav tm="0">
                                          <p:val>
                                            <p:fltVal val="0"/>
                                          </p:val>
                                        </p:tav>
                                        <p:tav tm="100000">
                                          <p:val>
                                            <p:strVal val="#ppt_w"/>
                                          </p:val>
                                        </p:tav>
                                      </p:tavLst>
                                    </p:anim>
                                    <p:anim calcmode="lin" valueType="num">
                                      <p:cBhvr>
                                        <p:cTn id="118" dur="500" fill="hold"/>
                                        <p:tgtEl>
                                          <p:spTgt spid="18"/>
                                        </p:tgtEl>
                                        <p:attrNameLst>
                                          <p:attrName>ppt_h</p:attrName>
                                        </p:attrNameLst>
                                      </p:cBhvr>
                                      <p:tavLst>
                                        <p:tav tm="0">
                                          <p:val>
                                            <p:fltVal val="0"/>
                                          </p:val>
                                        </p:tav>
                                        <p:tav tm="100000">
                                          <p:val>
                                            <p:strVal val="#ppt_h"/>
                                          </p:val>
                                        </p:tav>
                                      </p:tavLst>
                                    </p:anim>
                                  </p:childTnLst>
                                </p:cTn>
                              </p:par>
                              <p:par>
                                <p:cTn id="119" presetID="23" presetClass="entr" presetSubtype="16" fill="hold" grpId="0" nodeType="withEffect">
                                  <p:stCondLst>
                                    <p:cond delay="0"/>
                                  </p:stCondLst>
                                  <p:childTnLst>
                                    <p:set>
                                      <p:cBhvr>
                                        <p:cTn id="120" dur="1" fill="hold">
                                          <p:stCondLst>
                                            <p:cond delay="0"/>
                                          </p:stCondLst>
                                        </p:cTn>
                                        <p:tgtEl>
                                          <p:spTgt spid="12"/>
                                        </p:tgtEl>
                                        <p:attrNameLst>
                                          <p:attrName>style.visibility</p:attrName>
                                        </p:attrNameLst>
                                      </p:cBhvr>
                                      <p:to>
                                        <p:strVal val="visible"/>
                                      </p:to>
                                    </p:set>
                                    <p:anim calcmode="lin" valueType="num">
                                      <p:cBhvr>
                                        <p:cTn id="121" dur="500" fill="hold"/>
                                        <p:tgtEl>
                                          <p:spTgt spid="12"/>
                                        </p:tgtEl>
                                        <p:attrNameLst>
                                          <p:attrName>ppt_w</p:attrName>
                                        </p:attrNameLst>
                                      </p:cBhvr>
                                      <p:tavLst>
                                        <p:tav tm="0">
                                          <p:val>
                                            <p:fltVal val="0"/>
                                          </p:val>
                                        </p:tav>
                                        <p:tav tm="100000">
                                          <p:val>
                                            <p:strVal val="#ppt_w"/>
                                          </p:val>
                                        </p:tav>
                                      </p:tavLst>
                                    </p:anim>
                                    <p:anim calcmode="lin" valueType="num">
                                      <p:cBhvr>
                                        <p:cTn id="12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3" presetClass="entr" presetSubtype="16"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p:cTn id="127" dur="500" fill="hold"/>
                                        <p:tgtEl>
                                          <p:spTgt spid="19"/>
                                        </p:tgtEl>
                                        <p:attrNameLst>
                                          <p:attrName>ppt_w</p:attrName>
                                        </p:attrNameLst>
                                      </p:cBhvr>
                                      <p:tavLst>
                                        <p:tav tm="0">
                                          <p:val>
                                            <p:fltVal val="0"/>
                                          </p:val>
                                        </p:tav>
                                        <p:tav tm="100000">
                                          <p:val>
                                            <p:strVal val="#ppt_w"/>
                                          </p:val>
                                        </p:tav>
                                      </p:tavLst>
                                    </p:anim>
                                    <p:anim calcmode="lin" valueType="num">
                                      <p:cBhvr>
                                        <p:cTn id="128" dur="500" fill="hold"/>
                                        <p:tgtEl>
                                          <p:spTgt spid="19"/>
                                        </p:tgtEl>
                                        <p:attrNameLst>
                                          <p:attrName>ppt_h</p:attrName>
                                        </p:attrNameLst>
                                      </p:cBhvr>
                                      <p:tavLst>
                                        <p:tav tm="0">
                                          <p:val>
                                            <p:fltVal val="0"/>
                                          </p:val>
                                        </p:tav>
                                        <p:tav tm="100000">
                                          <p:val>
                                            <p:strVal val="#ppt_h"/>
                                          </p:val>
                                        </p:tav>
                                      </p:tavLst>
                                    </p:anim>
                                  </p:childTnLst>
                                </p:cTn>
                              </p:par>
                              <p:par>
                                <p:cTn id="129" presetID="23" presetClass="entr" presetSubtype="16" fill="hold" grpId="0" nodeType="withEffect">
                                  <p:stCondLst>
                                    <p:cond delay="0"/>
                                  </p:stCondLst>
                                  <p:childTnLst>
                                    <p:set>
                                      <p:cBhvr>
                                        <p:cTn id="130" dur="1" fill="hold">
                                          <p:stCondLst>
                                            <p:cond delay="0"/>
                                          </p:stCondLst>
                                        </p:cTn>
                                        <p:tgtEl>
                                          <p:spTgt spid="13"/>
                                        </p:tgtEl>
                                        <p:attrNameLst>
                                          <p:attrName>style.visibility</p:attrName>
                                        </p:attrNameLst>
                                      </p:cBhvr>
                                      <p:to>
                                        <p:strVal val="visible"/>
                                      </p:to>
                                    </p:set>
                                    <p:anim calcmode="lin" valueType="num">
                                      <p:cBhvr>
                                        <p:cTn id="131" dur="500" fill="hold"/>
                                        <p:tgtEl>
                                          <p:spTgt spid="13"/>
                                        </p:tgtEl>
                                        <p:attrNameLst>
                                          <p:attrName>ppt_w</p:attrName>
                                        </p:attrNameLst>
                                      </p:cBhvr>
                                      <p:tavLst>
                                        <p:tav tm="0">
                                          <p:val>
                                            <p:fltVal val="0"/>
                                          </p:val>
                                        </p:tav>
                                        <p:tav tm="100000">
                                          <p:val>
                                            <p:strVal val="#ppt_w"/>
                                          </p:val>
                                        </p:tav>
                                      </p:tavLst>
                                    </p:anim>
                                    <p:anim calcmode="lin" valueType="num">
                                      <p:cBhvr>
                                        <p:cTn id="132"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23" presetClass="entr" presetSubtype="16" fill="hold" nodeType="click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childTnLst>
                                </p:cTn>
                              </p:par>
                              <p:par>
                                <p:cTn id="139" presetID="23" presetClass="entr" presetSubtype="16" fill="hold" grpId="0" nodeType="withEffect">
                                  <p:stCondLst>
                                    <p:cond delay="0"/>
                                  </p:stCondLst>
                                  <p:childTnLst>
                                    <p:set>
                                      <p:cBhvr>
                                        <p:cTn id="140" dur="1" fill="hold">
                                          <p:stCondLst>
                                            <p:cond delay="0"/>
                                          </p:stCondLst>
                                        </p:cTn>
                                        <p:tgtEl>
                                          <p:spTgt spid="14"/>
                                        </p:tgtEl>
                                        <p:attrNameLst>
                                          <p:attrName>style.visibility</p:attrName>
                                        </p:attrNameLst>
                                      </p:cBhvr>
                                      <p:to>
                                        <p:strVal val="visible"/>
                                      </p:to>
                                    </p:set>
                                    <p:anim calcmode="lin" valueType="num">
                                      <p:cBhvr>
                                        <p:cTn id="141" dur="500" fill="hold"/>
                                        <p:tgtEl>
                                          <p:spTgt spid="14"/>
                                        </p:tgtEl>
                                        <p:attrNameLst>
                                          <p:attrName>ppt_w</p:attrName>
                                        </p:attrNameLst>
                                      </p:cBhvr>
                                      <p:tavLst>
                                        <p:tav tm="0">
                                          <p:val>
                                            <p:fltVal val="0"/>
                                          </p:val>
                                        </p:tav>
                                        <p:tav tm="100000">
                                          <p:val>
                                            <p:strVal val="#ppt_w"/>
                                          </p:val>
                                        </p:tav>
                                      </p:tavLst>
                                    </p:anim>
                                    <p:anim calcmode="lin" valueType="num">
                                      <p:cBhvr>
                                        <p:cTn id="142"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grpId="0" nodeType="clickEffect">
                                  <p:stCondLst>
                                    <p:cond delay="0"/>
                                  </p:stCondLst>
                                  <p:childTnLst>
                                    <p:set>
                                      <p:cBhvr>
                                        <p:cTn id="146" dur="1" fill="hold">
                                          <p:stCondLst>
                                            <p:cond delay="0"/>
                                          </p:stCondLst>
                                        </p:cTn>
                                        <p:tgtEl>
                                          <p:spTgt spid="26"/>
                                        </p:tgtEl>
                                        <p:attrNameLst>
                                          <p:attrName>style.visibility</p:attrName>
                                        </p:attrNameLst>
                                      </p:cBhvr>
                                      <p:to>
                                        <p:strVal val="visible"/>
                                      </p:to>
                                    </p:set>
                                    <p:anim calcmode="lin" valueType="num">
                                      <p:cBhvr>
                                        <p:cTn id="147" dur="500" fill="hold"/>
                                        <p:tgtEl>
                                          <p:spTgt spid="26"/>
                                        </p:tgtEl>
                                        <p:attrNameLst>
                                          <p:attrName>ppt_w</p:attrName>
                                        </p:attrNameLst>
                                      </p:cBhvr>
                                      <p:tavLst>
                                        <p:tav tm="0">
                                          <p:val>
                                            <p:fltVal val="0"/>
                                          </p:val>
                                        </p:tav>
                                        <p:tav tm="100000">
                                          <p:val>
                                            <p:strVal val="#ppt_w"/>
                                          </p:val>
                                        </p:tav>
                                      </p:tavLst>
                                    </p:anim>
                                    <p:anim calcmode="lin" valueType="num">
                                      <p:cBhvr>
                                        <p:cTn id="148"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23" presetClass="entr" presetSubtype="16" fill="hold" grpId="0" nodeType="clickEffect">
                                  <p:stCondLst>
                                    <p:cond delay="0"/>
                                  </p:stCondLst>
                                  <p:childTnLst>
                                    <p:set>
                                      <p:cBhvr>
                                        <p:cTn id="152" dur="1" fill="hold">
                                          <p:stCondLst>
                                            <p:cond delay="0"/>
                                          </p:stCondLst>
                                        </p:cTn>
                                        <p:tgtEl>
                                          <p:spTgt spid="23"/>
                                        </p:tgtEl>
                                        <p:attrNameLst>
                                          <p:attrName>style.visibility</p:attrName>
                                        </p:attrNameLst>
                                      </p:cBhvr>
                                      <p:to>
                                        <p:strVal val="visible"/>
                                      </p:to>
                                    </p:set>
                                    <p:anim calcmode="lin" valueType="num">
                                      <p:cBhvr>
                                        <p:cTn id="153" dur="500" fill="hold"/>
                                        <p:tgtEl>
                                          <p:spTgt spid="23"/>
                                        </p:tgtEl>
                                        <p:attrNameLst>
                                          <p:attrName>ppt_w</p:attrName>
                                        </p:attrNameLst>
                                      </p:cBhvr>
                                      <p:tavLst>
                                        <p:tav tm="0">
                                          <p:val>
                                            <p:fltVal val="0"/>
                                          </p:val>
                                        </p:tav>
                                        <p:tav tm="100000">
                                          <p:val>
                                            <p:strVal val="#ppt_w"/>
                                          </p:val>
                                        </p:tav>
                                      </p:tavLst>
                                    </p:anim>
                                    <p:anim calcmode="lin" valueType="num">
                                      <p:cBhvr>
                                        <p:cTn id="154"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26" grpId="0"/>
      <p:bldP spid="23" grpId="0" animBg="1"/>
      <p:bldP spid="45" grpId="0" animBg="1"/>
      <p:bldP spid="48" grpId="0" animBg="1"/>
      <p:bldP spid="51" grpId="0" animBg="1"/>
      <p:bldP spid="51" grpId="1" animBg="1"/>
      <p:bldP spid="51" grpId="2" animBg="1"/>
      <p:bldP spid="40" grpId="0" animBg="1"/>
      <p:bldP spid="40" grpId="1" animBg="1"/>
      <p:bldP spid="40" grpId="2" animBg="1"/>
      <p:bldP spid="60" grpId="0"/>
      <p:bldP spid="63" grpId="0"/>
      <p:bldP spid="6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2840"/>
            <a:ext cx="8856984" cy="952500"/>
          </a:xfrm>
        </p:spPr>
        <p:txBody>
          <a:bodyPr>
            <a:normAutofit/>
          </a:bodyPr>
          <a:lstStyle/>
          <a:p>
            <a:r>
              <a:rPr lang="en-IN" sz="2000" b="1" dirty="0">
                <a:solidFill>
                  <a:prstClr val="white"/>
                </a:solidFill>
              </a:rPr>
              <a:t>The </a:t>
            </a:r>
            <a:r>
              <a:rPr lang="en-IN" sz="2000" b="1" i="1" dirty="0">
                <a:solidFill>
                  <a:prstClr val="white"/>
                </a:solidFill>
              </a:rPr>
              <a:t>Lac operon: </a:t>
            </a:r>
            <a:r>
              <a:rPr lang="en-IN" sz="1600" b="1" i="1" dirty="0">
                <a:solidFill>
                  <a:prstClr val="white"/>
                </a:solidFill>
              </a:rPr>
              <a:t>elucidated by </a:t>
            </a:r>
            <a:r>
              <a:rPr lang="en-IN" sz="1600" b="1" dirty="0">
                <a:solidFill>
                  <a:srgbClr val="FFFF00"/>
                </a:solidFill>
              </a:rPr>
              <a:t>Francois Jacob </a:t>
            </a:r>
            <a:r>
              <a:rPr lang="en-IN" sz="1600" dirty="0">
                <a:solidFill>
                  <a:prstClr val="white"/>
                </a:solidFill>
              </a:rPr>
              <a:t>(geneticist) and </a:t>
            </a:r>
            <a:r>
              <a:rPr lang="en-IN" sz="1600" b="1" dirty="0">
                <a:solidFill>
                  <a:srgbClr val="FFFF00"/>
                </a:solidFill>
              </a:rPr>
              <a:t>Jacque Monod </a:t>
            </a:r>
            <a:r>
              <a:rPr lang="en-IN" sz="1600" dirty="0">
                <a:solidFill>
                  <a:prstClr val="white"/>
                </a:solidFill>
              </a:rPr>
              <a:t>(biochemist)</a:t>
            </a:r>
            <a:r>
              <a:rPr lang="en-IN" sz="1600" b="1" i="1" dirty="0">
                <a:solidFill>
                  <a:prstClr val="white"/>
                </a:solidFill>
              </a:rPr>
              <a:t> </a:t>
            </a:r>
            <a:endParaRPr lang="en-IN" sz="1500" dirty="0"/>
          </a:p>
        </p:txBody>
      </p:sp>
      <p:sp>
        <p:nvSpPr>
          <p:cNvPr id="3" name="Content Placeholder 2"/>
          <p:cNvSpPr>
            <a:spLocks noGrp="1"/>
          </p:cNvSpPr>
          <p:nvPr>
            <p:ph idx="1"/>
          </p:nvPr>
        </p:nvSpPr>
        <p:spPr>
          <a:xfrm>
            <a:off x="506929" y="1165482"/>
            <a:ext cx="6858000" cy="3771636"/>
          </a:xfrm>
        </p:spPr>
        <p:txBody>
          <a:bodyPr/>
          <a:lstStyle/>
          <a:p>
            <a:endParaRPr lang="en-IN"/>
          </a:p>
        </p:txBody>
      </p:sp>
      <p:grpSp>
        <p:nvGrpSpPr>
          <p:cNvPr id="4" name="Group 7"/>
          <p:cNvGrpSpPr/>
          <p:nvPr/>
        </p:nvGrpSpPr>
        <p:grpSpPr>
          <a:xfrm>
            <a:off x="95502" y="409228"/>
            <a:ext cx="7644015" cy="5040560"/>
            <a:chOff x="-36512" y="665312"/>
            <a:chExt cx="9172818" cy="6048672"/>
          </a:xfrm>
        </p:grpSpPr>
        <p:pic>
          <p:nvPicPr>
            <p:cNvPr id="1026" name="Picture 2"/>
            <p:cNvPicPr>
              <a:picLocks noChangeAspect="1" noChangeArrowheads="1"/>
            </p:cNvPicPr>
            <p:nvPr/>
          </p:nvPicPr>
          <p:blipFill>
            <a:blip r:embed="rId2" cstate="print"/>
            <a:srcRect/>
            <a:stretch>
              <a:fillRect/>
            </a:stretch>
          </p:blipFill>
          <p:spPr bwMode="auto">
            <a:xfrm>
              <a:off x="-36512" y="1556792"/>
              <a:ext cx="9172818" cy="5157192"/>
            </a:xfrm>
            <a:prstGeom prst="rect">
              <a:avLst/>
            </a:prstGeom>
            <a:noFill/>
            <a:ln w="9525">
              <a:noFill/>
              <a:miter lim="800000"/>
              <a:headEnd/>
              <a:tailEnd/>
            </a:ln>
          </p:spPr>
        </p:pic>
        <p:sp>
          <p:nvSpPr>
            <p:cNvPr id="7" name="Rectangle 6"/>
            <p:cNvSpPr/>
            <p:nvPr/>
          </p:nvSpPr>
          <p:spPr>
            <a:xfrm>
              <a:off x="-36512" y="665312"/>
              <a:ext cx="9172818" cy="8914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dirty="0"/>
            </a:p>
          </p:txBody>
        </p:sp>
      </p:grpSp>
      <p:sp>
        <p:nvSpPr>
          <p:cNvPr id="10" name="Rectangle 9"/>
          <p:cNvSpPr/>
          <p:nvPr/>
        </p:nvSpPr>
        <p:spPr>
          <a:xfrm>
            <a:off x="1895703" y="913284"/>
            <a:ext cx="1376957" cy="400110"/>
          </a:xfrm>
          <a:prstGeom prst="rect">
            <a:avLst/>
          </a:prstGeom>
        </p:spPr>
        <p:txBody>
          <a:bodyPr wrap="square">
            <a:spAutoFit/>
          </a:bodyPr>
          <a:lstStyle/>
          <a:p>
            <a:r>
              <a:rPr lang="en-IN" sz="1000" i="1" dirty="0">
                <a:solidFill>
                  <a:schemeClr val="bg1"/>
                </a:solidFill>
              </a:rPr>
              <a:t>Regulatory gene I</a:t>
            </a:r>
          </a:p>
          <a:p>
            <a:r>
              <a:rPr lang="en-IN" sz="1000" i="1" dirty="0">
                <a:solidFill>
                  <a:schemeClr val="bg1"/>
                </a:solidFill>
              </a:rPr>
              <a:t>(I refers to inhibitor) </a:t>
            </a:r>
            <a:endParaRPr lang="en-IN" sz="1000" dirty="0">
              <a:solidFill>
                <a:schemeClr val="bg1"/>
              </a:solidFill>
            </a:endParaRPr>
          </a:p>
        </p:txBody>
      </p:sp>
      <p:sp>
        <p:nvSpPr>
          <p:cNvPr id="11" name="Rectangle 10"/>
          <p:cNvSpPr/>
          <p:nvPr/>
        </p:nvSpPr>
        <p:spPr>
          <a:xfrm>
            <a:off x="3647248" y="1012789"/>
            <a:ext cx="1577932" cy="323165"/>
          </a:xfrm>
          <a:prstGeom prst="rect">
            <a:avLst/>
          </a:prstGeom>
        </p:spPr>
        <p:txBody>
          <a:bodyPr wrap="none">
            <a:spAutoFit/>
          </a:bodyPr>
          <a:lstStyle/>
          <a:p>
            <a:r>
              <a:rPr lang="en-IN" sz="1500" dirty="0">
                <a:solidFill>
                  <a:schemeClr val="bg1"/>
                </a:solidFill>
              </a:rPr>
              <a:t>3 structural genes</a:t>
            </a:r>
          </a:p>
        </p:txBody>
      </p:sp>
      <p:sp>
        <p:nvSpPr>
          <p:cNvPr id="12" name="Rectangle 11"/>
          <p:cNvSpPr/>
          <p:nvPr/>
        </p:nvSpPr>
        <p:spPr>
          <a:xfrm>
            <a:off x="2802390" y="4911179"/>
            <a:ext cx="1733606" cy="400110"/>
          </a:xfrm>
          <a:prstGeom prst="rect">
            <a:avLst/>
          </a:prstGeom>
        </p:spPr>
        <p:txBody>
          <a:bodyPr wrap="square">
            <a:spAutoFit/>
          </a:bodyPr>
          <a:lstStyle/>
          <a:p>
            <a:r>
              <a:rPr lang="en-IN" sz="1000" b="1" dirty="0">
                <a:solidFill>
                  <a:schemeClr val="bg1"/>
                </a:solidFill>
              </a:rPr>
              <a:t>hydrolysis of lactose into </a:t>
            </a:r>
            <a:r>
              <a:rPr lang="en-IN" sz="1000" b="1" dirty="0" err="1">
                <a:solidFill>
                  <a:schemeClr val="bg1"/>
                </a:solidFill>
              </a:rPr>
              <a:t>galactose</a:t>
            </a:r>
            <a:r>
              <a:rPr lang="en-IN" sz="1000" b="1" dirty="0">
                <a:solidFill>
                  <a:schemeClr val="bg1"/>
                </a:solidFill>
              </a:rPr>
              <a:t> and glucose.</a:t>
            </a:r>
          </a:p>
        </p:txBody>
      </p:sp>
      <p:sp>
        <p:nvSpPr>
          <p:cNvPr id="13" name="Rectangle 12"/>
          <p:cNvSpPr/>
          <p:nvPr/>
        </p:nvSpPr>
        <p:spPr>
          <a:xfrm>
            <a:off x="4371189" y="4906954"/>
            <a:ext cx="1733606" cy="400110"/>
          </a:xfrm>
          <a:prstGeom prst="rect">
            <a:avLst/>
          </a:prstGeom>
        </p:spPr>
        <p:txBody>
          <a:bodyPr wrap="square">
            <a:spAutoFit/>
          </a:bodyPr>
          <a:lstStyle/>
          <a:p>
            <a:r>
              <a:rPr lang="en-IN" sz="1000" dirty="0">
                <a:solidFill>
                  <a:schemeClr val="bg1"/>
                </a:solidFill>
              </a:rPr>
              <a:t>Increases permeability of the cell to β-</a:t>
            </a:r>
            <a:r>
              <a:rPr lang="en-IN" sz="1000" dirty="0" err="1">
                <a:solidFill>
                  <a:schemeClr val="bg1"/>
                </a:solidFill>
              </a:rPr>
              <a:t>galactosides</a:t>
            </a:r>
            <a:r>
              <a:rPr lang="en-IN" sz="1000" dirty="0">
                <a:solidFill>
                  <a:schemeClr val="bg1"/>
                </a:solidFill>
              </a:rPr>
              <a:t> (lactose)</a:t>
            </a:r>
          </a:p>
        </p:txBody>
      </p:sp>
      <p:sp>
        <p:nvSpPr>
          <p:cNvPr id="14" name="Rectangle 13"/>
          <p:cNvSpPr/>
          <p:nvPr/>
        </p:nvSpPr>
        <p:spPr>
          <a:xfrm>
            <a:off x="6396203" y="4455076"/>
            <a:ext cx="1560173" cy="246221"/>
          </a:xfrm>
          <a:prstGeom prst="rect">
            <a:avLst/>
          </a:prstGeom>
        </p:spPr>
        <p:txBody>
          <a:bodyPr wrap="square">
            <a:spAutoFit/>
          </a:bodyPr>
          <a:lstStyle/>
          <a:p>
            <a:r>
              <a:rPr lang="en-IN" sz="1000" b="1" dirty="0">
                <a:solidFill>
                  <a:schemeClr val="bg1"/>
                </a:solidFill>
              </a:rPr>
              <a:t>Function not yet known</a:t>
            </a:r>
          </a:p>
        </p:txBody>
      </p:sp>
      <p:cxnSp>
        <p:nvCxnSpPr>
          <p:cNvPr id="16" name="Straight Arrow Connector 15"/>
          <p:cNvCxnSpPr/>
          <p:nvPr/>
        </p:nvCxnSpPr>
        <p:spPr>
          <a:xfrm>
            <a:off x="6263489" y="4587788"/>
            <a:ext cx="2100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3901322" y="4678908"/>
            <a:ext cx="0" cy="3000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4823329" y="4678908"/>
            <a:ext cx="0" cy="2700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1115616" y="4991642"/>
            <a:ext cx="720080" cy="271934"/>
          </a:xfrm>
          <a:prstGeom prst="rect">
            <a:avLst/>
          </a:prstGeom>
        </p:spPr>
        <p:txBody>
          <a:bodyPr wrap="square">
            <a:spAutoFit/>
          </a:bodyPr>
          <a:lstStyle/>
          <a:p>
            <a:r>
              <a:rPr lang="en-IN" sz="1167" b="1" dirty="0">
                <a:solidFill>
                  <a:schemeClr val="bg1"/>
                </a:solidFill>
              </a:rPr>
              <a:t>Lactose</a:t>
            </a:r>
          </a:p>
        </p:txBody>
      </p:sp>
      <p:sp>
        <p:nvSpPr>
          <p:cNvPr id="26" name="Rectangle 25"/>
          <p:cNvSpPr/>
          <p:nvPr/>
        </p:nvSpPr>
        <p:spPr>
          <a:xfrm>
            <a:off x="-21018" y="461492"/>
            <a:ext cx="7830447" cy="387350"/>
          </a:xfrm>
          <a:prstGeom prst="rect">
            <a:avLst/>
          </a:prstGeom>
        </p:spPr>
        <p:txBody>
          <a:bodyPr wrap="square">
            <a:spAutoFit/>
          </a:bodyPr>
          <a:lstStyle/>
          <a:p>
            <a:pPr algn="ctr"/>
            <a:r>
              <a:rPr lang="en-IN" sz="1917" dirty="0">
                <a:solidFill>
                  <a:schemeClr val="bg1"/>
                </a:solidFill>
              </a:rPr>
              <a:t>Regulation of </a:t>
            </a:r>
            <a:r>
              <a:rPr lang="en-IN" sz="1917" i="1" dirty="0" err="1">
                <a:solidFill>
                  <a:schemeClr val="bg1"/>
                </a:solidFill>
              </a:rPr>
              <a:t>lac</a:t>
            </a:r>
            <a:r>
              <a:rPr lang="en-IN" sz="1917" i="1" dirty="0">
                <a:solidFill>
                  <a:schemeClr val="bg1"/>
                </a:solidFill>
              </a:rPr>
              <a:t> </a:t>
            </a:r>
            <a:r>
              <a:rPr lang="en-IN" sz="1917" i="1" dirty="0" err="1">
                <a:solidFill>
                  <a:schemeClr val="bg1"/>
                </a:solidFill>
              </a:rPr>
              <a:t>operon</a:t>
            </a:r>
            <a:r>
              <a:rPr lang="en-IN" sz="1917" i="1" dirty="0">
                <a:solidFill>
                  <a:schemeClr val="bg1"/>
                </a:solidFill>
              </a:rPr>
              <a:t> by repressor is referred to as </a:t>
            </a:r>
            <a:r>
              <a:rPr lang="en-IN" sz="1917" b="1" i="1" dirty="0">
                <a:solidFill>
                  <a:schemeClr val="bg1"/>
                </a:solidFill>
              </a:rPr>
              <a:t>negative </a:t>
            </a:r>
            <a:r>
              <a:rPr lang="en-IN" sz="1917" b="1" dirty="0">
                <a:solidFill>
                  <a:schemeClr val="bg1"/>
                </a:solidFill>
              </a:rPr>
              <a:t>regulation</a:t>
            </a:r>
            <a:endParaRPr lang="en-IN" sz="1917" dirty="0">
              <a:solidFill>
                <a:schemeClr val="bg1"/>
              </a:solidFill>
            </a:endParaRPr>
          </a:p>
        </p:txBody>
      </p:sp>
      <p:sp>
        <p:nvSpPr>
          <p:cNvPr id="20" name="Rectangle 19"/>
          <p:cNvSpPr/>
          <p:nvPr/>
        </p:nvSpPr>
        <p:spPr>
          <a:xfrm>
            <a:off x="6658136" y="1451249"/>
            <a:ext cx="900100" cy="261610"/>
          </a:xfrm>
          <a:prstGeom prst="rect">
            <a:avLst/>
          </a:prstGeom>
        </p:spPr>
        <p:txBody>
          <a:bodyPr wrap="square">
            <a:spAutoFit/>
          </a:bodyPr>
          <a:lstStyle/>
          <a:p>
            <a:r>
              <a:rPr lang="en-IN" sz="1100" b="1" dirty="0">
                <a:solidFill>
                  <a:schemeClr val="bg1"/>
                </a:solidFill>
                <a:latin typeface="Aparajita" pitchFamily="34" charset="0"/>
                <a:cs typeface="Aparajita" pitchFamily="34" charset="0"/>
              </a:rPr>
              <a:t>(Lactose)</a:t>
            </a:r>
          </a:p>
        </p:txBody>
      </p:sp>
      <p:sp>
        <p:nvSpPr>
          <p:cNvPr id="21" name="Rectangle 20"/>
          <p:cNvSpPr/>
          <p:nvPr/>
        </p:nvSpPr>
        <p:spPr>
          <a:xfrm>
            <a:off x="2748496" y="4443839"/>
            <a:ext cx="727700" cy="323165"/>
          </a:xfrm>
          <a:prstGeom prst="rect">
            <a:avLst/>
          </a:prstGeom>
        </p:spPr>
        <p:txBody>
          <a:bodyPr wrap="none">
            <a:spAutoFit/>
          </a:bodyPr>
          <a:lstStyle/>
          <a:p>
            <a:r>
              <a:rPr lang="en-IN" sz="1500" dirty="0">
                <a:solidFill>
                  <a:schemeClr val="bg1"/>
                </a:solidFill>
              </a:rPr>
              <a:t>(β-gal) </a:t>
            </a:r>
            <a:endParaRPr lang="en-US" sz="1500" dirty="0">
              <a:solidFill>
                <a:schemeClr val="bg1"/>
              </a:solidFill>
            </a:endParaRPr>
          </a:p>
        </p:txBody>
      </p:sp>
      <p:sp>
        <p:nvSpPr>
          <p:cNvPr id="28" name="Rectangle 27"/>
          <p:cNvSpPr/>
          <p:nvPr/>
        </p:nvSpPr>
        <p:spPr>
          <a:xfrm>
            <a:off x="136882" y="3169535"/>
            <a:ext cx="7598093" cy="22802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dirty="0"/>
          </a:p>
        </p:txBody>
      </p:sp>
      <p:cxnSp>
        <p:nvCxnSpPr>
          <p:cNvPr id="22" name="Straight Arrow Connector 21">
            <a:extLst>
              <a:ext uri="{FF2B5EF4-FFF2-40B4-BE49-F238E27FC236}">
                <a16:creationId xmlns:a16="http://schemas.microsoft.com/office/drawing/2014/main" id="{A6DCC401-4819-634E-806D-8D8DA36E77D5}"/>
              </a:ext>
            </a:extLst>
          </p:cNvPr>
          <p:cNvCxnSpPr/>
          <p:nvPr/>
        </p:nvCxnSpPr>
        <p:spPr>
          <a:xfrm>
            <a:off x="3649232" y="4678908"/>
            <a:ext cx="0" cy="3000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8"/>
                                        </p:tgtEl>
                                      </p:cBhvr>
                                    </p:animEffect>
                                    <p:set>
                                      <p:cBhvr>
                                        <p:cTn id="7" dur="1" fill="hold">
                                          <p:stCondLst>
                                            <p:cond delay="19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6" grpId="0"/>
      <p:bldP spid="2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93204"/>
            <a:ext cx="8856984" cy="484105"/>
          </a:xfrm>
        </p:spPr>
        <p:txBody>
          <a:bodyPr>
            <a:normAutofit/>
          </a:bodyPr>
          <a:lstStyle/>
          <a:p>
            <a:r>
              <a:rPr lang="en-IN" sz="2000" b="1" dirty="0"/>
              <a:t>Regulation Of Gene Expression In</a:t>
            </a:r>
            <a:r>
              <a:rPr lang="en-IN" sz="2000" dirty="0"/>
              <a:t> Prokaryotes</a:t>
            </a:r>
          </a:p>
        </p:txBody>
      </p:sp>
      <p:sp>
        <p:nvSpPr>
          <p:cNvPr id="3" name="Content Placeholder 2"/>
          <p:cNvSpPr>
            <a:spLocks noGrp="1"/>
          </p:cNvSpPr>
          <p:nvPr>
            <p:ph idx="1"/>
          </p:nvPr>
        </p:nvSpPr>
        <p:spPr>
          <a:xfrm>
            <a:off x="107504" y="553245"/>
            <a:ext cx="8856984" cy="4047836"/>
          </a:xfrm>
        </p:spPr>
        <p:txBody>
          <a:bodyPr>
            <a:noAutofit/>
          </a:bodyPr>
          <a:lstStyle/>
          <a:p>
            <a:pPr algn="just"/>
            <a:r>
              <a:rPr lang="en-IN" sz="1800" dirty="0"/>
              <a:t>The </a:t>
            </a:r>
            <a:r>
              <a:rPr lang="en-IN" sz="1800" b="1" dirty="0">
                <a:solidFill>
                  <a:srgbClr val="FFFF00"/>
                </a:solidFill>
              </a:rPr>
              <a:t>accessibility of promoter regions</a:t>
            </a:r>
            <a:r>
              <a:rPr lang="en-IN" sz="1800" b="1" dirty="0"/>
              <a:t> </a:t>
            </a:r>
            <a:r>
              <a:rPr lang="en-IN" sz="1800" dirty="0"/>
              <a:t>of prokaryotic DNA </a:t>
            </a:r>
            <a:r>
              <a:rPr lang="en-IN" sz="1800" dirty="0">
                <a:solidFill>
                  <a:srgbClr val="FFFF00"/>
                </a:solidFill>
              </a:rPr>
              <a:t>for RNA polymerase </a:t>
            </a:r>
            <a:r>
              <a:rPr lang="en-IN" sz="1800" dirty="0"/>
              <a:t>is regulated by the </a:t>
            </a:r>
            <a:r>
              <a:rPr lang="en-IN" sz="1800" dirty="0">
                <a:solidFill>
                  <a:srgbClr val="FFFF00"/>
                </a:solidFill>
              </a:rPr>
              <a:t>interaction of proteins with </a:t>
            </a:r>
            <a:r>
              <a:rPr lang="en-IN" sz="1800" b="1" dirty="0">
                <a:solidFill>
                  <a:srgbClr val="FFFF00"/>
                </a:solidFill>
              </a:rPr>
              <a:t>operators</a:t>
            </a:r>
            <a:r>
              <a:rPr lang="en-IN" sz="1800" dirty="0">
                <a:solidFill>
                  <a:srgbClr val="FFFF00"/>
                </a:solidFill>
              </a:rPr>
              <a:t>. </a:t>
            </a:r>
          </a:p>
          <a:p>
            <a:pPr algn="just"/>
            <a:r>
              <a:rPr lang="en-IN" sz="1800" dirty="0"/>
              <a:t>The operator region is adjacent to the promoter elements in most </a:t>
            </a:r>
            <a:r>
              <a:rPr lang="en-IN" sz="1800" dirty="0" err="1"/>
              <a:t>operons</a:t>
            </a:r>
            <a:r>
              <a:rPr lang="en-IN" sz="1800" dirty="0"/>
              <a:t> </a:t>
            </a:r>
          </a:p>
          <a:p>
            <a:pPr algn="just"/>
            <a:r>
              <a:rPr lang="en-IN" sz="1800" dirty="0"/>
              <a:t>In most cases the sequences of the operator bind a repressor protein. </a:t>
            </a:r>
          </a:p>
          <a:p>
            <a:pPr algn="just"/>
            <a:r>
              <a:rPr lang="en-IN" sz="1800" dirty="0"/>
              <a:t>Each </a:t>
            </a:r>
            <a:r>
              <a:rPr lang="en-IN" sz="1800" dirty="0" err="1"/>
              <a:t>operon</a:t>
            </a:r>
            <a:r>
              <a:rPr lang="en-IN" sz="1800" dirty="0"/>
              <a:t> has its specific operator and specific repressor. </a:t>
            </a:r>
          </a:p>
          <a:p>
            <a:pPr algn="just"/>
            <a:r>
              <a:rPr lang="en-IN" sz="1800" dirty="0"/>
              <a:t>For example, </a:t>
            </a:r>
            <a:r>
              <a:rPr lang="en-IN" sz="1800" dirty="0" err="1"/>
              <a:t>lac</a:t>
            </a:r>
            <a:r>
              <a:rPr lang="en-IN" sz="1800" dirty="0"/>
              <a:t> operator is present only in the </a:t>
            </a:r>
            <a:r>
              <a:rPr lang="en-IN" sz="1800" dirty="0" err="1"/>
              <a:t>lac</a:t>
            </a:r>
            <a:r>
              <a:rPr lang="en-IN" sz="1800" dirty="0"/>
              <a:t> </a:t>
            </a:r>
            <a:r>
              <a:rPr lang="en-IN" sz="1800" dirty="0" err="1"/>
              <a:t>operon</a:t>
            </a:r>
            <a:r>
              <a:rPr lang="en-IN" sz="1800" dirty="0"/>
              <a:t> and it interacts specifically with </a:t>
            </a:r>
            <a:r>
              <a:rPr lang="en-IN" sz="1800" dirty="0" err="1"/>
              <a:t>lac</a:t>
            </a:r>
            <a:r>
              <a:rPr lang="en-IN" sz="1800" dirty="0"/>
              <a:t> repressor only.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 y="-154836"/>
            <a:ext cx="8908480" cy="700129"/>
          </a:xfrm>
        </p:spPr>
        <p:txBody>
          <a:bodyPr>
            <a:normAutofit/>
          </a:bodyPr>
          <a:lstStyle/>
          <a:p>
            <a:r>
              <a:rPr lang="en-IN" sz="2000" b="1" dirty="0"/>
              <a:t>The </a:t>
            </a:r>
            <a:r>
              <a:rPr lang="en-IN" sz="2000" b="1" i="1" dirty="0"/>
              <a:t>Lac operon</a:t>
            </a:r>
            <a:endParaRPr lang="en-IN" sz="2000" dirty="0"/>
          </a:p>
        </p:txBody>
      </p:sp>
      <p:sp>
        <p:nvSpPr>
          <p:cNvPr id="3" name="Content Placeholder 2"/>
          <p:cNvSpPr>
            <a:spLocks noGrp="1"/>
          </p:cNvSpPr>
          <p:nvPr>
            <p:ph idx="1"/>
          </p:nvPr>
        </p:nvSpPr>
        <p:spPr>
          <a:xfrm>
            <a:off x="128016" y="349221"/>
            <a:ext cx="8887968" cy="5244583"/>
          </a:xfrm>
        </p:spPr>
        <p:txBody>
          <a:bodyPr>
            <a:noAutofit/>
          </a:bodyPr>
          <a:lstStyle/>
          <a:p>
            <a:pPr algn="just"/>
            <a:r>
              <a:rPr lang="en-IN" sz="1300" dirty="0"/>
              <a:t>The </a:t>
            </a:r>
            <a:r>
              <a:rPr lang="en-IN" sz="1300" i="1" dirty="0" err="1"/>
              <a:t>lac</a:t>
            </a:r>
            <a:r>
              <a:rPr lang="en-IN" sz="1300" i="1" dirty="0"/>
              <a:t> </a:t>
            </a:r>
            <a:r>
              <a:rPr lang="en-IN" sz="1300" i="1" dirty="0" err="1"/>
              <a:t>operon</a:t>
            </a:r>
            <a:r>
              <a:rPr lang="en-IN" sz="1300" i="1" dirty="0"/>
              <a:t> consists of one regulatory gene (I gene –</a:t>
            </a:r>
            <a:r>
              <a:rPr lang="en-IN" sz="1300" dirty="0"/>
              <a:t>term </a:t>
            </a:r>
            <a:r>
              <a:rPr lang="en-IN" sz="1300" i="1" dirty="0"/>
              <a:t>I refer to inhibitor) </a:t>
            </a:r>
            <a:r>
              <a:rPr lang="en-IN" sz="1300" dirty="0"/>
              <a:t>and three structural genes (</a:t>
            </a:r>
            <a:r>
              <a:rPr lang="en-IN" sz="1300" i="1" dirty="0"/>
              <a:t>z, y, and a). </a:t>
            </a:r>
          </a:p>
          <a:p>
            <a:pPr algn="just"/>
            <a:r>
              <a:rPr lang="en-IN" sz="1300" i="1" dirty="0"/>
              <a:t>The I gene codes for the </a:t>
            </a:r>
            <a:r>
              <a:rPr lang="en-IN" sz="1300" b="1" i="1" dirty="0"/>
              <a:t>repressor</a:t>
            </a:r>
            <a:r>
              <a:rPr lang="en-IN" sz="1300" i="1" dirty="0"/>
              <a:t> </a:t>
            </a:r>
            <a:r>
              <a:rPr lang="en-IN" sz="1300" dirty="0"/>
              <a:t>of the </a:t>
            </a:r>
            <a:r>
              <a:rPr lang="en-IN" sz="1300" i="1" dirty="0" err="1"/>
              <a:t>lac</a:t>
            </a:r>
            <a:r>
              <a:rPr lang="en-IN" sz="1300" i="1" dirty="0"/>
              <a:t> </a:t>
            </a:r>
            <a:r>
              <a:rPr lang="en-IN" sz="1300" i="1" dirty="0" err="1"/>
              <a:t>operon</a:t>
            </a:r>
            <a:r>
              <a:rPr lang="en-IN" sz="1300" i="1" dirty="0"/>
              <a:t>.</a:t>
            </a:r>
          </a:p>
          <a:p>
            <a:pPr algn="just"/>
            <a:r>
              <a:rPr lang="en-IN" sz="1300" i="1" dirty="0"/>
              <a:t>z gene codes for beta-galactosidase (β-gal), which </a:t>
            </a:r>
            <a:r>
              <a:rPr lang="en-IN" sz="1300" dirty="0"/>
              <a:t>is primarily responsible for the hydrolysis of the disaccharide, lactose into its monomeric units, galactose and glucose. </a:t>
            </a:r>
          </a:p>
          <a:p>
            <a:pPr algn="just"/>
            <a:r>
              <a:rPr lang="en-IN" sz="1300" dirty="0"/>
              <a:t>The </a:t>
            </a:r>
            <a:r>
              <a:rPr lang="en-IN" sz="1300" i="1" dirty="0"/>
              <a:t>y gene codes for </a:t>
            </a:r>
            <a:r>
              <a:rPr lang="en-IN" sz="1300" dirty="0"/>
              <a:t>permease, which increases permeability of the cell to β-</a:t>
            </a:r>
            <a:r>
              <a:rPr lang="en-IN" sz="1300" dirty="0" err="1"/>
              <a:t>galactosides</a:t>
            </a:r>
            <a:r>
              <a:rPr lang="en-IN" sz="1300" dirty="0"/>
              <a:t> (lactose). </a:t>
            </a:r>
          </a:p>
          <a:p>
            <a:pPr algn="just"/>
            <a:r>
              <a:rPr lang="en-IN" sz="1300" dirty="0"/>
              <a:t>The </a:t>
            </a:r>
            <a:r>
              <a:rPr lang="en-IN" sz="1300" i="1" dirty="0"/>
              <a:t>a gene encodes a </a:t>
            </a:r>
            <a:r>
              <a:rPr lang="en-IN" sz="1300" i="1" dirty="0" err="1"/>
              <a:t>transacetylase</a:t>
            </a:r>
            <a:r>
              <a:rPr lang="en-IN" sz="1300" i="1" dirty="0"/>
              <a:t>. </a:t>
            </a:r>
          </a:p>
          <a:p>
            <a:pPr algn="just"/>
            <a:r>
              <a:rPr lang="en-IN" sz="1300" i="1" dirty="0"/>
              <a:t>All the three gene products in lac operon Beta-galactosidase, </a:t>
            </a:r>
            <a:r>
              <a:rPr lang="en-IN" sz="1300" dirty="0"/>
              <a:t>permease, </a:t>
            </a:r>
            <a:r>
              <a:rPr lang="en-IN" sz="1300" i="1" dirty="0"/>
              <a:t>transacetylase are required for metabolism of lactose. </a:t>
            </a:r>
          </a:p>
          <a:p>
            <a:pPr algn="just"/>
            <a:r>
              <a:rPr lang="en-IN" sz="1300" dirty="0"/>
              <a:t>Lactose is the substrate for the enzyme beta-galactosidase </a:t>
            </a:r>
          </a:p>
          <a:p>
            <a:pPr algn="just"/>
            <a:r>
              <a:rPr lang="en-IN" sz="1300" dirty="0"/>
              <a:t>Lactose regulates switching on and off of the operon. Hence, it is termed as </a:t>
            </a:r>
            <a:r>
              <a:rPr lang="en-IN" sz="1300" b="1" dirty="0"/>
              <a:t>inducer. </a:t>
            </a:r>
          </a:p>
          <a:p>
            <a:pPr algn="just"/>
            <a:r>
              <a:rPr lang="en-IN" sz="1300" dirty="0"/>
              <a:t>In the absence of a preferred carbon source such as glucose, if lactose is provided in the growth medium of the bacteria, the lactose is transported into the cells through the action of permease (Remember, a very low level of expression of </a:t>
            </a:r>
            <a:r>
              <a:rPr lang="en-IN" sz="1300" i="1" dirty="0"/>
              <a:t>lac operon has to be present in the cell all the time, </a:t>
            </a:r>
            <a:r>
              <a:rPr lang="en-IN" sz="1300" dirty="0"/>
              <a:t>otherwise lactose cannot enter the cells).</a:t>
            </a:r>
          </a:p>
          <a:p>
            <a:pPr algn="just"/>
            <a:r>
              <a:rPr lang="en-IN" sz="1300" dirty="0"/>
              <a:t>The lactose then induces the operon in the following manner. </a:t>
            </a:r>
          </a:p>
          <a:p>
            <a:pPr algn="just"/>
            <a:r>
              <a:rPr lang="en-IN" sz="1300" dirty="0"/>
              <a:t>The repressor of the operon is synthesised (all-the-time – constitutively) from the </a:t>
            </a:r>
            <a:r>
              <a:rPr lang="en-IN" sz="1300" b="1" i="1" dirty="0" err="1"/>
              <a:t>i</a:t>
            </a:r>
            <a:r>
              <a:rPr lang="en-IN" sz="1300" b="1" i="1" dirty="0"/>
              <a:t> gene. </a:t>
            </a:r>
          </a:p>
          <a:p>
            <a:pPr algn="just"/>
            <a:r>
              <a:rPr lang="en-IN" sz="1300" b="1" i="1" dirty="0"/>
              <a:t>The repressor protein binds to the operator region of the </a:t>
            </a:r>
            <a:r>
              <a:rPr lang="en-IN" sz="1300" dirty="0"/>
              <a:t>operon and prevents RNA polymerase from transcribing the operon. </a:t>
            </a:r>
          </a:p>
          <a:p>
            <a:pPr algn="just"/>
            <a:r>
              <a:rPr lang="en-IN" sz="1300" dirty="0"/>
              <a:t>In the presence of an inducer, such as lactose or allolactose, the repressor is inactivated by interaction with the inducer. This allows RNA polymerase access to the promoter and transcription proceeds. Essentially, regulation of </a:t>
            </a:r>
            <a:r>
              <a:rPr lang="en-IN" sz="1300" i="1" dirty="0"/>
              <a:t>lac operon can also be visualised as regulation </a:t>
            </a:r>
            <a:r>
              <a:rPr lang="en-IN" sz="1300" dirty="0"/>
              <a:t>of enzyme synthesis by its substrate. </a:t>
            </a:r>
            <a:r>
              <a:rPr lang="en-IN" sz="1300" i="1" dirty="0"/>
              <a:t>Remember, glucose or galactose cannot act as inducers for lac operon. </a:t>
            </a:r>
          </a:p>
          <a:p>
            <a:pPr algn="just"/>
            <a:r>
              <a:rPr lang="en-IN" sz="1300" dirty="0"/>
              <a:t>Regulation of </a:t>
            </a:r>
            <a:r>
              <a:rPr lang="en-IN" sz="1300" i="1" dirty="0"/>
              <a:t>lac operon by repressor is referred to as </a:t>
            </a:r>
            <a:r>
              <a:rPr lang="en-IN" sz="1300" b="1" i="1" dirty="0"/>
              <a:t>negative </a:t>
            </a:r>
            <a:r>
              <a:rPr lang="en-IN" sz="1300" b="1" dirty="0"/>
              <a:t>regulation. </a:t>
            </a:r>
            <a:endParaRPr lang="en-IN"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Pre-test: </a:t>
            </a:r>
            <a:r>
              <a:rPr lang="en-IN" sz="3000" b="1" dirty="0"/>
              <a:t>Human Genome Project</a:t>
            </a:r>
            <a:endParaRPr lang="en-IN" sz="3000" dirty="0"/>
          </a:p>
        </p:txBody>
      </p:sp>
      <p:sp>
        <p:nvSpPr>
          <p:cNvPr id="3" name="Content Placeholder 2"/>
          <p:cNvSpPr>
            <a:spLocks noGrp="1"/>
          </p:cNvSpPr>
          <p:nvPr>
            <p:ph idx="1"/>
          </p:nvPr>
        </p:nvSpPr>
        <p:spPr>
          <a:xfrm>
            <a:off x="1143000" y="1057300"/>
            <a:ext cx="6858000" cy="4381500"/>
          </a:xfrm>
        </p:spPr>
        <p:txBody>
          <a:bodyPr>
            <a:noAutofit/>
          </a:bodyPr>
          <a:lstStyle/>
          <a:p>
            <a:pPr algn="just"/>
            <a:r>
              <a:rPr lang="en-IN" sz="2333" dirty="0"/>
              <a:t>What was aim the of human genome project?</a:t>
            </a:r>
          </a:p>
          <a:p>
            <a:pPr algn="just"/>
            <a:r>
              <a:rPr lang="en-IN" sz="2333" dirty="0"/>
              <a:t>Genetic make-up  of an organism lies in the DNA sequences _________(True/False). </a:t>
            </a:r>
          </a:p>
          <a:p>
            <a:pPr algn="just"/>
            <a:r>
              <a:rPr lang="en-IN" sz="2333" dirty="0"/>
              <a:t>If two individuals differ, then their DNA sequences should also be ________, at least at some places.  </a:t>
            </a:r>
          </a:p>
          <a:p>
            <a:pPr algn="just"/>
            <a:r>
              <a:rPr lang="en-IN" sz="2333" dirty="0"/>
              <a:t>What are the reasons for possibility of launching HGP in the year 1990?</a:t>
            </a:r>
          </a:p>
          <a:p>
            <a:pPr algn="just"/>
            <a:r>
              <a:rPr lang="en-US" sz="2333" dirty="0"/>
              <a:t>Why Human Genome Project (HGP) was called a mega project?</a:t>
            </a:r>
          </a:p>
          <a:p>
            <a:pPr algn="just"/>
            <a:r>
              <a:rPr lang="en-US" sz="2333" dirty="0"/>
              <a:t>Enlist some </a:t>
            </a:r>
            <a:r>
              <a:rPr lang="en-IN" sz="2333" dirty="0"/>
              <a:t>non-human organisms whose DNA sequence have also been sequenced?</a:t>
            </a:r>
            <a:endParaRPr lang="en-US" sz="233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4043"/>
            <a:ext cx="8928992" cy="484105"/>
          </a:xfrm>
        </p:spPr>
        <p:txBody>
          <a:bodyPr>
            <a:normAutofit/>
          </a:bodyPr>
          <a:lstStyle/>
          <a:p>
            <a:r>
              <a:rPr lang="en-IN" sz="2000" dirty="0"/>
              <a:t>Questions and answers on </a:t>
            </a:r>
            <a:r>
              <a:rPr lang="en-IN" sz="2000" b="1" dirty="0">
                <a:solidFill>
                  <a:srgbClr val="FFFF00"/>
                </a:solidFill>
              </a:rPr>
              <a:t>Human genome project (HGP)</a:t>
            </a:r>
          </a:p>
        </p:txBody>
      </p:sp>
      <p:sp>
        <p:nvSpPr>
          <p:cNvPr id="3" name="Content Placeholder 2"/>
          <p:cNvSpPr>
            <a:spLocks noGrp="1"/>
          </p:cNvSpPr>
          <p:nvPr>
            <p:ph idx="1"/>
          </p:nvPr>
        </p:nvSpPr>
        <p:spPr>
          <a:xfrm>
            <a:off x="107504" y="337220"/>
            <a:ext cx="8928992" cy="5304938"/>
          </a:xfrm>
        </p:spPr>
        <p:txBody>
          <a:bodyPr>
            <a:noAutofit/>
          </a:bodyPr>
          <a:lstStyle/>
          <a:p>
            <a:pPr marL="0" indent="0" algn="just">
              <a:spcBef>
                <a:spcPts val="200"/>
              </a:spcBef>
              <a:buNone/>
            </a:pPr>
            <a:r>
              <a:rPr lang="en-IN" sz="1600" dirty="0"/>
              <a:t>Question: When did the human genome </a:t>
            </a:r>
            <a:r>
              <a:rPr lang="en-IN" sz="1600"/>
              <a:t>project was started </a:t>
            </a:r>
            <a:r>
              <a:rPr lang="en-IN" sz="1600" dirty="0"/>
              <a:t>and finished? </a:t>
            </a:r>
          </a:p>
          <a:p>
            <a:pPr algn="just">
              <a:spcBef>
                <a:spcPts val="200"/>
              </a:spcBef>
              <a:buNone/>
            </a:pPr>
            <a:r>
              <a:rPr lang="en-IN" sz="1600" dirty="0"/>
              <a:t>Answer: </a:t>
            </a:r>
            <a:r>
              <a:rPr lang="en-IN" sz="1600" b="1" dirty="0">
                <a:solidFill>
                  <a:srgbClr val="FFFF00"/>
                </a:solidFill>
              </a:rPr>
              <a:t>Started in October 1990  </a:t>
            </a:r>
            <a:r>
              <a:rPr lang="en-IN" sz="1600" dirty="0"/>
              <a:t>and </a:t>
            </a:r>
            <a:r>
              <a:rPr lang="en-IN" sz="1600" b="1" dirty="0">
                <a:solidFill>
                  <a:srgbClr val="FFFF00"/>
                </a:solidFill>
              </a:rPr>
              <a:t>completed in April 2003.</a:t>
            </a:r>
            <a:endParaRPr lang="en-IN" sz="1600" dirty="0"/>
          </a:p>
          <a:p>
            <a:pPr marL="0" indent="0" algn="just">
              <a:spcBef>
                <a:spcPts val="200"/>
              </a:spcBef>
              <a:buNone/>
            </a:pPr>
            <a:r>
              <a:rPr lang="en-IN" sz="1600" dirty="0"/>
              <a:t>Question: What were the departments which coordinated the HGP?</a:t>
            </a:r>
          </a:p>
          <a:p>
            <a:pPr algn="just">
              <a:spcBef>
                <a:spcPts val="200"/>
              </a:spcBef>
              <a:buNone/>
            </a:pPr>
            <a:r>
              <a:rPr lang="en-IN" sz="1600" dirty="0"/>
              <a:t>Answer: Coordinated by the </a:t>
            </a:r>
            <a:r>
              <a:rPr lang="en-IN" sz="1600" b="1" dirty="0">
                <a:solidFill>
                  <a:srgbClr val="FFFF00"/>
                </a:solidFill>
              </a:rPr>
              <a:t>U.S. Department of Energy </a:t>
            </a:r>
            <a:r>
              <a:rPr lang="en-IN" sz="1600" dirty="0"/>
              <a:t>and the </a:t>
            </a:r>
            <a:r>
              <a:rPr lang="en-IN" sz="1600" b="1" dirty="0">
                <a:solidFill>
                  <a:srgbClr val="FFFF00"/>
                </a:solidFill>
              </a:rPr>
              <a:t>National Institute of Health under the initial leadership of  James Watson.</a:t>
            </a:r>
            <a:endParaRPr lang="en-IN" sz="1600" dirty="0"/>
          </a:p>
          <a:p>
            <a:pPr marL="0" indent="0" algn="just">
              <a:spcBef>
                <a:spcPts val="200"/>
              </a:spcBef>
              <a:buNone/>
            </a:pPr>
            <a:r>
              <a:rPr lang="en-IN" sz="1600" dirty="0"/>
              <a:t>Question: Which Trust became major partner during the early years of the HGP?</a:t>
            </a:r>
          </a:p>
          <a:p>
            <a:pPr algn="just">
              <a:spcBef>
                <a:spcPts val="200"/>
              </a:spcBef>
              <a:buNone/>
            </a:pPr>
            <a:r>
              <a:rPr lang="en-IN" sz="1600" dirty="0"/>
              <a:t>Answers: </a:t>
            </a:r>
            <a:r>
              <a:rPr lang="en-US" sz="1600" dirty="0"/>
              <a:t>T</a:t>
            </a:r>
            <a:r>
              <a:rPr lang="en-IN" sz="1600" dirty="0"/>
              <a:t>he </a:t>
            </a:r>
            <a:r>
              <a:rPr lang="en-IN" sz="1600" b="1" dirty="0" err="1">
                <a:solidFill>
                  <a:srgbClr val="FFFF00"/>
                </a:solidFill>
              </a:rPr>
              <a:t>Wellcome</a:t>
            </a:r>
            <a:r>
              <a:rPr lang="en-IN" sz="1600" b="1" dirty="0">
                <a:solidFill>
                  <a:srgbClr val="FFFF00"/>
                </a:solidFill>
              </a:rPr>
              <a:t> Trust (U.K.) </a:t>
            </a:r>
            <a:r>
              <a:rPr lang="en-IN" sz="1600" dirty="0"/>
              <a:t>became a major partner</a:t>
            </a:r>
          </a:p>
          <a:p>
            <a:pPr marL="0" indent="0" algn="just">
              <a:spcBef>
                <a:spcPts val="200"/>
              </a:spcBef>
              <a:buNone/>
            </a:pPr>
            <a:r>
              <a:rPr lang="en-IN" sz="1600" dirty="0"/>
              <a:t>Question: Name some of the contributing countries.</a:t>
            </a:r>
          </a:p>
          <a:p>
            <a:pPr algn="just">
              <a:spcBef>
                <a:spcPts val="200"/>
              </a:spcBef>
              <a:buNone/>
            </a:pPr>
            <a:r>
              <a:rPr lang="en-IN" sz="1600" dirty="0"/>
              <a:t>Answer: </a:t>
            </a:r>
            <a:r>
              <a:rPr lang="en-IN" sz="1600" b="1" dirty="0">
                <a:solidFill>
                  <a:srgbClr val="FFFF00"/>
                </a:solidFill>
              </a:rPr>
              <a:t>Japan, France, Germany, China and others</a:t>
            </a:r>
            <a:r>
              <a:rPr lang="en-IN" sz="1600" dirty="0"/>
              <a:t> </a:t>
            </a:r>
          </a:p>
          <a:p>
            <a:pPr algn="just">
              <a:spcBef>
                <a:spcPts val="200"/>
              </a:spcBef>
              <a:buNone/>
            </a:pPr>
            <a:r>
              <a:rPr lang="en-IN" sz="1600" dirty="0"/>
              <a:t>Question: What is the aim/goals of human genome project?</a:t>
            </a:r>
          </a:p>
          <a:p>
            <a:pPr marL="15875" indent="0" algn="just">
              <a:spcBef>
                <a:spcPts val="200"/>
              </a:spcBef>
              <a:buNone/>
            </a:pPr>
            <a:r>
              <a:rPr lang="en-IN" sz="1600" dirty="0"/>
              <a:t>Answer: Human genome project (HGP) was aimed to </a:t>
            </a:r>
            <a:r>
              <a:rPr lang="en-IN" sz="1600" b="1" dirty="0">
                <a:solidFill>
                  <a:srgbClr val="FFFF00"/>
                </a:solidFill>
              </a:rPr>
              <a:t>find complete DNA sequence of human genome </a:t>
            </a:r>
            <a:r>
              <a:rPr lang="en-IN" sz="1600" dirty="0" err="1"/>
              <a:t>i.e</a:t>
            </a:r>
            <a:r>
              <a:rPr lang="en-IN" sz="1600" dirty="0"/>
              <a:t> complete mapping and understanding of all the genes of human beings.</a:t>
            </a:r>
          </a:p>
          <a:p>
            <a:pPr marL="15875" indent="0" algn="just">
              <a:spcBef>
                <a:spcPts val="200"/>
              </a:spcBef>
              <a:buNone/>
            </a:pPr>
            <a:r>
              <a:rPr lang="en-IN" sz="1600" dirty="0"/>
              <a:t>Question: Why is the human genome project important?</a:t>
            </a:r>
          </a:p>
          <a:p>
            <a:pPr marL="0" indent="0" algn="just">
              <a:spcBef>
                <a:spcPts val="200"/>
              </a:spcBef>
              <a:buNone/>
            </a:pPr>
            <a:r>
              <a:rPr lang="en-IN" sz="1600" dirty="0"/>
              <a:t>Answer: Knowledge about the </a:t>
            </a:r>
            <a:r>
              <a:rPr lang="en-IN" sz="1600" b="1" dirty="0">
                <a:solidFill>
                  <a:srgbClr val="FFFF00"/>
                </a:solidFill>
              </a:rPr>
              <a:t>effects of DNA variations among individuals</a:t>
            </a:r>
            <a:r>
              <a:rPr lang="en-IN" sz="1600" dirty="0"/>
              <a:t> can lead to revolutionary new ways </a:t>
            </a:r>
            <a:r>
              <a:rPr lang="en-IN" sz="1600" b="1" dirty="0">
                <a:solidFill>
                  <a:srgbClr val="FFFF00"/>
                </a:solidFill>
              </a:rPr>
              <a:t>to diagnose, treat and prevent thousands of  disorders that affect human beings.</a:t>
            </a:r>
          </a:p>
          <a:p>
            <a:pPr marL="0" indent="0" algn="just">
              <a:spcBef>
                <a:spcPts val="200"/>
              </a:spcBef>
              <a:buNone/>
            </a:pPr>
            <a:r>
              <a:rPr lang="en-IN" sz="1600" dirty="0"/>
              <a:t>Question: State the assumptions leading to the quest for human genome project to find complete DNA sequence of human genome.</a:t>
            </a:r>
          </a:p>
          <a:p>
            <a:pPr marL="0" indent="0" algn="just">
              <a:spcBef>
                <a:spcPts val="200"/>
              </a:spcBef>
              <a:buNone/>
            </a:pPr>
            <a:r>
              <a:rPr lang="en-IN" sz="1600" dirty="0"/>
              <a:t>Answer: Assumptions leading to the quest for human genome project are;</a:t>
            </a:r>
            <a:endParaRPr lang="en-IN" sz="1600" b="1" dirty="0"/>
          </a:p>
          <a:p>
            <a:pPr marL="712788" lvl="1" indent="-238125" algn="just">
              <a:spcBef>
                <a:spcPts val="200"/>
              </a:spcBef>
              <a:buFont typeface="Wingdings" pitchFamily="2" charset="2"/>
              <a:buChar char="ü"/>
            </a:pPr>
            <a:r>
              <a:rPr lang="en-IN" sz="1400" b="1" dirty="0">
                <a:solidFill>
                  <a:srgbClr val="FFFF00"/>
                </a:solidFill>
              </a:rPr>
              <a:t>Genetic make-up  of an organism lies in the DNA sequences. </a:t>
            </a:r>
          </a:p>
          <a:p>
            <a:pPr marL="712788" lvl="1" indent="-238125" algn="just">
              <a:spcBef>
                <a:spcPts val="200"/>
              </a:spcBef>
              <a:buFont typeface="Wingdings" pitchFamily="2" charset="2"/>
              <a:buChar char="ü"/>
            </a:pPr>
            <a:r>
              <a:rPr lang="en-IN" sz="1400" b="1" dirty="0">
                <a:solidFill>
                  <a:srgbClr val="FFFF00"/>
                </a:solidFill>
              </a:rPr>
              <a:t>If two individuals differ, then their DNA sequences should also be different, at least at some places</a:t>
            </a:r>
            <a:r>
              <a:rPr lang="en-IN" sz="1400" dirty="0">
                <a:solidFill>
                  <a:srgbClr val="FFFF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116391</TotalTime>
  <Words>14590</Words>
  <Application>Microsoft Macintosh PowerPoint</Application>
  <PresentationFormat>On-screen Show (16:10)</PresentationFormat>
  <Paragraphs>1261</Paragraphs>
  <Slides>132</Slides>
  <Notes>60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132</vt:i4>
      </vt:variant>
    </vt:vector>
  </HeadingPairs>
  <TitlesOfParts>
    <vt:vector size="141" baseType="lpstr">
      <vt:lpstr>Adobe Garamond Pro Bold</vt:lpstr>
      <vt:lpstr>Aparajita</vt:lpstr>
      <vt:lpstr>Arial</vt:lpstr>
      <vt:lpstr>Bookman Old Style</vt:lpstr>
      <vt:lpstr>Calibri</vt:lpstr>
      <vt:lpstr>Times New Roman</vt:lpstr>
      <vt:lpstr>Wingdings</vt:lpstr>
      <vt:lpstr>YouTube Noto</vt:lpstr>
      <vt:lpstr>Office Theme</vt:lpstr>
      <vt:lpstr>CHAPTER 6 MOLECULAR BASIS OF INHERITANCE</vt:lpstr>
      <vt:lpstr>Introduction</vt:lpstr>
      <vt:lpstr>Two types of nucleic acids  (found in living systems)</vt:lpstr>
      <vt:lpstr>Nucleoside</vt:lpstr>
      <vt:lpstr>Nitrogenous Bases</vt:lpstr>
      <vt:lpstr>Linkages in three parts of Nucleotide</vt:lpstr>
      <vt:lpstr>Phosphodiester linkage</vt:lpstr>
      <vt:lpstr>PowerPoint Presentation</vt:lpstr>
      <vt:lpstr>History: Structure of Polynucleotide Chain</vt:lpstr>
      <vt:lpstr>Double Helix model of DNA</vt:lpstr>
      <vt:lpstr>Salient features of the double-helix structure of DNA proposed by Watson and Crick</vt:lpstr>
      <vt:lpstr>PowerPoint Presentation</vt:lpstr>
      <vt:lpstr>Structure of DNA Polynucleotide Chain </vt:lpstr>
      <vt:lpstr>Packaging of DNA Helix</vt:lpstr>
      <vt:lpstr>In prokaryotes (like E. coli) </vt:lpstr>
      <vt:lpstr>Nucleosome</vt:lpstr>
      <vt:lpstr>Eukaryotic chromosome = DNA + Histone protein + Non-histone chromosomal protein</vt:lpstr>
      <vt:lpstr>PowerPoint Presentation</vt:lpstr>
      <vt:lpstr>Picture comprehension</vt:lpstr>
      <vt:lpstr>Picture comprehension</vt:lpstr>
      <vt:lpstr>Summary; Scientists, test organisms used and their contribution</vt:lpstr>
      <vt:lpstr>The Search For Genetic Material</vt:lpstr>
      <vt:lpstr>Experiment of Frederick Griffith </vt:lpstr>
      <vt:lpstr>Transforming Principle of Frederick Griffith </vt:lpstr>
      <vt:lpstr>Biochemical Characterisation of Transforming Principle</vt:lpstr>
      <vt:lpstr>Experiment of Oswald Avery, Colin MacLeod and Maclyn McCarty on ‘Biochemical nature of Transforming Principle’</vt:lpstr>
      <vt:lpstr>BACTERIOPHAGE</vt:lpstr>
      <vt:lpstr>The Life Cycle of Bacteriophage T4</vt:lpstr>
      <vt:lpstr>The Genetic Material is DNA</vt:lpstr>
      <vt:lpstr>Blender</vt:lpstr>
      <vt:lpstr>PowerPoint Presentation</vt:lpstr>
      <vt:lpstr>Hershey and Chase’s experiment</vt:lpstr>
      <vt:lpstr>Hershey and Chase’s experiment</vt:lpstr>
      <vt:lpstr>Hershey and Chase’s experiment</vt:lpstr>
      <vt:lpstr>Hershey and Chase’s experiment</vt:lpstr>
      <vt:lpstr>The Hershey-Chase experiment</vt:lpstr>
      <vt:lpstr>Summary</vt:lpstr>
      <vt:lpstr>Central dogma in molecular biology</vt:lpstr>
      <vt:lpstr>Two steps of gene expression (Central Dogma of molecular biology)</vt:lpstr>
      <vt:lpstr>Properties of Genetic Material </vt:lpstr>
      <vt:lpstr>DNA is a better genetic material compared to RNA. Justify</vt:lpstr>
      <vt:lpstr>What do you think is the first genetic material?</vt:lpstr>
      <vt:lpstr>REPLICATION</vt:lpstr>
      <vt:lpstr>Watson-Crick model for semiconservative DNA replication</vt:lpstr>
      <vt:lpstr>The Experimental Proof for Watson-Crick model for semiconservative DNA replication</vt:lpstr>
      <vt:lpstr>Lets Learn Together Better</vt:lpstr>
      <vt:lpstr>Meselson and Stahl’s Experiment</vt:lpstr>
      <vt:lpstr>Continuation of Messelson and Stahl’s Experiment</vt:lpstr>
      <vt:lpstr>Messelson and Stahl’s Experiment</vt:lpstr>
      <vt:lpstr>Other Experiment similar to Messelson and Stahl’s Experiment</vt:lpstr>
      <vt:lpstr>The Machinery and the Enzymes</vt:lpstr>
      <vt:lpstr>Two steps of gene expression (Central Dogma of molecular biology)</vt:lpstr>
      <vt:lpstr>Terminologies*</vt:lpstr>
      <vt:lpstr>Replication of DNA</vt:lpstr>
      <vt:lpstr>Transcription ( according to Central Dogma of molecular biology)</vt:lpstr>
      <vt:lpstr>Transcription</vt:lpstr>
      <vt:lpstr>PowerPoint Presentation</vt:lpstr>
      <vt:lpstr>Transcription Unit</vt:lpstr>
      <vt:lpstr>Transcription Unit</vt:lpstr>
      <vt:lpstr>PowerPoint Presentation</vt:lpstr>
      <vt:lpstr>PowerPoint Presentation</vt:lpstr>
      <vt:lpstr>Cistron (Structural gene )</vt:lpstr>
      <vt:lpstr>Eukaryotic cistron</vt:lpstr>
      <vt:lpstr>Table Types of RNA and their functions</vt:lpstr>
      <vt:lpstr>Process of Transcription in Bacteria</vt:lpstr>
      <vt:lpstr>Figure Bacterium (plural; bacteria) –Prokaryotic cell</vt:lpstr>
      <vt:lpstr>Processing of Transcribed RNA in Eukaryotes</vt:lpstr>
      <vt:lpstr>Transcription in eukaryotes</vt:lpstr>
      <vt:lpstr>Genetic Code</vt:lpstr>
      <vt:lpstr>The Checkerboard: Codons for the 20 Amino Acids</vt:lpstr>
      <vt:lpstr>Salient features of genetic code NCERT textbook page number 112</vt:lpstr>
      <vt:lpstr>Mutation</vt:lpstr>
      <vt:lpstr>Illustration of Frame shift mutation</vt:lpstr>
      <vt:lpstr>Two steps of gene expression (Central Dogma of molecular biology)</vt:lpstr>
      <vt:lpstr>Transfer RNA (tRNA) –the Adapter Molecule</vt:lpstr>
      <vt:lpstr>Clover leaf like Secondary structure of tRNA</vt:lpstr>
      <vt:lpstr>tRNA is a compact, inverted L shaped molecule in actual structure</vt:lpstr>
      <vt:lpstr>Translation</vt:lpstr>
      <vt:lpstr>Aminoacylation of tRNA </vt:lpstr>
      <vt:lpstr>Ribosome</vt:lpstr>
      <vt:lpstr>Translational unit</vt:lpstr>
      <vt:lpstr>Three steps of translation</vt:lpstr>
      <vt:lpstr>Translation</vt:lpstr>
      <vt:lpstr>Figure: Translation</vt:lpstr>
      <vt:lpstr>Animation: Translation</vt:lpstr>
      <vt:lpstr>Translation</vt:lpstr>
      <vt:lpstr>Translation</vt:lpstr>
      <vt:lpstr>REGULATION OF GENE EXPRESSION</vt:lpstr>
      <vt:lpstr>Gene Expression</vt:lpstr>
      <vt:lpstr>PowerPoint Presentation</vt:lpstr>
      <vt:lpstr>Regulation Of Gene Expression In Prokaryotes</vt:lpstr>
      <vt:lpstr>Important terms</vt:lpstr>
      <vt:lpstr>The Lac operon: elucidated by Francois Jacob (geneticist) and Jacque Monod (biochemist) </vt:lpstr>
      <vt:lpstr>The Lac operon: elucidated by Francois Jacob (geneticist) and Jacque Monod (biochemist) </vt:lpstr>
      <vt:lpstr>The Lac operon: elucidated by Francois Jacob (geneticist) and Jacque Monod (biochemist) </vt:lpstr>
      <vt:lpstr>Regulation Of Gene Expression In Prokaryotes</vt:lpstr>
      <vt:lpstr>The Lac operon</vt:lpstr>
      <vt:lpstr>Pre-test: Human Genome Project</vt:lpstr>
      <vt:lpstr>Questions and answers on Human genome project (HGP)</vt:lpstr>
      <vt:lpstr>Just for information</vt:lpstr>
      <vt:lpstr>Mention the possibility to accomplish Human Genome Project</vt:lpstr>
      <vt:lpstr>Why HGP is a mega project?</vt:lpstr>
      <vt:lpstr>Protocol of HGP</vt:lpstr>
      <vt:lpstr>Methodologies of HGP</vt:lpstr>
      <vt:lpstr>Sequencing DNA fragments; A step of Method in HGP</vt:lpstr>
      <vt:lpstr>Some Salient Features of Human Genome</vt:lpstr>
      <vt:lpstr>Applications and Future Challenges</vt:lpstr>
      <vt:lpstr>Home work</vt:lpstr>
      <vt:lpstr>Why do we differ from each other?</vt:lpstr>
      <vt:lpstr>DNA fingerprinting/DNA profiling</vt:lpstr>
      <vt:lpstr>PowerPoint Presentation</vt:lpstr>
      <vt:lpstr>Protocol of DNA Fingerprinting</vt:lpstr>
      <vt:lpstr>PowerPoint Presentation</vt:lpstr>
      <vt:lpstr>Chapter Ends with two Question???</vt:lpstr>
      <vt:lpstr>Read paragraph 2 of DNA fingerprinting on page number 121</vt:lpstr>
      <vt:lpstr>Write a note on DNA Polymorphism</vt:lpstr>
      <vt:lpstr>What is VNTR?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Mutation</vt:lpstr>
      <vt:lpstr>PowerPoint Presentation</vt:lpstr>
      <vt:lpstr>Lac operon</vt:lpstr>
      <vt:lpstr>PowerPoint Presentation</vt:lpstr>
      <vt:lpstr>PowerPoint Presentation</vt:lpstr>
      <vt:lpstr>Genetic Code</vt:lpstr>
      <vt:lpstr>PowerPoint Presentation</vt:lpstr>
      <vt:lpstr>Process of Transcription in Bacteria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3024</cp:revision>
  <dcterms:created xsi:type="dcterms:W3CDTF">2016-05-03T03:26:26Z</dcterms:created>
  <dcterms:modified xsi:type="dcterms:W3CDTF">2022-09-02T08:13:25Z</dcterms:modified>
</cp:coreProperties>
</file>